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Lst>
  <p:sldSz cy="5143500" cx="9144000"/>
  <p:notesSz cx="6858000" cy="9144000"/>
  <p:embeddedFontLst>
    <p:embeddedFont>
      <p:font typeface="Lato"/>
      <p:regular r:id="rId116"/>
      <p:bold r:id="rId117"/>
      <p:italic r:id="rId118"/>
      <p:boldItalic r:id="rId1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C68F67A-0AE2-4DC6-9342-4ED2C796C166}">
  <a:tblStyle styleId="{0C68F67A-0AE2-4DC6-9342-4ED2C796C16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Lato-italic.fntdata"/><Relationship Id="rId117" Type="http://schemas.openxmlformats.org/officeDocument/2006/relationships/font" Target="fonts/Lato-bold.fntdata"/><Relationship Id="rId116" Type="http://schemas.openxmlformats.org/officeDocument/2006/relationships/font" Target="fonts/Lato-regular.fntdata"/><Relationship Id="rId115" Type="http://schemas.openxmlformats.org/officeDocument/2006/relationships/slide" Target="slides/slide110.xml"/><Relationship Id="rId119" Type="http://schemas.openxmlformats.org/officeDocument/2006/relationships/font" Target="fonts/Lato-boldItalic.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 name="Shape 29"/>
        <p:cNvGrpSpPr/>
        <p:nvPr/>
      </p:nvGrpSpPr>
      <p:grpSpPr>
        <a:xfrm>
          <a:off x="0" y="0"/>
          <a:ext cx="0" cy="0"/>
          <a:chOff x="0" y="0"/>
          <a:chExt cx="0" cy="0"/>
        </a:xfrm>
      </p:grpSpPr>
      <p:sp>
        <p:nvSpPr>
          <p:cNvPr id="30" name="Google Shape;30;p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p11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11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12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2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Google Shape;813;p12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2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8" name="Shape 818"/>
        <p:cNvGrpSpPr/>
        <p:nvPr/>
      </p:nvGrpSpPr>
      <p:grpSpPr>
        <a:xfrm>
          <a:off x="0" y="0"/>
          <a:ext cx="0" cy="0"/>
          <a:chOff x="0" y="0"/>
          <a:chExt cx="0" cy="0"/>
        </a:xfrm>
      </p:grpSpPr>
      <p:sp>
        <p:nvSpPr>
          <p:cNvPr id="819" name="Google Shape;819;p12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2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Google Shape;825;p12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2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p12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2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Google Shape;836;p12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2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1" name="Shape 841"/>
        <p:cNvGrpSpPr/>
        <p:nvPr/>
      </p:nvGrpSpPr>
      <p:grpSpPr>
        <a:xfrm>
          <a:off x="0" y="0"/>
          <a:ext cx="0" cy="0"/>
          <a:chOff x="0" y="0"/>
          <a:chExt cx="0" cy="0"/>
        </a:xfrm>
      </p:grpSpPr>
      <p:sp>
        <p:nvSpPr>
          <p:cNvPr id="842" name="Google Shape;842;p12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2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p12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2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118356ca84_4_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8356ca84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p12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2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118356ca84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18356ca84_4_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2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2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2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2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g19f7d9e9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19f7d9e9ba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2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3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3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3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3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3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3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16f42e559c_1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6f42e55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16f42e559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16f42e559c_1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16f42e559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16f42e559c_1_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16f42e559c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6f42e559c_1_3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118356ca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18356ca84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3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4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4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4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4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4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4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4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5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5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5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5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5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5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5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5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5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5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6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6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6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1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6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7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7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7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7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7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7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7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7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6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6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6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6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p6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6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7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79: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9: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p8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p81: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81: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8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4: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8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8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p8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9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9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p9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p9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97:notes"/>
          <p:cNvSpPr txBox="1"/>
          <p:nvPr>
            <p:ph idx="1" type="body"/>
          </p:nvPr>
        </p:nvSpPr>
        <p:spPr>
          <a:xfrm>
            <a:off x="685800" y="4343399"/>
            <a:ext cx="5486398" cy="411479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99:notes"/>
          <p:cNvSpPr txBox="1"/>
          <p:nvPr>
            <p:ph idx="1" type="body"/>
          </p:nvPr>
        </p:nvSpPr>
        <p:spPr>
          <a:xfrm>
            <a:off x="685800" y="4343399"/>
            <a:ext cx="5486398" cy="411479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101:notes"/>
          <p:cNvSpPr txBox="1"/>
          <p:nvPr>
            <p:ph idx="1" type="body"/>
          </p:nvPr>
        </p:nvSpPr>
        <p:spPr>
          <a:xfrm>
            <a:off x="685800" y="4343399"/>
            <a:ext cx="5486398" cy="411479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p103: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03: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Google Shape;720;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10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p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10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p108: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08: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p11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0: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p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1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16f42e559c_1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g16f42e559c_1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p11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4" name="Shape 784"/>
        <p:cNvGrpSpPr/>
        <p:nvPr/>
      </p:nvGrpSpPr>
      <p:grpSpPr>
        <a:xfrm>
          <a:off x="0" y="0"/>
          <a:ext cx="0" cy="0"/>
          <a:chOff x="0" y="0"/>
          <a:chExt cx="0" cy="0"/>
        </a:xfrm>
      </p:grpSpPr>
      <p:sp>
        <p:nvSpPr>
          <p:cNvPr id="785" name="Google Shape;785;p11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p117: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7: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bg>
      <p:bgPr>
        <a:blipFill rotWithShape="1">
          <a:blip r:embed="rId2">
            <a:alphaModFix/>
          </a:blip>
          <a:stretch>
            <a:fillRect b="0" l="0" r="0" t="0"/>
          </a:stretch>
        </a:blipFill>
      </p:bgPr>
    </p:bg>
    <p:spTree>
      <p:nvGrpSpPr>
        <p:cNvPr id="7" name="Shape 7"/>
        <p:cNvGrpSpPr/>
        <p:nvPr/>
      </p:nvGrpSpPr>
      <p:grpSpPr>
        <a:xfrm>
          <a:off x="0" y="0"/>
          <a:ext cx="0" cy="0"/>
          <a:chOff x="0" y="0"/>
          <a:chExt cx="0" cy="0"/>
        </a:xfrm>
      </p:grpSpPr>
      <p:sp>
        <p:nvSpPr>
          <p:cNvPr id="8" name="Google Shape;8;p2"/>
          <p:cNvSpPr txBox="1"/>
          <p:nvPr>
            <p:ph type="ctrTitle"/>
          </p:nvPr>
        </p:nvSpPr>
        <p:spPr>
          <a:xfrm>
            <a:off x="236875" y="578500"/>
            <a:ext cx="8221200" cy="2487600"/>
          </a:xfrm>
          <a:prstGeom prst="rect">
            <a:avLst/>
          </a:prstGeom>
          <a:noFill/>
          <a:ln>
            <a:noFill/>
          </a:ln>
        </p:spPr>
        <p:txBody>
          <a:bodyPr anchorCtr="0" anchor="b" bIns="91425" lIns="91425" spcFirstLastPara="1" rIns="91425" wrap="square" tIns="91425">
            <a:noAutofit/>
          </a:bodyPr>
          <a:lstStyle>
            <a:lvl1pPr indent="0" lvl="0" marL="0" marR="0" rtl="0" algn="l">
              <a:lnSpc>
                <a:spcPct val="115000"/>
              </a:lnSpc>
              <a:spcBef>
                <a:spcPts val="0"/>
              </a:spcBef>
              <a:spcAft>
                <a:spcPts val="0"/>
              </a:spcAft>
              <a:buClr>
                <a:srgbClr val="FFFFFF"/>
              </a:buClr>
              <a:buSzPts val="1400"/>
              <a:buFont typeface="Lato"/>
              <a:buNone/>
              <a:defRPr b="1" i="0" sz="4500" u="none" cap="none" strike="noStrike">
                <a:solidFill>
                  <a:srgbClr val="FFFFFF"/>
                </a:solidFill>
                <a:latin typeface="Lato"/>
                <a:ea typeface="Lato"/>
                <a:cs typeface="Lato"/>
                <a:sym typeface="Lato"/>
              </a:defRPr>
            </a:lvl1pPr>
            <a:lvl2pPr indent="0" lvl="1" rtl="0" algn="ctr">
              <a:spcBef>
                <a:spcPts val="0"/>
              </a:spcBef>
              <a:spcAft>
                <a:spcPts val="0"/>
              </a:spcAft>
              <a:buSzPts val="1400"/>
              <a:buNone/>
              <a:defRPr sz="4800"/>
            </a:lvl2pPr>
            <a:lvl3pPr indent="0" lvl="2" rtl="0" algn="ctr">
              <a:spcBef>
                <a:spcPts val="0"/>
              </a:spcBef>
              <a:spcAft>
                <a:spcPts val="0"/>
              </a:spcAft>
              <a:buSzPts val="1400"/>
              <a:buNone/>
              <a:defRPr sz="4800"/>
            </a:lvl3pPr>
            <a:lvl4pPr indent="0" lvl="3" rtl="0" algn="ctr">
              <a:spcBef>
                <a:spcPts val="0"/>
              </a:spcBef>
              <a:spcAft>
                <a:spcPts val="0"/>
              </a:spcAft>
              <a:buSzPts val="1400"/>
              <a:buNone/>
              <a:defRPr sz="4800"/>
            </a:lvl4pPr>
            <a:lvl5pPr indent="0" lvl="4" rtl="0" algn="ctr">
              <a:spcBef>
                <a:spcPts val="0"/>
              </a:spcBef>
              <a:spcAft>
                <a:spcPts val="0"/>
              </a:spcAft>
              <a:buSzPts val="1400"/>
              <a:buNone/>
              <a:defRPr sz="4800"/>
            </a:lvl5pPr>
            <a:lvl6pPr indent="0" lvl="5" rtl="0" algn="ctr">
              <a:spcBef>
                <a:spcPts val="0"/>
              </a:spcBef>
              <a:spcAft>
                <a:spcPts val="0"/>
              </a:spcAft>
              <a:buSzPts val="1400"/>
              <a:buNone/>
              <a:defRPr sz="4800"/>
            </a:lvl6pPr>
            <a:lvl7pPr indent="0" lvl="6" rtl="0" algn="ctr">
              <a:spcBef>
                <a:spcPts val="0"/>
              </a:spcBef>
              <a:spcAft>
                <a:spcPts val="0"/>
              </a:spcAft>
              <a:buSzPts val="1400"/>
              <a:buNone/>
              <a:defRPr sz="4800"/>
            </a:lvl7pPr>
            <a:lvl8pPr indent="0" lvl="7" rtl="0" algn="ctr">
              <a:spcBef>
                <a:spcPts val="0"/>
              </a:spcBef>
              <a:spcAft>
                <a:spcPts val="0"/>
              </a:spcAft>
              <a:buSzPts val="1400"/>
              <a:buNone/>
              <a:defRPr sz="4800"/>
            </a:lvl8pPr>
            <a:lvl9pPr indent="0" lvl="8" rtl="0" algn="ctr">
              <a:spcBef>
                <a:spcPts val="0"/>
              </a:spcBef>
              <a:spcAft>
                <a:spcPts val="0"/>
              </a:spcAft>
              <a:buSzPts val="1400"/>
              <a:buNone/>
              <a:defRPr sz="4800"/>
            </a:lvl9pPr>
          </a:lstStyle>
          <a:p/>
        </p:txBody>
      </p:sp>
      <p:sp>
        <p:nvSpPr>
          <p:cNvPr id="9" name="Google Shape;9;p2"/>
          <p:cNvSpPr txBox="1"/>
          <p:nvPr>
            <p:ph idx="1" type="subTitle"/>
          </p:nvPr>
        </p:nvSpPr>
        <p:spPr>
          <a:xfrm>
            <a:off x="237000" y="2927000"/>
            <a:ext cx="8221200" cy="1418100"/>
          </a:xfrm>
          <a:prstGeom prst="rect">
            <a:avLst/>
          </a:prstGeom>
          <a:noFill/>
          <a:ln>
            <a:noFill/>
          </a:ln>
        </p:spPr>
        <p:txBody>
          <a:bodyPr anchorCtr="0" anchor="t" bIns="91425" lIns="91425" spcFirstLastPara="1" rIns="91425" wrap="square" tIns="91425">
            <a:noAutofit/>
          </a:bodyPr>
          <a:lstStyle>
            <a:lvl1pPr indent="0" lvl="0" marL="0" marR="0" rtl="0" algn="l">
              <a:lnSpc>
                <a:spcPct val="115000"/>
              </a:lnSpc>
              <a:spcBef>
                <a:spcPts val="0"/>
              </a:spcBef>
              <a:spcAft>
                <a:spcPts val="0"/>
              </a:spcAft>
              <a:buClr>
                <a:schemeClr val="dk2"/>
              </a:buClr>
              <a:buSzPts val="1400"/>
              <a:buFont typeface="Lato"/>
              <a:buNone/>
              <a:defRPr b="0" i="0" sz="2400" u="none" cap="none" strike="noStrike">
                <a:solidFill>
                  <a:schemeClr val="lt1"/>
                </a:solidFill>
                <a:latin typeface="Lato"/>
                <a:ea typeface="Lato"/>
                <a:cs typeface="Lato"/>
                <a:sym typeface="Lato"/>
              </a:defRPr>
            </a:lvl1pPr>
            <a:lvl2pPr indent="0" lvl="1" marL="4572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0" name="Shape 10"/>
        <p:cNvGrpSpPr/>
        <p:nvPr/>
      </p:nvGrpSpPr>
      <p:grpSpPr>
        <a:xfrm>
          <a:off x="0" y="0"/>
          <a:ext cx="0" cy="0"/>
          <a:chOff x="0" y="0"/>
          <a:chExt cx="0" cy="0"/>
        </a:xfrm>
      </p:grpSpPr>
      <p:sp>
        <p:nvSpPr>
          <p:cNvPr id="11" name="Google Shape;11;p3"/>
          <p:cNvSpPr txBox="1"/>
          <p:nvPr>
            <p:ph idx="1" type="body"/>
          </p:nvPr>
        </p:nvSpPr>
        <p:spPr>
          <a:xfrm>
            <a:off x="403199" y="324000"/>
            <a:ext cx="8332585" cy="5468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8900"/>
              </a:buClr>
              <a:buSzPts val="1400"/>
              <a:buFont typeface="Lato"/>
              <a:buNone/>
              <a:defRPr b="1" i="0" sz="2400" u="none" cap="none" strike="noStrike">
                <a:solidFill>
                  <a:srgbClr val="FF8900"/>
                </a:solidFill>
                <a:latin typeface="Lato"/>
                <a:ea typeface="Lato"/>
                <a:cs typeface="Lato"/>
                <a:sym typeface="La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 Body Split">
  <p:cSld name="Titel + Body Split">
    <p:spTree>
      <p:nvGrpSpPr>
        <p:cNvPr id="12" name="Shape 12"/>
        <p:cNvGrpSpPr/>
        <p:nvPr/>
      </p:nvGrpSpPr>
      <p:grpSpPr>
        <a:xfrm>
          <a:off x="0" y="0"/>
          <a:ext cx="0" cy="0"/>
          <a:chOff x="0" y="0"/>
          <a:chExt cx="0" cy="0"/>
        </a:xfrm>
      </p:grpSpPr>
      <p:sp>
        <p:nvSpPr>
          <p:cNvPr id="13" name="Google Shape;13;p4"/>
          <p:cNvSpPr txBox="1"/>
          <p:nvPr>
            <p:ph idx="1" type="body"/>
          </p:nvPr>
        </p:nvSpPr>
        <p:spPr>
          <a:xfrm>
            <a:off x="403199" y="324000"/>
            <a:ext cx="8332585" cy="5468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8900"/>
              </a:buClr>
              <a:buSzPts val="1400"/>
              <a:buFont typeface="Lato"/>
              <a:buNone/>
              <a:defRPr b="1" i="0" sz="2400" u="none" cap="none" strike="noStrike">
                <a:solidFill>
                  <a:srgbClr val="FF8900"/>
                </a:solidFill>
                <a:latin typeface="Lato"/>
                <a:ea typeface="Lato"/>
                <a:cs typeface="Lato"/>
                <a:sym typeface="La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2" type="body"/>
          </p:nvPr>
        </p:nvSpPr>
        <p:spPr>
          <a:xfrm>
            <a:off x="403199" y="1121229"/>
            <a:ext cx="4075200" cy="3140528"/>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1pPr>
            <a:lvl2pPr indent="-355600" lvl="1" marL="9144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2pPr>
            <a:lvl3pPr indent="-342900" lvl="2" marL="13716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3pPr>
            <a:lvl4pPr indent="-330200" lvl="3" marL="1828800" marR="0" rtl="0" algn="l">
              <a:lnSpc>
                <a:spcPct val="100000"/>
              </a:lnSpc>
              <a:spcBef>
                <a:spcPts val="0"/>
              </a:spcBef>
              <a:spcAft>
                <a:spcPts val="0"/>
              </a:spcAft>
              <a:buClr>
                <a:srgbClr val="666666"/>
              </a:buClr>
              <a:buSzPts val="1600"/>
              <a:buFont typeface="Noto Sans Symbols"/>
              <a:buChar char="▪"/>
              <a:defRPr b="0" i="0" sz="1600" u="none" cap="none" strike="noStrike">
                <a:solidFill>
                  <a:srgbClr val="666666"/>
                </a:solidFill>
                <a:latin typeface="Lato"/>
                <a:ea typeface="Lato"/>
                <a:cs typeface="Lato"/>
                <a:sym typeface="Lato"/>
              </a:defRPr>
            </a:lvl4pPr>
            <a:lvl5pPr indent="-342900" lvl="4" marL="22860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4"/>
          <p:cNvSpPr txBox="1"/>
          <p:nvPr>
            <p:ph idx="3" type="body"/>
          </p:nvPr>
        </p:nvSpPr>
        <p:spPr>
          <a:xfrm>
            <a:off x="4659745" y="1121229"/>
            <a:ext cx="4076039" cy="3140528"/>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1pPr>
            <a:lvl2pPr indent="-355600" lvl="1" marL="9144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2pPr>
            <a:lvl3pPr indent="-342900" lvl="2" marL="13716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3pPr>
            <a:lvl4pPr indent="-330200" lvl="3" marL="1828800" marR="0" rtl="0" algn="l">
              <a:lnSpc>
                <a:spcPct val="100000"/>
              </a:lnSpc>
              <a:spcBef>
                <a:spcPts val="0"/>
              </a:spcBef>
              <a:spcAft>
                <a:spcPts val="0"/>
              </a:spcAft>
              <a:buClr>
                <a:srgbClr val="666666"/>
              </a:buClr>
              <a:buSzPts val="1600"/>
              <a:buFont typeface="Noto Sans Symbols"/>
              <a:buChar char="▪"/>
              <a:defRPr b="0" i="0" sz="1600" u="none" cap="none" strike="noStrike">
                <a:solidFill>
                  <a:srgbClr val="666666"/>
                </a:solidFill>
                <a:latin typeface="Lato"/>
                <a:ea typeface="Lato"/>
                <a:cs typeface="Lato"/>
                <a:sym typeface="Lato"/>
              </a:defRPr>
            </a:lvl4pPr>
            <a:lvl5pPr indent="-342900" lvl="4" marL="22860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bg>
      <p:bgPr>
        <a:blipFill rotWithShape="1">
          <a:blip r:embed="rId2">
            <a:alphaModFix/>
          </a:blip>
          <a:stretch>
            <a:fillRect b="0" l="0" r="0" t="0"/>
          </a:stretch>
        </a:blipFill>
      </p:bgPr>
    </p:bg>
    <p:spTree>
      <p:nvGrpSpPr>
        <p:cNvPr id="16" name="Shape 16"/>
        <p:cNvGrpSpPr/>
        <p:nvPr/>
      </p:nvGrpSpPr>
      <p:grpSpPr>
        <a:xfrm>
          <a:off x="0" y="0"/>
          <a:ext cx="0" cy="0"/>
          <a:chOff x="0" y="0"/>
          <a:chExt cx="0" cy="0"/>
        </a:xfrm>
      </p:grpSpPr>
      <p:sp>
        <p:nvSpPr>
          <p:cNvPr id="17" name="Google Shape;17;p5"/>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lvl1pPr indent="0" lvl="0" marL="0" marR="0" rtl="0" algn="l">
              <a:lnSpc>
                <a:spcPct val="115000"/>
              </a:lnSpc>
              <a:spcBef>
                <a:spcPts val="0"/>
              </a:spcBef>
              <a:spcAft>
                <a:spcPts val="0"/>
              </a:spcAft>
              <a:buClr>
                <a:schemeClr val="lt1"/>
              </a:buClr>
              <a:buSzPts val="1400"/>
              <a:buFont typeface="Lato"/>
              <a:buNone/>
              <a:defRPr b="0" i="0" sz="4800" u="none" cap="none" strike="noStrike">
                <a:solidFill>
                  <a:schemeClr val="lt1"/>
                </a:solidFill>
                <a:latin typeface="Lato"/>
                <a:ea typeface="Lato"/>
                <a:cs typeface="Lato"/>
                <a:sym typeface="Lato"/>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 Body">
  <p:cSld name="Titel + Body">
    <p:spTree>
      <p:nvGrpSpPr>
        <p:cNvPr id="18" name="Shape 18"/>
        <p:cNvGrpSpPr/>
        <p:nvPr/>
      </p:nvGrpSpPr>
      <p:grpSpPr>
        <a:xfrm>
          <a:off x="0" y="0"/>
          <a:ext cx="0" cy="0"/>
          <a:chOff x="0" y="0"/>
          <a:chExt cx="0" cy="0"/>
        </a:xfrm>
      </p:grpSpPr>
      <p:sp>
        <p:nvSpPr>
          <p:cNvPr id="19" name="Google Shape;19;p6"/>
          <p:cNvSpPr txBox="1"/>
          <p:nvPr>
            <p:ph idx="1" type="body"/>
          </p:nvPr>
        </p:nvSpPr>
        <p:spPr>
          <a:xfrm>
            <a:off x="403200" y="1121229"/>
            <a:ext cx="8297455" cy="3140528"/>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1pPr>
            <a:lvl2pPr indent="-355600" lvl="1" marL="9144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2pPr>
            <a:lvl3pPr indent="-342900" lvl="2" marL="13716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3pPr>
            <a:lvl4pPr indent="-330200" lvl="3" marL="1828800" marR="0" rtl="0" algn="l">
              <a:lnSpc>
                <a:spcPct val="100000"/>
              </a:lnSpc>
              <a:spcBef>
                <a:spcPts val="0"/>
              </a:spcBef>
              <a:spcAft>
                <a:spcPts val="0"/>
              </a:spcAft>
              <a:buClr>
                <a:srgbClr val="666666"/>
              </a:buClr>
              <a:buSzPts val="1600"/>
              <a:buFont typeface="Noto Sans Symbols"/>
              <a:buChar char="▪"/>
              <a:defRPr b="0" i="0" sz="1600" u="none" cap="none" strike="noStrike">
                <a:solidFill>
                  <a:srgbClr val="666666"/>
                </a:solidFill>
                <a:latin typeface="Lato"/>
                <a:ea typeface="Lato"/>
                <a:cs typeface="Lato"/>
                <a:sym typeface="Lato"/>
              </a:defRPr>
            </a:lvl4pPr>
            <a:lvl5pPr indent="-342900" lvl="4" marL="22860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6"/>
          <p:cNvSpPr txBox="1"/>
          <p:nvPr>
            <p:ph idx="2" type="body"/>
          </p:nvPr>
        </p:nvSpPr>
        <p:spPr>
          <a:xfrm>
            <a:off x="403199" y="324000"/>
            <a:ext cx="8332585" cy="5468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8900"/>
              </a:buClr>
              <a:buSzPts val="1400"/>
              <a:buFont typeface="Lato"/>
              <a:buNone/>
              <a:defRPr b="1" i="0" sz="2400" u="none" cap="none" strike="noStrike">
                <a:solidFill>
                  <a:srgbClr val="FF8900"/>
                </a:solidFill>
                <a:latin typeface="Lato"/>
                <a:ea typeface="Lato"/>
                <a:cs typeface="Lato"/>
                <a:sym typeface="La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el + Body + Bild">
  <p:cSld name="1_Titel + Body + Bild">
    <p:spTree>
      <p:nvGrpSpPr>
        <p:cNvPr id="21" name="Shape 21"/>
        <p:cNvGrpSpPr/>
        <p:nvPr/>
      </p:nvGrpSpPr>
      <p:grpSpPr>
        <a:xfrm>
          <a:off x="0" y="0"/>
          <a:ext cx="0" cy="0"/>
          <a:chOff x="0" y="0"/>
          <a:chExt cx="0" cy="0"/>
        </a:xfrm>
      </p:grpSpPr>
      <p:sp>
        <p:nvSpPr>
          <p:cNvPr id="22" name="Google Shape;22;p7"/>
          <p:cNvSpPr/>
          <p:nvPr>
            <p:ph idx="2" type="pic"/>
          </p:nvPr>
        </p:nvSpPr>
        <p:spPr>
          <a:xfrm>
            <a:off x="4735513" y="1120776"/>
            <a:ext cx="4000271" cy="3140982"/>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666666"/>
              </a:buClr>
              <a:buSzPts val="1400"/>
              <a:buFont typeface="Lato"/>
              <a:buNone/>
              <a:defRPr b="0" i="0" sz="2000" u="none" cap="none" strike="noStrike">
                <a:solidFill>
                  <a:srgbClr val="666666"/>
                </a:solidFill>
                <a:latin typeface="Lato"/>
                <a:ea typeface="Lato"/>
                <a:cs typeface="Lato"/>
                <a:sym typeface="Lato"/>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7"/>
          <p:cNvSpPr txBox="1"/>
          <p:nvPr>
            <p:ph idx="1" type="body"/>
          </p:nvPr>
        </p:nvSpPr>
        <p:spPr>
          <a:xfrm>
            <a:off x="403199" y="324000"/>
            <a:ext cx="8332585" cy="5468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8900"/>
              </a:buClr>
              <a:buSzPts val="1400"/>
              <a:buFont typeface="Lato"/>
              <a:buNone/>
              <a:defRPr b="1" i="0" sz="2400" u="none" cap="none" strike="noStrike">
                <a:solidFill>
                  <a:srgbClr val="FF8900"/>
                </a:solidFill>
                <a:latin typeface="Lato"/>
                <a:ea typeface="Lato"/>
                <a:cs typeface="Lato"/>
                <a:sym typeface="Lato"/>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7"/>
          <p:cNvSpPr txBox="1"/>
          <p:nvPr>
            <p:ph idx="3" type="body"/>
          </p:nvPr>
        </p:nvSpPr>
        <p:spPr>
          <a:xfrm>
            <a:off x="403201" y="1121229"/>
            <a:ext cx="4057964" cy="3140528"/>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1pPr>
            <a:lvl2pPr indent="-355600" lvl="1" marL="914400" marR="0" rtl="0" algn="l">
              <a:lnSpc>
                <a:spcPct val="100000"/>
              </a:lnSpc>
              <a:spcBef>
                <a:spcPts val="0"/>
              </a:spcBef>
              <a:spcAft>
                <a:spcPts val="0"/>
              </a:spcAft>
              <a:buClr>
                <a:srgbClr val="666666"/>
              </a:buClr>
              <a:buSzPts val="2000"/>
              <a:buFont typeface="Noto Sans Symbols"/>
              <a:buChar char="▪"/>
              <a:defRPr b="0" i="0" sz="2000" u="none" cap="none" strike="noStrike">
                <a:solidFill>
                  <a:srgbClr val="666666"/>
                </a:solidFill>
                <a:latin typeface="Lato"/>
                <a:ea typeface="Lato"/>
                <a:cs typeface="Lato"/>
                <a:sym typeface="Lato"/>
              </a:defRPr>
            </a:lvl2pPr>
            <a:lvl3pPr indent="-342900" lvl="2" marL="13716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3pPr>
            <a:lvl4pPr indent="-330200" lvl="3" marL="1828800" marR="0" rtl="0" algn="l">
              <a:lnSpc>
                <a:spcPct val="100000"/>
              </a:lnSpc>
              <a:spcBef>
                <a:spcPts val="0"/>
              </a:spcBef>
              <a:spcAft>
                <a:spcPts val="0"/>
              </a:spcAft>
              <a:buClr>
                <a:srgbClr val="666666"/>
              </a:buClr>
              <a:buSzPts val="1600"/>
              <a:buFont typeface="Noto Sans Symbols"/>
              <a:buChar char="▪"/>
              <a:defRPr b="0" i="0" sz="1600" u="none" cap="none" strike="noStrike">
                <a:solidFill>
                  <a:srgbClr val="666666"/>
                </a:solidFill>
                <a:latin typeface="Lato"/>
                <a:ea typeface="Lato"/>
                <a:cs typeface="Lato"/>
                <a:sym typeface="Lato"/>
              </a:defRPr>
            </a:lvl4pPr>
            <a:lvl5pPr indent="-342900" lvl="4" marL="2286000" marR="0" rtl="0" algn="l">
              <a:lnSpc>
                <a:spcPct val="100000"/>
              </a:lnSpc>
              <a:spcBef>
                <a:spcPts val="0"/>
              </a:spcBef>
              <a:spcAft>
                <a:spcPts val="0"/>
              </a:spcAft>
              <a:buClr>
                <a:srgbClr val="666666"/>
              </a:buClr>
              <a:buSzPts val="1800"/>
              <a:buFont typeface="Noto Sans Symbols"/>
              <a:buChar char="▪"/>
              <a:defRPr b="0" i="0" sz="1800" u="none" cap="none" strike="noStrike">
                <a:solidFill>
                  <a:srgbClr val="666666"/>
                </a:solidFill>
                <a:latin typeface="Lato"/>
                <a:ea typeface="Lato"/>
                <a:cs typeface="Lato"/>
                <a:sym typeface="Lato"/>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8"/>
          <p:cNvSpPr txBox="1"/>
          <p:nvPr>
            <p:ph type="ctrTitle"/>
          </p:nvPr>
        </p:nvSpPr>
        <p:spPr>
          <a:xfrm>
            <a:off x="685800" y="1583341"/>
            <a:ext cx="7772400" cy="1159856"/>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1" i="0" sz="48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400"/>
              <a:buFont typeface="Arial"/>
              <a:buNone/>
              <a:defRPr b="1" sz="4800">
                <a:solidFill>
                  <a:schemeClr val="dk1"/>
                </a:solidFill>
              </a:defRPr>
            </a:lvl2pPr>
            <a:lvl3pPr indent="0" lvl="2" algn="ctr">
              <a:spcBef>
                <a:spcPts val="0"/>
              </a:spcBef>
              <a:spcAft>
                <a:spcPts val="0"/>
              </a:spcAft>
              <a:buClr>
                <a:schemeClr val="dk1"/>
              </a:buClr>
              <a:buSzPts val="1400"/>
              <a:buFont typeface="Arial"/>
              <a:buNone/>
              <a:defRPr b="1" sz="4800">
                <a:solidFill>
                  <a:schemeClr val="dk1"/>
                </a:solidFill>
              </a:defRPr>
            </a:lvl3pPr>
            <a:lvl4pPr indent="0" lvl="3" algn="ctr">
              <a:spcBef>
                <a:spcPts val="0"/>
              </a:spcBef>
              <a:spcAft>
                <a:spcPts val="0"/>
              </a:spcAft>
              <a:buClr>
                <a:schemeClr val="dk1"/>
              </a:buClr>
              <a:buSzPts val="1400"/>
              <a:buFont typeface="Arial"/>
              <a:buNone/>
              <a:defRPr b="1" sz="4800">
                <a:solidFill>
                  <a:schemeClr val="dk1"/>
                </a:solidFill>
              </a:defRPr>
            </a:lvl4pPr>
            <a:lvl5pPr indent="0" lvl="4" algn="ctr">
              <a:spcBef>
                <a:spcPts val="0"/>
              </a:spcBef>
              <a:spcAft>
                <a:spcPts val="0"/>
              </a:spcAft>
              <a:buClr>
                <a:schemeClr val="dk1"/>
              </a:buClr>
              <a:buSzPts val="1400"/>
              <a:buFont typeface="Arial"/>
              <a:buNone/>
              <a:defRPr b="1" sz="4800">
                <a:solidFill>
                  <a:schemeClr val="dk1"/>
                </a:solidFill>
              </a:defRPr>
            </a:lvl5pPr>
            <a:lvl6pPr indent="0" lvl="5" algn="ctr">
              <a:spcBef>
                <a:spcPts val="0"/>
              </a:spcBef>
              <a:spcAft>
                <a:spcPts val="0"/>
              </a:spcAft>
              <a:buClr>
                <a:schemeClr val="dk1"/>
              </a:buClr>
              <a:buSzPts val="1400"/>
              <a:buFont typeface="Arial"/>
              <a:buNone/>
              <a:defRPr b="1" sz="4800">
                <a:solidFill>
                  <a:schemeClr val="dk1"/>
                </a:solidFill>
              </a:defRPr>
            </a:lvl6pPr>
            <a:lvl7pPr indent="0" lvl="6" algn="ctr">
              <a:spcBef>
                <a:spcPts val="0"/>
              </a:spcBef>
              <a:spcAft>
                <a:spcPts val="0"/>
              </a:spcAft>
              <a:buClr>
                <a:schemeClr val="dk1"/>
              </a:buClr>
              <a:buSzPts val="1400"/>
              <a:buFont typeface="Arial"/>
              <a:buNone/>
              <a:defRPr b="1" sz="4800">
                <a:solidFill>
                  <a:schemeClr val="dk1"/>
                </a:solidFill>
              </a:defRPr>
            </a:lvl7pPr>
            <a:lvl8pPr indent="0" lvl="7" algn="ctr">
              <a:spcBef>
                <a:spcPts val="0"/>
              </a:spcBef>
              <a:spcAft>
                <a:spcPts val="0"/>
              </a:spcAft>
              <a:buClr>
                <a:schemeClr val="dk1"/>
              </a:buClr>
              <a:buSzPts val="1400"/>
              <a:buFont typeface="Arial"/>
              <a:buNone/>
              <a:defRPr b="1" sz="4800">
                <a:solidFill>
                  <a:schemeClr val="dk1"/>
                </a:solidFill>
              </a:defRPr>
            </a:lvl8pPr>
            <a:lvl9pPr indent="0" lvl="8" algn="ctr">
              <a:spcBef>
                <a:spcPts val="0"/>
              </a:spcBef>
              <a:spcAft>
                <a:spcPts val="0"/>
              </a:spcAft>
              <a:buClr>
                <a:schemeClr val="dk1"/>
              </a:buClr>
              <a:buSzPts val="1400"/>
              <a:buFont typeface="Arial"/>
              <a:buNone/>
              <a:defRPr b="1" sz="4800">
                <a:solidFill>
                  <a:schemeClr val="dk1"/>
                </a:solidFill>
              </a:defRPr>
            </a:lvl9pPr>
          </a:lstStyle>
          <a:p/>
        </p:txBody>
      </p:sp>
      <p:sp>
        <p:nvSpPr>
          <p:cNvPr id="27" name="Google Shape;27;p8"/>
          <p:cNvSpPr txBox="1"/>
          <p:nvPr>
            <p:ph idx="1" type="subTitle"/>
          </p:nvPr>
        </p:nvSpPr>
        <p:spPr>
          <a:xfrm>
            <a:off x="685800" y="2840052"/>
            <a:ext cx="7772400" cy="784737"/>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8"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nvSpPr>
        <p:spPr>
          <a:xfrm>
            <a:off x="303275" y="4664225"/>
            <a:ext cx="2834100" cy="3722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7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7.jpg"/><Relationship Id="rId7"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0.png"/><Relationship Id="rId5"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 Id="rId11" Type="http://schemas.openxmlformats.org/officeDocument/2006/relationships/image" Target="../media/image6.png"/><Relationship Id="rId10" Type="http://schemas.openxmlformats.org/officeDocument/2006/relationships/image" Target="../media/image13.png"/><Relationship Id="rId12" Type="http://schemas.openxmlformats.org/officeDocument/2006/relationships/image" Target="../media/image21.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49.png"/><Relationship Id="rId7" Type="http://schemas.openxmlformats.org/officeDocument/2006/relationships/image" Target="../media/image8.png"/><Relationship Id="rId8"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hyperlink" Target="http://ak-barrierefreiheit.germanupa.de/veroeffentlichungen/journal-accessibility-universal-design/" TargetMode="Externa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4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50.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36.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3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6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3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33.jpg"/></Relationships>
</file>

<file path=ppt/slides/_rels/slide74.xml.rels><?xml version="1.0" encoding="UTF-8" standalone="yes"?><Relationships xmlns="http://schemas.openxmlformats.org/package/2006/relationships"><Relationship Id="rId11" Type="http://schemas.openxmlformats.org/officeDocument/2006/relationships/image" Target="../media/image45.jpg"/><Relationship Id="rId10" Type="http://schemas.openxmlformats.org/officeDocument/2006/relationships/image" Target="../media/image46.jpg"/><Relationship Id="rId13" Type="http://schemas.openxmlformats.org/officeDocument/2006/relationships/image" Target="../media/image48.jpg"/><Relationship Id="rId12"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0.jpg"/><Relationship Id="rId4" Type="http://schemas.openxmlformats.org/officeDocument/2006/relationships/image" Target="../media/image34.jpg"/><Relationship Id="rId9" Type="http://schemas.openxmlformats.org/officeDocument/2006/relationships/image" Target="../media/image44.jpg"/><Relationship Id="rId15" Type="http://schemas.openxmlformats.org/officeDocument/2006/relationships/image" Target="../media/image51.png"/><Relationship Id="rId14" Type="http://schemas.openxmlformats.org/officeDocument/2006/relationships/image" Target="../media/image61.jpg"/><Relationship Id="rId17" Type="http://schemas.openxmlformats.org/officeDocument/2006/relationships/image" Target="../media/image55.png"/><Relationship Id="rId16" Type="http://schemas.openxmlformats.org/officeDocument/2006/relationships/image" Target="../media/image64.png"/><Relationship Id="rId5" Type="http://schemas.openxmlformats.org/officeDocument/2006/relationships/image" Target="../media/image43.png"/><Relationship Id="rId6" Type="http://schemas.openxmlformats.org/officeDocument/2006/relationships/image" Target="../media/image38.jpg"/><Relationship Id="rId7" Type="http://schemas.openxmlformats.org/officeDocument/2006/relationships/image" Target="../media/image42.jpg"/><Relationship Id="rId8" Type="http://schemas.openxmlformats.org/officeDocument/2006/relationships/image" Target="../media/image4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52.jpg"/><Relationship Id="rId4" Type="http://schemas.openxmlformats.org/officeDocument/2006/relationships/image" Target="../media/image5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60.jpg"/><Relationship Id="rId4" Type="http://schemas.openxmlformats.org/officeDocument/2006/relationships/image" Target="../media/image5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63.jpg"/><Relationship Id="rId4" Type="http://schemas.openxmlformats.org/officeDocument/2006/relationships/image" Target="../media/image69.jpg"/><Relationship Id="rId5" Type="http://schemas.openxmlformats.org/officeDocument/2006/relationships/image" Target="../media/image58.jpg"/><Relationship Id="rId6" Type="http://schemas.openxmlformats.org/officeDocument/2006/relationships/image" Target="../media/image57.jpg"/><Relationship Id="rId7" Type="http://schemas.openxmlformats.org/officeDocument/2006/relationships/image" Target="../media/image67.jpg"/><Relationship Id="rId8" Type="http://schemas.openxmlformats.org/officeDocument/2006/relationships/image" Target="../media/image62.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63.jpg"/><Relationship Id="rId4" Type="http://schemas.openxmlformats.org/officeDocument/2006/relationships/image" Target="../media/image69.jpg"/><Relationship Id="rId5" Type="http://schemas.openxmlformats.org/officeDocument/2006/relationships/image" Target="../media/image58.jpg"/><Relationship Id="rId6" Type="http://schemas.openxmlformats.org/officeDocument/2006/relationships/image" Target="../media/image57.jpg"/><Relationship Id="rId7" Type="http://schemas.openxmlformats.org/officeDocument/2006/relationships/image" Target="../media/image67.jpg"/><Relationship Id="rId8" Type="http://schemas.openxmlformats.org/officeDocument/2006/relationships/image" Target="../media/image66.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 name="Shape 32"/>
        <p:cNvGrpSpPr/>
        <p:nvPr/>
      </p:nvGrpSpPr>
      <p:grpSpPr>
        <a:xfrm>
          <a:off x="0" y="0"/>
          <a:ext cx="0" cy="0"/>
          <a:chOff x="0" y="0"/>
          <a:chExt cx="0" cy="0"/>
        </a:xfrm>
      </p:grpSpPr>
      <p:sp>
        <p:nvSpPr>
          <p:cNvPr id="33" name="Google Shape;33;p10"/>
          <p:cNvSpPr txBox="1"/>
          <p:nvPr>
            <p:ph type="ctrTitle"/>
          </p:nvPr>
        </p:nvSpPr>
        <p:spPr>
          <a:xfrm>
            <a:off x="236875" y="578500"/>
            <a:ext cx="8221200" cy="2487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FFFFFF"/>
              </a:buClr>
              <a:buFont typeface="Lato"/>
              <a:buNone/>
            </a:pPr>
            <a:r>
              <a:rPr b="1" i="0" lang="de-DE" sz="4500" u="none" cap="none" strike="noStrike">
                <a:solidFill>
                  <a:srgbClr val="FFFFFF"/>
                </a:solidFill>
              </a:rPr>
              <a:t>Mitgliederversammlung</a:t>
            </a:r>
            <a:endParaRPr b="1" i="0" sz="4500" u="none" cap="none" strike="noStrike">
              <a:solidFill>
                <a:srgbClr val="FFFFFF"/>
              </a:solidFill>
            </a:endParaRPr>
          </a:p>
        </p:txBody>
      </p:sp>
      <p:sp>
        <p:nvSpPr>
          <p:cNvPr id="34" name="Google Shape;34;p10"/>
          <p:cNvSpPr txBox="1"/>
          <p:nvPr>
            <p:ph idx="1" type="subTitle"/>
          </p:nvPr>
        </p:nvSpPr>
        <p:spPr>
          <a:xfrm>
            <a:off x="237000" y="2927000"/>
            <a:ext cx="8221200" cy="141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Font typeface="Lato"/>
              <a:buNone/>
            </a:pPr>
            <a:r>
              <a:rPr b="0" i="0" lang="de-DE" sz="2400" u="none" cap="none" strike="noStrike">
                <a:solidFill>
                  <a:schemeClr val="lt1"/>
                </a:solidFill>
                <a:latin typeface="Lato"/>
                <a:ea typeface="Lato"/>
                <a:cs typeface="Lato"/>
                <a:sym typeface="Lato"/>
              </a:rPr>
              <a:t>6. September 2016</a:t>
            </a:r>
            <a:br>
              <a:rPr b="1" i="0" lang="de-DE" sz="2400" u="none" cap="none" strike="noStrike">
                <a:solidFill>
                  <a:schemeClr val="lt1"/>
                </a:solidFill>
                <a:latin typeface="Lato"/>
                <a:ea typeface="Lato"/>
                <a:cs typeface="Lato"/>
                <a:sym typeface="Lato"/>
              </a:rPr>
            </a:br>
            <a:r>
              <a:rPr b="0" i="0" lang="de-DE" sz="2400" u="none" cap="none" strike="noStrike">
                <a:solidFill>
                  <a:schemeClr val="lt1"/>
                </a:solidFill>
                <a:latin typeface="Lato"/>
                <a:ea typeface="Lato"/>
                <a:cs typeface="Lato"/>
                <a:sym typeface="Lato"/>
              </a:rPr>
              <a:t>German UPA e.V.</a:t>
            </a:r>
            <a:endParaRPr b="0" i="0" sz="2400" u="none" cap="none" strike="noStrik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pic>
        <p:nvPicPr>
          <p:cNvPr descr="screenshot_996.png" id="106" name="Google Shape;106;p19"/>
          <p:cNvPicPr preferRelativeResize="0"/>
          <p:nvPr/>
        </p:nvPicPr>
        <p:blipFill rotWithShape="1">
          <a:blip r:embed="rId3">
            <a:alphaModFix/>
          </a:blip>
          <a:srcRect b="0" l="0" r="0" t="0"/>
          <a:stretch/>
        </p:blipFill>
        <p:spPr>
          <a:xfrm>
            <a:off x="1592838" y="0"/>
            <a:ext cx="5958324" cy="445807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109"/>
          <p:cNvSpPr txBox="1"/>
          <p:nvPr>
            <p:ph type="title"/>
          </p:nvPr>
        </p:nvSpPr>
        <p:spPr>
          <a:xfrm>
            <a:off x="236875" y="1929725"/>
            <a:ext cx="879167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3200" u="none" cap="none" strike="noStrike">
                <a:solidFill>
                  <a:schemeClr val="lt1"/>
                </a:solidFill>
                <a:latin typeface="Lato"/>
                <a:ea typeface="Lato"/>
                <a:cs typeface="Lato"/>
                <a:sym typeface="Lato"/>
              </a:rPr>
              <a:t>1. Antrag zur Ergänzung der Beitragsordnung</a:t>
            </a:r>
            <a:br>
              <a:rPr b="0" i="0" lang="de-DE" sz="3200" u="none" cap="none" strike="noStrike">
                <a:solidFill>
                  <a:schemeClr val="lt1"/>
                </a:solidFill>
                <a:latin typeface="Lato"/>
                <a:ea typeface="Lato"/>
                <a:cs typeface="Lato"/>
                <a:sym typeface="Lato"/>
              </a:rPr>
            </a:br>
            <a:r>
              <a:rPr b="0" i="0" lang="de-DE" sz="3200" u="none" cap="none" strike="noStrike">
                <a:solidFill>
                  <a:schemeClr val="lt1"/>
                </a:solidFill>
                <a:latin typeface="Lato"/>
                <a:ea typeface="Lato"/>
                <a:cs typeface="Lato"/>
                <a:sym typeface="Lato"/>
              </a:rPr>
              <a:t>—Einführung des SEPA Lastschriftverfahrens</a:t>
            </a:r>
            <a:br>
              <a:rPr b="0" i="0" lang="de-DE" sz="3200" u="none" cap="none" strike="noStrike">
                <a:solidFill>
                  <a:schemeClr val="lt1"/>
                </a:solidFill>
                <a:latin typeface="Lato"/>
                <a:ea typeface="Lato"/>
                <a:cs typeface="Lato"/>
                <a:sym typeface="Lato"/>
              </a:rPr>
            </a:br>
            <a:br>
              <a:rPr b="0" i="0" lang="de-DE" sz="3200" u="none" cap="none" strike="noStrike">
                <a:solidFill>
                  <a:schemeClr val="lt1"/>
                </a:solidFill>
                <a:latin typeface="Lato"/>
                <a:ea typeface="Lato"/>
                <a:cs typeface="Lato"/>
                <a:sym typeface="Lato"/>
              </a:rPr>
            </a:br>
            <a:r>
              <a:rPr b="0" i="0" lang="de-DE" sz="2000" u="none" cap="none" strike="noStrike">
                <a:solidFill>
                  <a:schemeClr val="lt1"/>
                </a:solidFill>
                <a:latin typeface="Lato"/>
                <a:ea typeface="Lato"/>
                <a:cs typeface="Lato"/>
                <a:sym typeface="Lato"/>
              </a:rPr>
              <a:t>eingereicht von Thomas Jackstädt</a:t>
            </a:r>
            <a:endParaRPr b="0" i="0" sz="2000" u="none" cap="none" strike="noStrike">
              <a:solidFill>
                <a:schemeClr val="lt1"/>
              </a:solidFill>
              <a:latin typeface="Lato"/>
              <a:ea typeface="Lato"/>
              <a:cs typeface="Lato"/>
              <a:sym typeface="Lato"/>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3" name="Shape 803"/>
        <p:cNvGrpSpPr/>
        <p:nvPr/>
      </p:nvGrpSpPr>
      <p:grpSpPr>
        <a:xfrm>
          <a:off x="0" y="0"/>
          <a:ext cx="0" cy="0"/>
          <a:chOff x="0" y="0"/>
          <a:chExt cx="0" cy="0"/>
        </a:xfrm>
      </p:grpSpPr>
      <p:sp>
        <p:nvSpPr>
          <p:cNvPr id="804" name="Google Shape;804;p110"/>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Neue Mitglieder können ab 1. Quartal 2017 ihren Mitgliedsbeitrag auch per SEPA-Lastschrift zahlen. Dies wird als Standardeinstellung in der Anmeldemaske hinterlegt. Bestehende Mitglieder werden gebeten, ihre Zahlungen auf SEPA-Lastschrift umzustellen. Vor dem Einzug werden die Mitglieder rechtzeitig per eMail informiert.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Die Zahlung auf Rechnung wird weiterhin ermöglicht. Dies ist für einige Mitglieder wichtig, etwa Mitglieder deren Beiträge durch Arbeitgeber gezahlt werden.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05" name="Google Shape;805;p110"/>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Idee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111"/>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Enorme Ausfälle durch unbezahlte Rechnungen in den vergangenen Jahren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(Beispiel 2014: ca. 14.000 €)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Ressourcen werden für das Forderungsmanagement aufgewendet (Jana und Roman) die deutlich besser eingesetzt werden können (z.B. Förderer, Mitgliederbetreuung)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E-Mail und Postadressen der Mitglieder ändern sich häufig. Dadurch verzögert sich die Rechnungszustellung zusätzlich. Dies verzögert die Zahlung der Beiträge</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11" name="Google Shape;811;p111"/>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Hintergrund</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Google Shape;816;p112"/>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Höhere Planungssicherheit, da mit einer fristgerechten Zahlung eines Großteils der SEPA Zahler zu rechnen ist.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Im Zusammenspiel mit dem Vereinsmanager SEWOBE könnte die Abrechnung weitestgehend automatisiert werden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Einsparung von internen Ressourcen für das Forderungsmanagement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Geringer zeitlicher Aufwand für die Mitglieder durch Wegfall der manuellen Überweisung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17" name="Google Shape;817;p112"/>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Vorteile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1" name="Shape 821"/>
        <p:cNvGrpSpPr/>
        <p:nvPr/>
      </p:nvGrpSpPr>
      <p:grpSpPr>
        <a:xfrm>
          <a:off x="0" y="0"/>
          <a:ext cx="0" cy="0"/>
          <a:chOff x="0" y="0"/>
          <a:chExt cx="0" cy="0"/>
        </a:xfrm>
      </p:grpSpPr>
      <p:sp>
        <p:nvSpPr>
          <p:cNvPr id="822" name="Google Shape;822;p113"/>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Rückweisung der Abbuchung bei nicht gedeckten Konten oder veralteter Bankverbindung - Anteil von Rückweisungen sind erfahrungsgemäß kleiner. Bankverbindungen ändern sich i.d.R nicht so häufig wie E-Mail &amp; Postadressen.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SEPA Zahler die geänderte  E-Mail oder Postadresse nicht aktualisiert wurde, erhalten vor der Buchung keine Rechnung. Die Abbuchung wird somit zu einer Art von Erinnerung, die Daten zu aktualisieren. Hier müssen eventuell Rechnungen erneut gestellt werden. Dies ist aber zur Zeit auch notwendig. </a:t>
            </a:r>
            <a:endParaRPr/>
          </a:p>
        </p:txBody>
      </p:sp>
      <p:sp>
        <p:nvSpPr>
          <p:cNvPr id="823" name="Google Shape;823;p113"/>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Risiken</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7" name="Shape 827"/>
        <p:cNvGrpSpPr/>
        <p:nvPr/>
      </p:nvGrpSpPr>
      <p:grpSpPr>
        <a:xfrm>
          <a:off x="0" y="0"/>
          <a:ext cx="0" cy="0"/>
          <a:chOff x="0" y="0"/>
          <a:chExt cx="0" cy="0"/>
        </a:xfrm>
      </p:grpSpPr>
      <p:sp>
        <p:nvSpPr>
          <p:cNvPr id="828" name="Google Shape;828;p114"/>
          <p:cNvSpPr txBox="1"/>
          <p:nvPr>
            <p:ph type="title"/>
          </p:nvPr>
        </p:nvSpPr>
        <p:spPr>
          <a:xfrm>
            <a:off x="236875" y="1929725"/>
            <a:ext cx="879167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3200" u="none" cap="none" strike="noStrike">
                <a:solidFill>
                  <a:schemeClr val="lt1"/>
                </a:solidFill>
                <a:latin typeface="Lato"/>
                <a:ea typeface="Lato"/>
                <a:cs typeface="Lato"/>
                <a:sym typeface="Lato"/>
              </a:rPr>
              <a:t>2.  Änderung der Beitragsordnung vom 08.       September 2015 </a:t>
            </a:r>
            <a:br>
              <a:rPr b="0" i="0" lang="de-DE" sz="3200" u="none" cap="none" strike="noStrike">
                <a:solidFill>
                  <a:schemeClr val="lt1"/>
                </a:solidFill>
                <a:latin typeface="Lato"/>
                <a:ea typeface="Lato"/>
                <a:cs typeface="Lato"/>
                <a:sym typeface="Lato"/>
              </a:rPr>
            </a:br>
            <a:r>
              <a:rPr b="0" i="0" lang="de-DE" sz="3200" u="none" cap="none" strike="noStrike">
                <a:solidFill>
                  <a:schemeClr val="lt1"/>
                </a:solidFill>
                <a:latin typeface="Lato"/>
                <a:ea typeface="Lato"/>
                <a:cs typeface="Lato"/>
                <a:sym typeface="Lato"/>
              </a:rPr>
              <a:t>Ergänzung von § 4 Zahlungsweise</a:t>
            </a:r>
            <a:br>
              <a:rPr b="0" i="0" lang="de-DE" sz="3200" u="none" cap="none" strike="noStrike">
                <a:solidFill>
                  <a:schemeClr val="lt1"/>
                </a:solidFill>
                <a:latin typeface="Lato"/>
                <a:ea typeface="Lato"/>
                <a:cs typeface="Lato"/>
                <a:sym typeface="Lato"/>
              </a:rPr>
            </a:br>
            <a:br>
              <a:rPr b="0" i="0" lang="de-DE" sz="3200" u="none" cap="none" strike="noStrike">
                <a:solidFill>
                  <a:schemeClr val="lt1"/>
                </a:solidFill>
                <a:latin typeface="Lato"/>
                <a:ea typeface="Lato"/>
                <a:cs typeface="Lato"/>
                <a:sym typeface="Lato"/>
              </a:rPr>
            </a:br>
            <a:r>
              <a:rPr b="0" i="0" lang="de-DE" sz="2000" u="none" cap="none" strike="noStrike">
                <a:solidFill>
                  <a:schemeClr val="lt1"/>
                </a:solidFill>
                <a:latin typeface="Lato"/>
                <a:ea typeface="Lato"/>
                <a:cs typeface="Lato"/>
                <a:sym typeface="Lato"/>
              </a:rPr>
              <a:t>eingereicht von Thomas Jackstädt</a:t>
            </a:r>
            <a:endParaRPr b="0" i="0" sz="2000" u="none" cap="none" strike="noStrike">
              <a:solidFill>
                <a:schemeClr val="lt1"/>
              </a:solidFill>
              <a:latin typeface="Lato"/>
              <a:ea typeface="Lato"/>
              <a:cs typeface="Lato"/>
              <a:sym typeface="Lato"/>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Google Shape;833;p115"/>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268288" lvl="0" marL="268288" marR="0" rtl="0" algn="l">
              <a:lnSpc>
                <a:spcPct val="150000"/>
              </a:lnSpc>
              <a:spcBef>
                <a:spcPts val="0"/>
              </a:spcBef>
              <a:spcAft>
                <a:spcPts val="0"/>
              </a:spcAft>
              <a:buClr>
                <a:schemeClr val="dk2"/>
              </a:buClr>
              <a:buFont typeface="Noto Sans Symbols"/>
              <a:buNone/>
            </a:pPr>
            <a:r>
              <a:rPr b="0" i="0" lang="de-DE" sz="2000" u="none" cap="none" strike="noStrike">
                <a:solidFill>
                  <a:schemeClr val="dk2"/>
                </a:solidFill>
                <a:latin typeface="Lato"/>
                <a:ea typeface="Lato"/>
                <a:cs typeface="Lato"/>
                <a:sym typeface="Lato"/>
              </a:rPr>
              <a:t>1) Die Beitragszahlung erfolgt durch Einzug im SEPA-Lastschriftverfahren. Der German UPA e.V. zieht den Mitgliedsbeitrag unter Angabe seiner Gläubiger-ID DE66ZZZ00000679139 ein. Die Mitglieder erteilen dazu ihre Zustimmung unter Angabe ihrer Bankverbindung. Änderungen der Bankverbindung sind dem Verein unverzüglich mitzuteilen bzw. vom Mitglied selbst im Mitgliederprofil zu ändern.</a:t>
            </a:r>
            <a:endParaRPr/>
          </a:p>
          <a:p>
            <a:pPr indent="-141288" lvl="0" marL="268288" marR="0" rtl="0" algn="l">
              <a:lnSpc>
                <a:spcPct val="15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34" name="Google Shape;834;p11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sp>
        <p:nvSpPr>
          <p:cNvPr id="839" name="Google Shape;839;p11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268288" lvl="0" marL="268288" marR="0" rtl="0" algn="l">
              <a:lnSpc>
                <a:spcPct val="150000"/>
              </a:lnSpc>
              <a:spcBef>
                <a:spcPts val="0"/>
              </a:spcBef>
              <a:spcAft>
                <a:spcPts val="0"/>
              </a:spcAft>
              <a:buClr>
                <a:schemeClr val="dk2"/>
              </a:buClr>
              <a:buFont typeface="Noto Sans Symbols"/>
              <a:buNone/>
            </a:pPr>
            <a:r>
              <a:rPr b="0" i="0" lang="de-DE" sz="2000" u="none" cap="none" strike="noStrike">
                <a:solidFill>
                  <a:schemeClr val="dk2"/>
                </a:solidFill>
                <a:latin typeface="Lato"/>
                <a:ea typeface="Lato"/>
                <a:cs typeface="Lato"/>
                <a:sym typeface="Lato"/>
              </a:rPr>
              <a:t>2) Kosten Dritter, die durch einen nicht möglichen Einzug des Mitgliedsbeitrages wie z.B. durch fehlerhafte Kontoangaben, ungerechtfertigter Widerruf oder nicht ausreichende Kontodeckung entstehen, gehen zu Lasten des Kontoinhabers. Zusätzlich erhebt der German UPA e.V. einen Kostenersatz von 15 Euro.</a:t>
            </a:r>
            <a:endParaRPr b="0" i="0" sz="2000" u="none" cap="none" strike="noStrike">
              <a:solidFill>
                <a:schemeClr val="dk2"/>
              </a:solidFill>
              <a:latin typeface="Lato"/>
              <a:ea typeface="Lato"/>
              <a:cs typeface="Lato"/>
              <a:sym typeface="Lato"/>
            </a:endParaRPr>
          </a:p>
        </p:txBody>
      </p:sp>
      <p:sp>
        <p:nvSpPr>
          <p:cNvPr id="840" name="Google Shape;840;p11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4" name="Shape 844"/>
        <p:cNvGrpSpPr/>
        <p:nvPr/>
      </p:nvGrpSpPr>
      <p:grpSpPr>
        <a:xfrm>
          <a:off x="0" y="0"/>
          <a:ext cx="0" cy="0"/>
          <a:chOff x="0" y="0"/>
          <a:chExt cx="0" cy="0"/>
        </a:xfrm>
      </p:grpSpPr>
      <p:sp>
        <p:nvSpPr>
          <p:cNvPr id="845" name="Google Shape;845;p117"/>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268288" lvl="0" marL="268288" marR="0" rtl="0" algn="l">
              <a:lnSpc>
                <a:spcPct val="150000"/>
              </a:lnSpc>
              <a:spcBef>
                <a:spcPts val="0"/>
              </a:spcBef>
              <a:spcAft>
                <a:spcPts val="0"/>
              </a:spcAft>
              <a:buClr>
                <a:schemeClr val="dk2"/>
              </a:buClr>
              <a:buFont typeface="Noto Sans Symbols"/>
              <a:buNone/>
            </a:pPr>
            <a:r>
              <a:rPr b="0" i="0" lang="de-DE" sz="2000" u="none" cap="none" strike="noStrike">
                <a:solidFill>
                  <a:schemeClr val="dk2"/>
                </a:solidFill>
                <a:latin typeface="Lato"/>
                <a:ea typeface="Lato"/>
                <a:cs typeface="Lato"/>
                <a:sym typeface="Lato"/>
              </a:rPr>
              <a:t>3) Mitglieder, die nicht am SEPA-Lastschriftverfahren teilnehmen, entrichten ihre Beiträge bis spätestens zum 31. Januar eines jeden Jahres auf das Konto des Vereins.</a:t>
            </a:r>
            <a:endParaRPr b="0" i="0" sz="2000" u="none" cap="none" strike="noStrike">
              <a:solidFill>
                <a:schemeClr val="dk2"/>
              </a:solidFill>
              <a:latin typeface="Lato"/>
              <a:ea typeface="Lato"/>
              <a:cs typeface="Lato"/>
              <a:sym typeface="Lato"/>
            </a:endParaRPr>
          </a:p>
        </p:txBody>
      </p:sp>
      <p:sp>
        <p:nvSpPr>
          <p:cNvPr id="846" name="Google Shape;846;p117"/>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Google Shape;851;p118"/>
          <p:cNvSpPr txBox="1"/>
          <p:nvPr>
            <p:ph type="title"/>
          </p:nvPr>
        </p:nvSpPr>
        <p:spPr>
          <a:xfrm>
            <a:off x="236874" y="1929725"/>
            <a:ext cx="8602325"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 </a:t>
            </a:r>
            <a:br>
              <a:rPr b="0" i="0" lang="de-DE" sz="4800" u="none" cap="none" strike="noStrike">
                <a:solidFill>
                  <a:schemeClr val="lt1"/>
                </a:solidFill>
                <a:latin typeface="Lato"/>
                <a:ea typeface="Lato"/>
                <a:cs typeface="Lato"/>
                <a:sym typeface="Lato"/>
              </a:rPr>
            </a:br>
            <a:r>
              <a:rPr b="0" i="0" lang="de-DE" sz="4800" u="none" cap="none" strike="noStrike">
                <a:solidFill>
                  <a:schemeClr val="lt1"/>
                </a:solidFill>
                <a:latin typeface="Lato"/>
                <a:ea typeface="Lato"/>
                <a:cs typeface="Lato"/>
                <a:sym typeface="Lato"/>
              </a:rPr>
              <a:t>Auf ein Wiedersehen zur UP17 </a:t>
            </a:r>
            <a:br>
              <a:rPr b="0" i="0" lang="de-DE" sz="4800" u="none" cap="none" strike="noStrike">
                <a:solidFill>
                  <a:schemeClr val="lt1"/>
                </a:solidFill>
                <a:latin typeface="Lato"/>
                <a:ea typeface="Lato"/>
                <a:cs typeface="Lato"/>
                <a:sym typeface="Lato"/>
              </a:rPr>
            </a:br>
            <a:r>
              <a:rPr b="0" i="0" lang="de-DE" sz="4800" u="none" cap="none" strike="noStrike">
                <a:solidFill>
                  <a:schemeClr val="lt1"/>
                </a:solidFill>
                <a:latin typeface="Lato"/>
                <a:ea typeface="Lato"/>
                <a:cs typeface="Lato"/>
                <a:sym typeface="Lato"/>
              </a:rPr>
              <a:t>10. bis 13. September in Regensburg</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403200" y="1121229"/>
            <a:ext cx="8297400" cy="3140400"/>
          </a:xfrm>
          <a:prstGeom prst="rect">
            <a:avLst/>
          </a:prstGeom>
        </p:spPr>
        <p:txBody>
          <a:bodyPr anchorCtr="0" anchor="t" bIns="91425" lIns="91425" spcFirstLastPara="1" rIns="91425" wrap="square" tIns="91425">
            <a:noAutofit/>
          </a:bodyPr>
          <a:lstStyle/>
          <a:p>
            <a:pPr indent="-342900" lvl="0" marL="342900" rtl="0" algn="l">
              <a:spcBef>
                <a:spcPts val="0"/>
              </a:spcBef>
              <a:spcAft>
                <a:spcPts val="0"/>
              </a:spcAft>
              <a:buClr>
                <a:schemeClr val="dk2"/>
              </a:buClr>
              <a:buSzPts val="2000"/>
              <a:buChar char="▪"/>
            </a:pPr>
            <a:r>
              <a:rPr lang="de-DE">
                <a:solidFill>
                  <a:schemeClr val="dk2"/>
                </a:solidFill>
              </a:rPr>
              <a:t>Vorstandstreffen</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Arbeitskreisleitertreffen </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Etablierung neuer Arbeitskreise </a:t>
            </a:r>
            <a:br>
              <a:rPr lang="de-DE">
                <a:solidFill>
                  <a:schemeClr val="dk2"/>
                </a:solidFill>
              </a:rPr>
            </a:br>
            <a:r>
              <a:rPr lang="de-DE">
                <a:solidFill>
                  <a:schemeClr val="dk2"/>
                </a:solidFill>
              </a:rPr>
              <a:t>(Antragsfrist und Voraussetzungen beachten)</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10.11.2016 WUD</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05.-07.02.2017 Winter School</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30.05.2017 UX-Challenge</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20.-22.08.2017 Summer School</a:t>
            </a:r>
            <a:endParaRPr>
              <a:solidFill>
                <a:schemeClr val="dk2"/>
              </a:solidFill>
            </a:endParaRPr>
          </a:p>
          <a:p>
            <a:pPr indent="-342900" lvl="0" marL="342900" rtl="0" algn="l">
              <a:spcBef>
                <a:spcPts val="0"/>
              </a:spcBef>
              <a:spcAft>
                <a:spcPts val="0"/>
              </a:spcAft>
              <a:buClr>
                <a:schemeClr val="dk2"/>
              </a:buClr>
              <a:buSzPts val="2000"/>
              <a:buChar char="▪"/>
            </a:pPr>
            <a:r>
              <a:rPr lang="de-DE">
                <a:solidFill>
                  <a:schemeClr val="dk2"/>
                </a:solidFill>
              </a:rPr>
              <a:t>Mensch und Computer / UP 17 </a:t>
            </a:r>
            <a:br>
              <a:rPr lang="de-DE">
                <a:solidFill>
                  <a:schemeClr val="dk2"/>
                </a:solidFill>
              </a:rPr>
            </a:br>
            <a:r>
              <a:rPr lang="de-DE">
                <a:solidFill>
                  <a:schemeClr val="dk2"/>
                </a:solidFill>
              </a:rPr>
              <a:t>10-13.09.2017 in Regensburg</a:t>
            </a:r>
            <a:endParaRPr>
              <a:solidFill>
                <a:schemeClr val="dk2"/>
              </a:solidFill>
            </a:endParaRPr>
          </a:p>
          <a:p>
            <a:pPr indent="-215900" lvl="0" marL="342900" rtl="0" algn="l">
              <a:spcBef>
                <a:spcPts val="0"/>
              </a:spcBef>
              <a:spcAft>
                <a:spcPts val="0"/>
              </a:spcAft>
              <a:buNone/>
            </a:pPr>
            <a:r>
              <a:t/>
            </a:r>
            <a:endParaRPr>
              <a:solidFill>
                <a:schemeClr val="dk2"/>
              </a:solidFill>
            </a:endParaRPr>
          </a:p>
          <a:p>
            <a:pPr indent="-215900" lvl="0" marL="342900" rtl="0" algn="l">
              <a:spcBef>
                <a:spcPts val="0"/>
              </a:spcBef>
              <a:spcAft>
                <a:spcPts val="0"/>
              </a:spcAft>
              <a:buNone/>
            </a:pPr>
            <a:r>
              <a:t/>
            </a:r>
            <a:endParaRPr>
              <a:solidFill>
                <a:schemeClr val="dk2"/>
              </a:solidFill>
            </a:endParaRPr>
          </a:p>
          <a:p>
            <a:pPr indent="-215900" lvl="0" marL="342900" rtl="0" algn="l">
              <a:spcBef>
                <a:spcPts val="0"/>
              </a:spcBef>
              <a:spcAft>
                <a:spcPts val="0"/>
              </a:spcAft>
              <a:buNone/>
            </a:pPr>
            <a:r>
              <a:t/>
            </a:r>
            <a:endParaRPr/>
          </a:p>
        </p:txBody>
      </p:sp>
      <p:sp>
        <p:nvSpPr>
          <p:cNvPr id="112" name="Google Shape;112;p20"/>
          <p:cNvSpPr txBox="1"/>
          <p:nvPr>
            <p:ph idx="2" type="body"/>
          </p:nvPr>
        </p:nvSpPr>
        <p:spPr>
          <a:xfrm>
            <a:off x="403199" y="324000"/>
            <a:ext cx="8332500" cy="54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DE"/>
              <a:t>Geplante Aktivitäten / Nächste Termine</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11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German UPA Abend im Restaurant</a:t>
            </a:r>
            <a:br>
              <a:rPr b="1" i="0" lang="de-DE" sz="2400" u="none" cap="none" strike="noStrike">
                <a:solidFill>
                  <a:srgbClr val="FF8900"/>
                </a:solidFill>
                <a:latin typeface="Lato"/>
                <a:ea typeface="Lato"/>
                <a:cs typeface="Lato"/>
                <a:sym typeface="Lato"/>
              </a:rPr>
            </a:br>
            <a:r>
              <a:rPr b="1" i="0" lang="de-DE" sz="2400" u="none" cap="none" strike="noStrike">
                <a:solidFill>
                  <a:srgbClr val="FF8900"/>
                </a:solidFill>
                <a:latin typeface="Lato"/>
                <a:ea typeface="Lato"/>
                <a:cs typeface="Lato"/>
                <a:sym typeface="Lato"/>
              </a:rPr>
              <a:t> Magellan</a:t>
            </a:r>
            <a:endParaRPr b="1" i="0" sz="2400" u="none" cap="none" strike="noStrike">
              <a:solidFill>
                <a:srgbClr val="FF8900"/>
              </a:solidFill>
              <a:latin typeface="Lato"/>
              <a:ea typeface="Lato"/>
              <a:cs typeface="Lato"/>
              <a:sym typeface="Lato"/>
            </a:endParaRPr>
          </a:p>
        </p:txBody>
      </p:sp>
      <p:pic>
        <p:nvPicPr>
          <p:cNvPr id="857" name="Google Shape;857;p119"/>
          <p:cNvPicPr preferRelativeResize="0"/>
          <p:nvPr/>
        </p:nvPicPr>
        <p:blipFill rotWithShape="1">
          <a:blip r:embed="rId3">
            <a:alphaModFix/>
          </a:blip>
          <a:srcRect b="0" l="0" r="0" t="0"/>
          <a:stretch/>
        </p:blipFill>
        <p:spPr>
          <a:xfrm>
            <a:off x="2130917" y="1031321"/>
            <a:ext cx="5011476" cy="3339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8900"/>
              </a:buClr>
              <a:buFont typeface="Lato"/>
              <a:buNone/>
            </a:pPr>
            <a:r>
              <a:rPr b="1" lang="de-DE" sz="2400">
                <a:solidFill>
                  <a:srgbClr val="FF8900"/>
                </a:solidFill>
              </a:rPr>
              <a:t>Aktivitäten des Vize-Präsidenten</a:t>
            </a:r>
            <a:endParaRPr b="1" sz="2400">
              <a:solidFill>
                <a:srgbClr val="FF8900"/>
              </a:solidFill>
            </a:endParaRPr>
          </a:p>
          <a:p>
            <a:pPr indent="0" lvl="0" marL="0" marR="0" rtl="0" algn="l">
              <a:lnSpc>
                <a:spcPct val="115000"/>
              </a:lnSpc>
              <a:spcBef>
                <a:spcPts val="0"/>
              </a:spcBef>
              <a:spcAft>
                <a:spcPts val="0"/>
              </a:spcAft>
              <a:buClr>
                <a:schemeClr val="lt1"/>
              </a:buClr>
              <a:buFont typeface="Lato"/>
              <a:buNone/>
            </a:pPr>
            <a:r>
              <a:rPr lang="de-DE"/>
              <a:t>Aktivitäten des Vize-Präsidenten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des Vize-Präsidenten</a:t>
            </a:r>
            <a:endParaRPr b="1" i="0" sz="2400" u="none" cap="none" strike="noStrike">
              <a:solidFill>
                <a:srgbClr val="FF8900"/>
              </a:solidFill>
              <a:latin typeface="Lato"/>
              <a:ea typeface="Lato"/>
              <a:cs typeface="Lato"/>
              <a:sym typeface="Lato"/>
            </a:endParaRPr>
          </a:p>
        </p:txBody>
      </p:sp>
      <p:sp>
        <p:nvSpPr>
          <p:cNvPr id="123" name="Google Shape;123;p22"/>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Usability Professionals Konferenz</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Vorbereitung &amp; Durchführung in Aachen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Vorbereitung der Konferenz in Regensburg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(10.-13. Sept. 2017)</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24" name="Google Shape;124;p22"/>
          <p:cNvSpPr txBox="1"/>
          <p:nvPr>
            <p:ph idx="3" type="body"/>
          </p:nvPr>
        </p:nvSpPr>
        <p:spPr>
          <a:xfrm>
            <a:off x="4659745" y="1121229"/>
            <a:ext cx="4076039"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Unterstützung des World Usability Day</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nächster am 10. November 2016</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Thema "Sustainable (Green) UX"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Unterstützung der WUD Teams (Beratung, Material &amp;  Finanzen)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Aufbau von Kooperationen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Bitkom – Fachausschuss UUX</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Leitfaden “Software näher zum Nutzer bringen”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Gesellschaft für Informatik</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Intensivierung MuC-Kooperation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Förderinitiative Mittelstand Digital</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Usability Quartett &amp; Praxistag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30" name="Google Shape;130;p23"/>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des Vize-Präsidenten</a:t>
            </a:r>
            <a:endParaRPr b="1" i="0" sz="2400" u="none" cap="none" strike="noStrike">
              <a:solidFill>
                <a:srgbClr val="FF8900"/>
              </a:solidFill>
              <a:latin typeface="Lato"/>
              <a:ea typeface="Lato"/>
              <a:cs typeface="Lato"/>
              <a:sym typeface="Lato"/>
            </a:endParaRPr>
          </a:p>
        </p:txBody>
      </p:sp>
      <p:pic>
        <p:nvPicPr>
          <p:cNvPr id="131" name="Google Shape;131;p23"/>
          <p:cNvPicPr preferRelativeResize="0"/>
          <p:nvPr/>
        </p:nvPicPr>
        <p:blipFill rotWithShape="1">
          <a:blip r:embed="rId3">
            <a:alphaModFix/>
          </a:blip>
          <a:srcRect b="0" l="0" r="0" t="0"/>
          <a:stretch/>
        </p:blipFill>
        <p:spPr>
          <a:xfrm>
            <a:off x="6016875" y="3392899"/>
            <a:ext cx="2913075" cy="1012049"/>
          </a:xfrm>
          <a:prstGeom prst="rect">
            <a:avLst/>
          </a:prstGeom>
          <a:noFill/>
          <a:ln>
            <a:noFill/>
          </a:ln>
        </p:spPr>
      </p:pic>
      <p:pic>
        <p:nvPicPr>
          <p:cNvPr id="132" name="Google Shape;132;p23"/>
          <p:cNvPicPr preferRelativeResize="0"/>
          <p:nvPr/>
        </p:nvPicPr>
        <p:blipFill rotWithShape="1">
          <a:blip r:embed="rId4">
            <a:alphaModFix/>
          </a:blip>
          <a:srcRect b="0" l="0" r="0" t="0"/>
          <a:stretch/>
        </p:blipFill>
        <p:spPr>
          <a:xfrm>
            <a:off x="6966450" y="1177573"/>
            <a:ext cx="1907921" cy="450450"/>
          </a:xfrm>
          <a:prstGeom prst="rect">
            <a:avLst/>
          </a:prstGeom>
          <a:noFill/>
          <a:ln>
            <a:noFill/>
          </a:ln>
        </p:spPr>
      </p:pic>
      <p:pic>
        <p:nvPicPr>
          <p:cNvPr id="133" name="Google Shape;133;p23"/>
          <p:cNvPicPr preferRelativeResize="0"/>
          <p:nvPr/>
        </p:nvPicPr>
        <p:blipFill rotWithShape="1">
          <a:blip r:embed="rId5">
            <a:alphaModFix/>
          </a:blip>
          <a:srcRect b="0" l="0" r="0" t="0"/>
          <a:stretch/>
        </p:blipFill>
        <p:spPr>
          <a:xfrm>
            <a:off x="6830574" y="2171700"/>
            <a:ext cx="2044549" cy="84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Veranstaltungen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Praxistag zur nutzerzentrierten Produktentwicklung </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Frankfurt, 10. Juni</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German UPA Summerschool</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Kloster Bronnbach (Wertheim), 21.-23. August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Workshop zu agiler Softwareentwicklung und Human-Centered Design </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 Planung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39" name="Google Shape;139;p24"/>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des Vize-Präsidenten</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Hosting &amp; Website - Umstellung des Hostings und neue Website wird  erstellt</a:t>
            </a:r>
            <a:br>
              <a:rPr b="0" i="0" lang="de-DE" sz="2000" u="none" cap="none" strike="noStrike">
                <a:solidFill>
                  <a:srgbClr val="666666"/>
                </a:solidFill>
                <a:latin typeface="Lato"/>
                <a:ea typeface="Lato"/>
                <a:cs typeface="Lato"/>
                <a:sym typeface="Lato"/>
              </a:rPr>
            </a:b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Ziele: persönlichere Ansprache sowie barrierefreie, responsive und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technisch stabile Website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Lastschriftverfahren - Antrag folgt unter TOP Anträge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45" name="Google Shape;145;p2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www.germanupa.de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sind eingeladen bis Ende des Jahres die Inhalte der Website sichten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Leiter werden Zugänge zur Beta Version der Website erhalten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Aktualisierungen können dann bereits in Beta Website eingepflegt werden</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Bitte nach MuC Aktualisierungen der AK Mitglieder an tj@germanupa.de</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51" name="Google Shape;151;p2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www.germanupa.de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PR/Marketing Rückblick</a:t>
            </a:r>
            <a:endParaRPr b="1" i="0" sz="2400" u="none" cap="none" strike="noStrike">
              <a:solidFill>
                <a:srgbClr val="FF8900"/>
              </a:solidFill>
              <a:latin typeface="Lato"/>
              <a:ea typeface="Lato"/>
              <a:cs typeface="Lato"/>
              <a:sym typeface="Lato"/>
            </a:endParaRPr>
          </a:p>
        </p:txBody>
      </p:sp>
      <p:sp>
        <p:nvSpPr>
          <p:cNvPr id="157" name="Google Shape;157;p27"/>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Blog/Aktuelles (45 Artikel), Facebook (&gt;1900 Fans),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Twitter (&gt;1700 Follower)</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Veranstaltungstipps 2016</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Beste Reichweite sind die “Zum Freitag”-Posts</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Beiträge über AKs, RG und MG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Ankündigung Workshops/Tutorials der MuC2016</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58" name="Google Shape;158;p27"/>
          <p:cNvSpPr txBox="1"/>
          <p:nvPr>
            <p:ph idx="3" type="body"/>
          </p:nvPr>
        </p:nvSpPr>
        <p:spPr>
          <a:xfrm>
            <a:off x="4659745" y="1121229"/>
            <a:ext cx="4076039"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Regelmäßige MG Newsletter</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interessante &amp; wichtige Infos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Rabatte für WS &amp; Events</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Aktuelles aus den AKs &amp; RG</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Neue Sponsoren/Förderer</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PR/Marketing Rückblick</a:t>
            </a:r>
            <a:endParaRPr b="1" i="0" sz="2400" u="none" cap="none" strike="noStrike">
              <a:solidFill>
                <a:srgbClr val="FF8900"/>
              </a:solidFill>
              <a:latin typeface="Lato"/>
              <a:ea typeface="Lato"/>
              <a:cs typeface="Lato"/>
              <a:sym typeface="Lato"/>
            </a:endParaRPr>
          </a:p>
        </p:txBody>
      </p:sp>
      <p:pic>
        <p:nvPicPr>
          <p:cNvPr id="164" name="Google Shape;164;p28" title="Diagramm"/>
          <p:cNvPicPr preferRelativeResize="0"/>
          <p:nvPr/>
        </p:nvPicPr>
        <p:blipFill rotWithShape="1">
          <a:blip r:embed="rId3">
            <a:alphaModFix/>
          </a:blip>
          <a:srcRect b="0" l="0" r="0" t="0"/>
          <a:stretch/>
        </p:blipFill>
        <p:spPr>
          <a:xfrm>
            <a:off x="4305800" y="1485299"/>
            <a:ext cx="4573724" cy="2793725"/>
          </a:xfrm>
          <a:prstGeom prst="rect">
            <a:avLst/>
          </a:prstGeom>
          <a:noFill/>
          <a:ln>
            <a:noFill/>
          </a:ln>
        </p:spPr>
      </p:pic>
      <p:pic>
        <p:nvPicPr>
          <p:cNvPr id="165" name="Google Shape;165;p28" title="Diagramm"/>
          <p:cNvPicPr preferRelativeResize="0"/>
          <p:nvPr/>
        </p:nvPicPr>
        <p:blipFill rotWithShape="1">
          <a:blip r:embed="rId4">
            <a:alphaModFix/>
          </a:blip>
          <a:srcRect b="0" l="0" r="0" t="0"/>
          <a:stretch/>
        </p:blipFill>
        <p:spPr>
          <a:xfrm>
            <a:off x="530878" y="1405521"/>
            <a:ext cx="3950493" cy="2964656"/>
          </a:xfrm>
          <a:prstGeom prst="rect">
            <a:avLst/>
          </a:prstGeom>
          <a:noFill/>
          <a:ln>
            <a:noFill/>
          </a:ln>
        </p:spPr>
      </p:pic>
      <p:sp>
        <p:nvSpPr>
          <p:cNvPr id="166" name="Google Shape;166;p28"/>
          <p:cNvSpPr txBox="1"/>
          <p:nvPr/>
        </p:nvSpPr>
        <p:spPr>
          <a:xfrm>
            <a:off x="402525" y="1010800"/>
            <a:ext cx="4207200" cy="670499"/>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Font typeface="Arial"/>
              <a:buNone/>
            </a:pPr>
            <a:r>
              <a:rPr b="0" i="0" lang="de-DE" sz="2000" u="none" cap="none" strike="noStrike">
                <a:solidFill>
                  <a:schemeClr val="dk2"/>
                </a:solidFill>
                <a:latin typeface="Lato"/>
                <a:ea typeface="Lato"/>
                <a:cs typeface="Lato"/>
                <a:sym typeface="Lato"/>
              </a:rPr>
              <a:t>Twitter</a:t>
            </a:r>
            <a:endParaRPr/>
          </a:p>
          <a:p>
            <a:pPr indent="0" lvl="0" marL="0" marR="0" rtl="0" algn="l">
              <a:lnSpc>
                <a:spcPct val="150000"/>
              </a:lnSpc>
              <a:spcBef>
                <a:spcPts val="0"/>
              </a:spcBef>
              <a:spcAft>
                <a:spcPts val="0"/>
              </a:spcAft>
              <a:buClr>
                <a:srgbClr val="000000"/>
              </a:buClr>
              <a:buFont typeface="Arial"/>
              <a:buNone/>
            </a:pPr>
            <a:r>
              <a:t/>
            </a:r>
            <a:endParaRPr b="0" i="0" sz="2000" u="none" cap="none" strike="noStrike">
              <a:solidFill>
                <a:srgbClr val="666666"/>
              </a:solidFill>
              <a:latin typeface="Lato"/>
              <a:ea typeface="Lato"/>
              <a:cs typeface="Lato"/>
              <a:sym typeface="Lato"/>
            </a:endParaRPr>
          </a:p>
          <a:p>
            <a:pPr indent="0" lvl="0" marL="0" marR="0" rtl="0" algn="l">
              <a:lnSpc>
                <a:spcPct val="150000"/>
              </a:lnSpc>
              <a:spcBef>
                <a:spcPts val="0"/>
              </a:spcBef>
              <a:spcAft>
                <a:spcPts val="0"/>
              </a:spcAft>
              <a:buClr>
                <a:srgbClr val="000000"/>
              </a:buClr>
              <a:buFont typeface="Arial"/>
              <a:buNone/>
            </a:pPr>
            <a:r>
              <a:t/>
            </a:r>
            <a:endParaRPr b="1" i="0" sz="2000" u="none" cap="none" strike="noStrike">
              <a:solidFill>
                <a:srgbClr val="666666"/>
              </a:solidFill>
              <a:latin typeface="Lato"/>
              <a:ea typeface="Lato"/>
              <a:cs typeface="Lato"/>
              <a:sym typeface="Lato"/>
            </a:endParaRPr>
          </a:p>
        </p:txBody>
      </p:sp>
      <p:sp>
        <p:nvSpPr>
          <p:cNvPr id="167" name="Google Shape;167;p28"/>
          <p:cNvSpPr txBox="1"/>
          <p:nvPr/>
        </p:nvSpPr>
        <p:spPr>
          <a:xfrm>
            <a:off x="4609575" y="1010800"/>
            <a:ext cx="4207200" cy="471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2"/>
              </a:buClr>
              <a:buFont typeface="Lato"/>
              <a:buNone/>
            </a:pPr>
            <a:r>
              <a:rPr b="0" i="0" lang="de-DE" sz="2000" u="none" cap="none" strike="noStrike">
                <a:solidFill>
                  <a:schemeClr val="dk2"/>
                </a:solidFill>
                <a:latin typeface="Lato"/>
                <a:ea typeface="Lato"/>
                <a:cs typeface="Lato"/>
                <a:sym typeface="Lato"/>
              </a:rPr>
              <a:t>Facebook</a:t>
            </a:r>
            <a:endParaRPr/>
          </a:p>
        </p:txBody>
      </p:sp>
      <p:sp>
        <p:nvSpPr>
          <p:cNvPr id="168" name="Google Shape;168;p28"/>
          <p:cNvSpPr txBox="1"/>
          <p:nvPr/>
        </p:nvSpPr>
        <p:spPr>
          <a:xfrm>
            <a:off x="1410276" y="3143950"/>
            <a:ext cx="620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290</a:t>
            </a:r>
            <a:endParaRPr/>
          </a:p>
        </p:txBody>
      </p:sp>
      <p:sp>
        <p:nvSpPr>
          <p:cNvPr id="169" name="Google Shape;169;p28"/>
          <p:cNvSpPr txBox="1"/>
          <p:nvPr/>
        </p:nvSpPr>
        <p:spPr>
          <a:xfrm>
            <a:off x="1799076" y="2963362"/>
            <a:ext cx="620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506</a:t>
            </a:r>
            <a:endParaRPr/>
          </a:p>
        </p:txBody>
      </p:sp>
      <p:sp>
        <p:nvSpPr>
          <p:cNvPr id="170" name="Google Shape;170;p28"/>
          <p:cNvSpPr txBox="1"/>
          <p:nvPr/>
        </p:nvSpPr>
        <p:spPr>
          <a:xfrm>
            <a:off x="2126202" y="2725150"/>
            <a:ext cx="677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743</a:t>
            </a:r>
            <a:endParaRPr/>
          </a:p>
        </p:txBody>
      </p:sp>
      <p:sp>
        <p:nvSpPr>
          <p:cNvPr id="171" name="Google Shape;171;p28"/>
          <p:cNvSpPr txBox="1"/>
          <p:nvPr/>
        </p:nvSpPr>
        <p:spPr>
          <a:xfrm>
            <a:off x="2932048" y="2079400"/>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1434</a:t>
            </a:r>
            <a:endParaRPr/>
          </a:p>
        </p:txBody>
      </p:sp>
      <p:sp>
        <p:nvSpPr>
          <p:cNvPr id="172" name="Google Shape;172;p28"/>
          <p:cNvSpPr txBox="1"/>
          <p:nvPr/>
        </p:nvSpPr>
        <p:spPr>
          <a:xfrm>
            <a:off x="5775076" y="2963375"/>
            <a:ext cx="620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436</a:t>
            </a:r>
            <a:endParaRPr/>
          </a:p>
        </p:txBody>
      </p:sp>
      <p:sp>
        <p:nvSpPr>
          <p:cNvPr id="173" name="Google Shape;173;p28"/>
          <p:cNvSpPr txBox="1"/>
          <p:nvPr/>
        </p:nvSpPr>
        <p:spPr>
          <a:xfrm>
            <a:off x="6254114" y="2725150"/>
            <a:ext cx="677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776</a:t>
            </a:r>
            <a:endParaRPr/>
          </a:p>
        </p:txBody>
      </p:sp>
      <p:sp>
        <p:nvSpPr>
          <p:cNvPr id="174" name="Google Shape;174;p28"/>
          <p:cNvSpPr txBox="1"/>
          <p:nvPr/>
        </p:nvSpPr>
        <p:spPr>
          <a:xfrm>
            <a:off x="6631572" y="2362350"/>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1220</a:t>
            </a:r>
            <a:endParaRPr/>
          </a:p>
        </p:txBody>
      </p:sp>
      <p:sp>
        <p:nvSpPr>
          <p:cNvPr id="175" name="Google Shape;175;p28"/>
          <p:cNvSpPr txBox="1"/>
          <p:nvPr/>
        </p:nvSpPr>
        <p:spPr>
          <a:xfrm>
            <a:off x="5243303" y="3143950"/>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258</a:t>
            </a:r>
            <a:endParaRPr/>
          </a:p>
        </p:txBody>
      </p:sp>
      <p:sp>
        <p:nvSpPr>
          <p:cNvPr id="176" name="Google Shape;176;p28"/>
          <p:cNvSpPr txBox="1"/>
          <p:nvPr/>
        </p:nvSpPr>
        <p:spPr>
          <a:xfrm>
            <a:off x="2572002" y="2382537"/>
            <a:ext cx="6771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1091</a:t>
            </a:r>
            <a:endParaRPr/>
          </a:p>
        </p:txBody>
      </p:sp>
      <p:sp>
        <p:nvSpPr>
          <p:cNvPr id="177" name="Google Shape;177;p28"/>
          <p:cNvSpPr txBox="1"/>
          <p:nvPr/>
        </p:nvSpPr>
        <p:spPr>
          <a:xfrm>
            <a:off x="7124697" y="2019050"/>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1600</a:t>
            </a:r>
            <a:endParaRPr/>
          </a:p>
        </p:txBody>
      </p:sp>
      <p:sp>
        <p:nvSpPr>
          <p:cNvPr id="178" name="Google Shape;178;p28"/>
          <p:cNvSpPr txBox="1"/>
          <p:nvPr/>
        </p:nvSpPr>
        <p:spPr>
          <a:xfrm>
            <a:off x="3369723" y="1784250"/>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1756</a:t>
            </a:r>
            <a:endParaRPr/>
          </a:p>
        </p:txBody>
      </p:sp>
      <p:sp>
        <p:nvSpPr>
          <p:cNvPr id="179" name="Google Shape;179;p28"/>
          <p:cNvSpPr txBox="1"/>
          <p:nvPr/>
        </p:nvSpPr>
        <p:spPr>
          <a:xfrm>
            <a:off x="7516997" y="1721225"/>
            <a:ext cx="721500" cy="41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Lato"/>
              <a:buNone/>
            </a:pPr>
            <a:r>
              <a:rPr b="1" i="0" lang="de-DE" sz="1600" u="none" cap="none" strike="noStrike">
                <a:solidFill>
                  <a:schemeClr val="dk2"/>
                </a:solidFill>
                <a:latin typeface="Lato"/>
                <a:ea typeface="Lato"/>
                <a:cs typeface="Lato"/>
                <a:sym typeface="Lato"/>
              </a:rPr>
              <a:t>1975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11"/>
          <p:cNvSpPr txBox="1"/>
          <p:nvPr>
            <p:ph idx="1" type="body"/>
          </p:nvPr>
        </p:nvSpPr>
        <p:spPr>
          <a:xfrm>
            <a:off x="403199" y="324000"/>
            <a:ext cx="8332500" cy="546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Sponsoren Gold</a:t>
            </a:r>
            <a:endParaRPr b="1" i="0" sz="2400" u="none" cap="none" strike="noStrike">
              <a:solidFill>
                <a:srgbClr val="FF8900"/>
              </a:solidFill>
              <a:latin typeface="Lato"/>
              <a:ea typeface="Lato"/>
              <a:cs typeface="Lato"/>
              <a:sym typeface="Lato"/>
            </a:endParaRPr>
          </a:p>
        </p:txBody>
      </p:sp>
      <p:pic>
        <p:nvPicPr>
          <p:cNvPr id="40" name="Google Shape;40;p11"/>
          <p:cNvPicPr preferRelativeResize="0"/>
          <p:nvPr/>
        </p:nvPicPr>
        <p:blipFill rotWithShape="1">
          <a:blip r:embed="rId3">
            <a:alphaModFix/>
          </a:blip>
          <a:srcRect b="0" l="0" r="0" t="0"/>
          <a:stretch/>
        </p:blipFill>
        <p:spPr>
          <a:xfrm>
            <a:off x="5477800" y="1435549"/>
            <a:ext cx="2170800" cy="976800"/>
          </a:xfrm>
          <a:prstGeom prst="rect">
            <a:avLst/>
          </a:prstGeom>
          <a:noFill/>
          <a:ln>
            <a:noFill/>
          </a:ln>
        </p:spPr>
      </p:pic>
      <p:pic>
        <p:nvPicPr>
          <p:cNvPr id="41" name="Google Shape;41;p11"/>
          <p:cNvPicPr preferRelativeResize="0"/>
          <p:nvPr/>
        </p:nvPicPr>
        <p:blipFill rotWithShape="1">
          <a:blip r:embed="rId4">
            <a:alphaModFix/>
          </a:blip>
          <a:srcRect b="0" l="0" r="0" t="0"/>
          <a:stretch/>
        </p:blipFill>
        <p:spPr>
          <a:xfrm>
            <a:off x="466500" y="3072037"/>
            <a:ext cx="1905000" cy="857400"/>
          </a:xfrm>
          <a:prstGeom prst="rect">
            <a:avLst/>
          </a:prstGeom>
          <a:noFill/>
          <a:ln>
            <a:noFill/>
          </a:ln>
        </p:spPr>
      </p:pic>
      <p:pic>
        <p:nvPicPr>
          <p:cNvPr id="42" name="Google Shape;42;p11"/>
          <p:cNvPicPr preferRelativeResize="0"/>
          <p:nvPr/>
        </p:nvPicPr>
        <p:blipFill rotWithShape="1">
          <a:blip r:embed="rId5">
            <a:alphaModFix/>
          </a:blip>
          <a:srcRect b="0" l="0" r="0" t="0"/>
          <a:stretch/>
        </p:blipFill>
        <p:spPr>
          <a:xfrm>
            <a:off x="809575" y="1698950"/>
            <a:ext cx="3672300" cy="582000"/>
          </a:xfrm>
          <a:prstGeom prst="rect">
            <a:avLst/>
          </a:prstGeom>
          <a:noFill/>
          <a:ln>
            <a:noFill/>
          </a:ln>
        </p:spPr>
      </p:pic>
      <p:pic>
        <p:nvPicPr>
          <p:cNvPr id="43" name="Google Shape;43;p11"/>
          <p:cNvPicPr preferRelativeResize="0"/>
          <p:nvPr/>
        </p:nvPicPr>
        <p:blipFill rotWithShape="1">
          <a:blip r:embed="rId6">
            <a:alphaModFix/>
          </a:blip>
          <a:srcRect b="0" l="-12950" r="12950" t="0"/>
          <a:stretch/>
        </p:blipFill>
        <p:spPr>
          <a:xfrm>
            <a:off x="6248075" y="2940101"/>
            <a:ext cx="2701800" cy="1121100"/>
          </a:xfrm>
          <a:prstGeom prst="rect">
            <a:avLst/>
          </a:prstGeom>
          <a:noFill/>
          <a:ln>
            <a:noFill/>
          </a:ln>
        </p:spPr>
      </p:pic>
      <p:pic>
        <p:nvPicPr>
          <p:cNvPr id="44" name="Google Shape;44;p11"/>
          <p:cNvPicPr preferRelativeResize="0"/>
          <p:nvPr/>
        </p:nvPicPr>
        <p:blipFill rotWithShape="1">
          <a:blip r:embed="rId7">
            <a:alphaModFix/>
          </a:blip>
          <a:srcRect b="0" l="0" r="0" t="0"/>
          <a:stretch/>
        </p:blipFill>
        <p:spPr>
          <a:xfrm>
            <a:off x="3414925" y="3103375"/>
            <a:ext cx="2626800" cy="79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Weiterführung und Ausbau der Social Media Maßnahmen, insbesondere mehr regionale Veranstaltungen via FB bewerben, für mehr Networking-Möglichkeiten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Mehr Inhalte und Materialien aus den AKs und Regionalgruppen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Neue Inhalte  z.B. Videos werden ausprobiert und weiterausgebaut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Multiplikatoren für Social Media Inhalte/Artikel werden gesucht</a:t>
            </a:r>
            <a:endParaRPr/>
          </a:p>
          <a:p>
            <a:pPr indent="0" lvl="0" marL="0" marR="0" rtl="0" algn="l">
              <a:lnSpc>
                <a:spcPct val="100000"/>
              </a:lnSpc>
              <a:spcBef>
                <a:spcPts val="0"/>
              </a:spcBef>
              <a:spcAft>
                <a:spcPts val="0"/>
              </a:spcAft>
              <a:buClr>
                <a:srgbClr val="666666"/>
              </a:buClr>
              <a:buFont typeface="Noto Sans Symbols"/>
              <a:buNone/>
            </a:pPr>
            <a:r>
              <a:rPr b="0" i="0" lang="de-DE" sz="2000" u="none" cap="none" strike="noStrike">
                <a:solidFill>
                  <a:srgbClr val="666666"/>
                </a:solidFill>
                <a:latin typeface="Lato"/>
                <a:ea typeface="Lato"/>
                <a:cs typeface="Lato"/>
                <a:sym typeface="Lato"/>
              </a:rPr>
              <a:t>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185" name="Google Shape;185;p2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PR/Marketing Ausblick</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UP16 Programmkomitee</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Branchenreport 2016</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National Expert für UXQB</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Arbeitskreise</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SzPts val="2000"/>
              <a:buChar char="▪"/>
            </a:pPr>
            <a:r>
              <a:rPr lang="de-DE"/>
              <a:t>Welcome Package und Anleitung!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666666"/>
              </a:buClr>
              <a:buFont typeface="Noto Sans Symbols"/>
              <a:buNone/>
            </a:pPr>
            <a:r>
              <a:rPr b="0" i="0" lang="de-DE" sz="2800" u="none" cap="none" strike="noStrike">
                <a:solidFill>
                  <a:srgbClr val="666666"/>
                </a:solidFill>
                <a:latin typeface="Lato"/>
                <a:ea typeface="Lato"/>
                <a:cs typeface="Lato"/>
                <a:sym typeface="Lato"/>
              </a:rPr>
              <a:t>Herzlichen Dank an alle Beteiligten!</a:t>
            </a:r>
            <a:endParaRPr/>
          </a:p>
          <a:p>
            <a:pPr indent="0" lvl="0" marL="0" marR="0" rtl="0" algn="l">
              <a:lnSpc>
                <a:spcPct val="100000"/>
              </a:lnSpc>
              <a:spcBef>
                <a:spcPts val="0"/>
              </a:spcBef>
              <a:spcAft>
                <a:spcPts val="0"/>
              </a:spcAft>
              <a:buClr>
                <a:srgbClr val="666666"/>
              </a:buClr>
              <a:buFont typeface="Noto Sans Symbols"/>
              <a:buNone/>
            </a:pPr>
            <a:r>
              <a:rPr b="0" i="0" lang="de-DE" sz="2800" u="none" cap="none" strike="noStrike">
                <a:solidFill>
                  <a:srgbClr val="666666"/>
                </a:solidFill>
                <a:latin typeface="Lato"/>
                <a:ea typeface="Lato"/>
                <a:cs typeface="Lato"/>
                <a:sym typeface="Lato"/>
              </a:rPr>
              <a:t>Euer Einsatz ist Herz und Motor der Verbandsarbeit.</a:t>
            </a:r>
            <a:endParaRPr b="0" i="0" sz="2800" u="none" cap="none" strike="noStrike">
              <a:solidFill>
                <a:srgbClr val="666666"/>
              </a:solidFill>
              <a:latin typeface="Lato"/>
              <a:ea typeface="Lato"/>
              <a:cs typeface="Lato"/>
              <a:sym typeface="Lato"/>
            </a:endParaRPr>
          </a:p>
        </p:txBody>
      </p:sp>
      <p:sp>
        <p:nvSpPr>
          <p:cNvPr id="191" name="Google Shape;191;p30"/>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Fachvorstand</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t/>
            </a:r>
            <a:endParaRPr/>
          </a:p>
          <a:p>
            <a:pPr indent="0" lvl="0" marL="0" marR="0" rtl="0" algn="l">
              <a:lnSpc>
                <a:spcPct val="115000"/>
              </a:lnSpc>
              <a:spcBef>
                <a:spcPts val="0"/>
              </a:spcBef>
              <a:spcAft>
                <a:spcPts val="0"/>
              </a:spcAft>
              <a:buClr>
                <a:schemeClr val="lt1"/>
              </a:buClr>
              <a:buFont typeface="Lato"/>
              <a:buNone/>
            </a:pPr>
            <a:r>
              <a:t/>
            </a:r>
            <a:endParaRPr/>
          </a:p>
          <a:p>
            <a:pPr indent="0" lvl="0" marL="0" marR="0" rtl="0" algn="l">
              <a:lnSpc>
                <a:spcPct val="115000"/>
              </a:lnSpc>
              <a:spcBef>
                <a:spcPts val="0"/>
              </a:spcBef>
              <a:spcAft>
                <a:spcPts val="0"/>
              </a:spcAft>
              <a:buClr>
                <a:schemeClr val="lt1"/>
              </a:buClr>
              <a:buFont typeface="Lato"/>
              <a:buNone/>
            </a:pPr>
            <a:r>
              <a:rPr lang="de-DE"/>
              <a:t>Branchenreport</a:t>
            </a:r>
            <a:endParaRPr/>
          </a:p>
          <a:p>
            <a:pPr indent="0" lvl="0" marL="0" marR="0" rtl="0" algn="l">
              <a:lnSpc>
                <a:spcPct val="115000"/>
              </a:lnSpc>
              <a:spcBef>
                <a:spcPts val="0"/>
              </a:spcBef>
              <a:spcAft>
                <a:spcPts val="0"/>
              </a:spcAft>
              <a:buClr>
                <a:schemeClr val="lt1"/>
              </a:buClr>
              <a:buFont typeface="Lato"/>
              <a:buNone/>
            </a:pPr>
            <a:r>
              <a:rPr lang="de-DE" sz="2400"/>
              <a:t>Stefan Tretter</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t/>
            </a:r>
            <a:endParaRPr/>
          </a:p>
          <a:p>
            <a:pPr indent="0" lvl="0" marL="0" marR="0" rtl="0" algn="l">
              <a:lnSpc>
                <a:spcPct val="115000"/>
              </a:lnSpc>
              <a:spcBef>
                <a:spcPts val="0"/>
              </a:spcBef>
              <a:spcAft>
                <a:spcPts val="0"/>
              </a:spcAft>
              <a:buClr>
                <a:schemeClr val="lt1"/>
              </a:buClr>
              <a:buFont typeface="Lato"/>
              <a:buNone/>
            </a:pPr>
            <a:r>
              <a:t/>
            </a:r>
            <a:endParaRPr/>
          </a:p>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National Expert für UXQB</a:t>
            </a:r>
            <a:endParaRPr sz="2000">
              <a:solidFill>
                <a:srgbClr val="FFFFFF"/>
              </a:solidFill>
            </a:endParaRPr>
          </a:p>
          <a:p>
            <a:pPr indent="0" lvl="0" marL="0" rtl="0" algn="l">
              <a:lnSpc>
                <a:spcPct val="100000"/>
              </a:lnSpc>
              <a:spcBef>
                <a:spcPts val="0"/>
              </a:spcBef>
              <a:spcAft>
                <a:spcPts val="0"/>
              </a:spcAft>
              <a:buClr>
                <a:schemeClr val="dk2"/>
              </a:buClr>
              <a:buFont typeface="Lato"/>
              <a:buNone/>
            </a:pPr>
            <a:r>
              <a:rPr lang="de-DE" sz="2400">
                <a:solidFill>
                  <a:srgbClr val="FFFFFF"/>
                </a:solidFill>
              </a:rPr>
              <a:t>Oliver Gerstheimer</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07" name="Google Shape;207;p33"/>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in der Rolle des National Expert _ Version 1.0 ;)</a:t>
            </a:r>
            <a:endParaRPr b="1" i="0" sz="2400" u="none" cap="none" strike="noStrike">
              <a:solidFill>
                <a:srgbClr val="FF8900"/>
              </a:solidFill>
              <a:latin typeface="Lato"/>
              <a:ea typeface="Lato"/>
              <a:cs typeface="Lato"/>
              <a:sym typeface="Lato"/>
            </a:endParaRPr>
          </a:p>
        </p:txBody>
      </p:sp>
      <p:sp>
        <p:nvSpPr>
          <p:cNvPr id="208" name="Google Shape;208;p33"/>
          <p:cNvSpPr/>
          <p:nvPr/>
        </p:nvSpPr>
        <p:spPr>
          <a:xfrm>
            <a:off x="2472796" y="1521788"/>
            <a:ext cx="1001329" cy="2354261"/>
          </a:xfrm>
          <a:prstGeom prst="rect">
            <a:avLst/>
          </a:prstGeom>
          <a:solidFill>
            <a:srgbClr val="ECF3F9">
              <a:alpha val="34509"/>
            </a:srgbClr>
          </a:solid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09" name="Google Shape;209;p33"/>
          <p:cNvSpPr/>
          <p:nvPr/>
        </p:nvSpPr>
        <p:spPr>
          <a:xfrm rot="-5400000">
            <a:off x="2368213" y="2282714"/>
            <a:ext cx="978487" cy="793736"/>
          </a:xfrm>
          <a:custGeom>
            <a:rect b="b" l="l" r="r" t="t"/>
            <a:pathLst>
              <a:path extrusionOk="0" h="120000" w="120000">
                <a:moveTo>
                  <a:pt x="0" y="0"/>
                </a:moveTo>
                <a:lnTo>
                  <a:pt x="40055" y="120000"/>
                </a:lnTo>
                <a:lnTo>
                  <a:pt x="79944" y="120000"/>
                </a:lnTo>
                <a:lnTo>
                  <a:pt x="120000" y="0"/>
                </a:lnTo>
                <a:close/>
              </a:path>
            </a:pathLst>
          </a:cu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10" name="Google Shape;210;p33"/>
          <p:cNvSpPr/>
          <p:nvPr/>
        </p:nvSpPr>
        <p:spPr>
          <a:xfrm>
            <a:off x="2885496" y="2348136"/>
            <a:ext cx="479425" cy="479425"/>
          </a:xfrm>
          <a:prstGeom prst="ellipse">
            <a:avLst/>
          </a:prstGeom>
          <a:solidFill>
            <a:srgbClr val="999999"/>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GA</a:t>
            </a:r>
            <a:endParaRPr/>
          </a:p>
        </p:txBody>
      </p:sp>
      <p:cxnSp>
        <p:nvCxnSpPr>
          <p:cNvPr id="211" name="Google Shape;211;p33"/>
          <p:cNvCxnSpPr/>
          <p:nvPr/>
        </p:nvCxnSpPr>
        <p:spPr>
          <a:xfrm flipH="1">
            <a:off x="470136" y="2369108"/>
            <a:ext cx="3050" cy="781561"/>
          </a:xfrm>
          <a:prstGeom prst="straightConnector1">
            <a:avLst/>
          </a:prstGeom>
          <a:noFill/>
          <a:ln cap="flat" cmpd="sng" w="12700">
            <a:solidFill>
              <a:srgbClr val="FF6600"/>
            </a:solidFill>
            <a:prstDash val="solid"/>
            <a:round/>
            <a:headEnd len="sm" w="sm" type="none"/>
            <a:tailEnd len="sm" w="sm" type="none"/>
          </a:ln>
        </p:spPr>
      </p:cxnSp>
      <p:sp>
        <p:nvSpPr>
          <p:cNvPr id="212" name="Google Shape;212;p33"/>
          <p:cNvSpPr/>
          <p:nvPr/>
        </p:nvSpPr>
        <p:spPr>
          <a:xfrm>
            <a:off x="4707469" y="1521788"/>
            <a:ext cx="934167" cy="2354261"/>
          </a:xfrm>
          <a:prstGeom prst="rect">
            <a:avLst/>
          </a:prstGeom>
          <a:solidFill>
            <a:srgbClr val="ECF3F9">
              <a:alpha val="34509"/>
            </a:srgbClr>
          </a:solid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13" name="Google Shape;213;p33"/>
          <p:cNvSpPr/>
          <p:nvPr/>
        </p:nvSpPr>
        <p:spPr>
          <a:xfrm>
            <a:off x="473156" y="1521788"/>
            <a:ext cx="1926370" cy="2354261"/>
          </a:xfrm>
          <a:prstGeom prst="rect">
            <a:avLst/>
          </a:prstGeom>
          <a:solidFill>
            <a:srgbClr val="ECF3F9">
              <a:alpha val="34509"/>
            </a:srgbClr>
          </a:solid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14" name="Google Shape;214;p33"/>
          <p:cNvSpPr/>
          <p:nvPr/>
        </p:nvSpPr>
        <p:spPr>
          <a:xfrm>
            <a:off x="2424448" y="1023313"/>
            <a:ext cx="1202317" cy="396874"/>
          </a:xfrm>
          <a:prstGeom prst="chevron">
            <a:avLst>
              <a:gd fmla="val 42366" name="adj"/>
            </a:avLst>
          </a:prstGeom>
          <a:solidFill>
            <a:srgbClr val="99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Font typeface="Arial"/>
              <a:buNone/>
            </a:pPr>
            <a:r>
              <a:rPr b="0" i="0" lang="de-DE" sz="1100" u="none" cap="none" strike="noStrike">
                <a:solidFill>
                  <a:schemeClr val="lt1"/>
                </a:solidFill>
                <a:latin typeface="Lato"/>
                <a:ea typeface="Lato"/>
                <a:cs typeface="Lato"/>
                <a:sym typeface="Lato"/>
              </a:rPr>
              <a:t>General </a:t>
            </a:r>
            <a:br>
              <a:rPr b="0" i="0" lang="de-DE" sz="1100" u="none" cap="none" strike="noStrike">
                <a:solidFill>
                  <a:schemeClr val="lt1"/>
                </a:solidFill>
                <a:latin typeface="Lato"/>
                <a:ea typeface="Lato"/>
                <a:cs typeface="Lato"/>
                <a:sym typeface="Lato"/>
              </a:rPr>
            </a:br>
            <a:r>
              <a:rPr b="0" i="0" lang="de-DE" sz="1100" u="none" cap="none" strike="noStrike">
                <a:solidFill>
                  <a:schemeClr val="lt1"/>
                </a:solidFill>
                <a:latin typeface="Lato"/>
                <a:ea typeface="Lato"/>
                <a:cs typeface="Lato"/>
                <a:sym typeface="Lato"/>
              </a:rPr>
              <a:t>Assembly</a:t>
            </a:r>
            <a:endParaRPr/>
          </a:p>
        </p:txBody>
      </p:sp>
      <p:sp>
        <p:nvSpPr>
          <p:cNvPr id="215" name="Google Shape;215;p33"/>
          <p:cNvSpPr/>
          <p:nvPr/>
        </p:nvSpPr>
        <p:spPr>
          <a:xfrm>
            <a:off x="473156" y="1023313"/>
            <a:ext cx="2030167" cy="396874"/>
          </a:xfrm>
          <a:prstGeom prst="chevron">
            <a:avLst>
              <a:gd fmla="val 42404" name="adj"/>
            </a:avLst>
          </a:prstGeom>
          <a:solidFill>
            <a:srgbClr val="99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Font typeface="Arial"/>
              <a:buNone/>
            </a:pPr>
            <a:r>
              <a:rPr b="0" i="0" lang="de-DE" sz="1100" u="none" cap="none" strike="noStrike">
                <a:solidFill>
                  <a:schemeClr val="lt1"/>
                </a:solidFill>
                <a:latin typeface="Lato"/>
                <a:ea typeface="Lato"/>
                <a:cs typeface="Lato"/>
                <a:sym typeface="Lato"/>
              </a:rPr>
              <a:t>Hello &amp; Reviewing</a:t>
            </a:r>
            <a:endParaRPr/>
          </a:p>
        </p:txBody>
      </p:sp>
      <p:sp>
        <p:nvSpPr>
          <p:cNvPr id="216" name="Google Shape;216;p33"/>
          <p:cNvSpPr/>
          <p:nvPr/>
        </p:nvSpPr>
        <p:spPr>
          <a:xfrm>
            <a:off x="4701369" y="1023313"/>
            <a:ext cx="1107989" cy="396874"/>
          </a:xfrm>
          <a:prstGeom prst="chevron">
            <a:avLst>
              <a:gd fmla="val 42404" name="adj"/>
            </a:avLst>
          </a:prstGeom>
          <a:solidFill>
            <a:srgbClr val="99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Font typeface="Arial"/>
              <a:buNone/>
            </a:pPr>
            <a:r>
              <a:rPr b="0" i="0" lang="de-DE" sz="1100" u="none" cap="none" strike="noStrike">
                <a:solidFill>
                  <a:schemeClr val="lt1"/>
                </a:solidFill>
                <a:latin typeface="Lato"/>
                <a:ea typeface="Lato"/>
                <a:cs typeface="Lato"/>
                <a:sym typeface="Lato"/>
              </a:rPr>
              <a:t>MuC-WS</a:t>
            </a:r>
            <a:endParaRPr/>
          </a:p>
        </p:txBody>
      </p:sp>
      <p:sp>
        <p:nvSpPr>
          <p:cNvPr id="217" name="Google Shape;217;p33"/>
          <p:cNvSpPr/>
          <p:nvPr/>
        </p:nvSpPr>
        <p:spPr>
          <a:xfrm>
            <a:off x="2466690" y="3988764"/>
            <a:ext cx="1007435" cy="267082"/>
          </a:xfrm>
          <a:prstGeom prst="rect">
            <a:avLst/>
          </a:prstGeom>
          <a:solidFill>
            <a:srgbClr val="AFC2C8">
              <a:alpha val="34509"/>
            </a:srgbClr>
          </a:solidFill>
          <a:ln>
            <a:noFill/>
          </a:ln>
        </p:spPr>
        <p:txBody>
          <a:bodyPr anchorCtr="0" anchor="t" bIns="54000" lIns="54000" spcFirstLastPara="1" rIns="54000" wrap="square" tIns="54000">
            <a:noAutofit/>
          </a:bodyPr>
          <a:lstStyle/>
          <a:p>
            <a:pPr indent="-190500" lvl="0" marL="190500" marR="0" rtl="0" algn="ctr">
              <a:lnSpc>
                <a:spcPct val="100000"/>
              </a:lnSpc>
              <a:spcBef>
                <a:spcPts val="0"/>
              </a:spcBef>
              <a:spcAft>
                <a:spcPts val="0"/>
              </a:spcAft>
              <a:buClr>
                <a:srgbClr val="000000"/>
              </a:buClr>
              <a:buFont typeface="Arial"/>
              <a:buNone/>
            </a:pPr>
            <a:r>
              <a:rPr b="1" i="0" lang="de-DE" sz="900" u="none" cap="none" strike="noStrike">
                <a:solidFill>
                  <a:srgbClr val="000000"/>
                </a:solidFill>
                <a:latin typeface="Lato"/>
                <a:ea typeface="Lato"/>
                <a:cs typeface="Lato"/>
                <a:sym typeface="Lato"/>
              </a:rPr>
              <a:t>Get 2 Know</a:t>
            </a:r>
            <a:endParaRPr/>
          </a:p>
        </p:txBody>
      </p:sp>
      <p:sp>
        <p:nvSpPr>
          <p:cNvPr id="218" name="Google Shape;218;p33"/>
          <p:cNvSpPr/>
          <p:nvPr/>
        </p:nvSpPr>
        <p:spPr>
          <a:xfrm>
            <a:off x="3605637" y="3988764"/>
            <a:ext cx="1007435" cy="267082"/>
          </a:xfrm>
          <a:prstGeom prst="rect">
            <a:avLst/>
          </a:prstGeom>
          <a:solidFill>
            <a:srgbClr val="AFC2C8">
              <a:alpha val="34509"/>
            </a:srgbClr>
          </a:solidFill>
          <a:ln>
            <a:noFill/>
          </a:ln>
        </p:spPr>
        <p:txBody>
          <a:bodyPr anchorCtr="0" anchor="t" bIns="54000" lIns="54000" spcFirstLastPara="1" rIns="54000" wrap="square" tIns="54000">
            <a:noAutofit/>
          </a:bodyPr>
          <a:lstStyle/>
          <a:p>
            <a:pPr indent="-190500" lvl="0" marL="190500" marR="0" rtl="0" algn="ctr">
              <a:lnSpc>
                <a:spcPct val="100000"/>
              </a:lnSpc>
              <a:spcBef>
                <a:spcPts val="0"/>
              </a:spcBef>
              <a:spcAft>
                <a:spcPts val="0"/>
              </a:spcAft>
              <a:buClr>
                <a:srgbClr val="000000"/>
              </a:buClr>
              <a:buFont typeface="Arial"/>
              <a:buNone/>
            </a:pPr>
            <a:r>
              <a:rPr b="1" i="0" lang="de-DE" sz="900" u="none" cap="none" strike="noStrike">
                <a:solidFill>
                  <a:srgbClr val="000000"/>
                </a:solidFill>
                <a:latin typeface="Lato"/>
                <a:ea typeface="Lato"/>
                <a:cs typeface="Lato"/>
                <a:sym typeface="Lato"/>
              </a:rPr>
              <a:t>Orga &amp; AK-Info</a:t>
            </a:r>
            <a:endParaRPr/>
          </a:p>
        </p:txBody>
      </p:sp>
      <p:sp>
        <p:nvSpPr>
          <p:cNvPr id="219" name="Google Shape;219;p33"/>
          <p:cNvSpPr/>
          <p:nvPr/>
        </p:nvSpPr>
        <p:spPr>
          <a:xfrm rot="-5400000">
            <a:off x="1134354" y="2258536"/>
            <a:ext cx="1739899" cy="804509"/>
          </a:xfrm>
          <a:custGeom>
            <a:rect b="b" l="l" r="r" t="t"/>
            <a:pathLst>
              <a:path extrusionOk="0" h="120000" w="120000">
                <a:moveTo>
                  <a:pt x="0" y="0"/>
                </a:moveTo>
                <a:lnTo>
                  <a:pt x="24838" y="120000"/>
                </a:lnTo>
                <a:lnTo>
                  <a:pt x="95161" y="120000"/>
                </a:lnTo>
                <a:lnTo>
                  <a:pt x="120000" y="0"/>
                </a:lnTo>
                <a:close/>
              </a:path>
            </a:pathLst>
          </a:cu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20" name="Google Shape;220;p33"/>
          <p:cNvSpPr/>
          <p:nvPr/>
        </p:nvSpPr>
        <p:spPr>
          <a:xfrm>
            <a:off x="4817376" y="2405741"/>
            <a:ext cx="580037" cy="438278"/>
          </a:xfrm>
          <a:prstGeom prst="rect">
            <a:avLst/>
          </a:prstGeom>
          <a:solidFill>
            <a:srgbClr val="AFC2C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Work</a:t>
            </a:r>
            <a:endParaRPr/>
          </a:p>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Shop</a:t>
            </a:r>
            <a:endParaRPr/>
          </a:p>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MuC16</a:t>
            </a:r>
            <a:endParaRPr/>
          </a:p>
        </p:txBody>
      </p:sp>
      <p:sp>
        <p:nvSpPr>
          <p:cNvPr id="221" name="Google Shape;221;p33"/>
          <p:cNvSpPr/>
          <p:nvPr/>
        </p:nvSpPr>
        <p:spPr>
          <a:xfrm>
            <a:off x="1347025" y="2354491"/>
            <a:ext cx="479425" cy="479425"/>
          </a:xfrm>
          <a:prstGeom prst="ellipse">
            <a:avLst/>
          </a:prstGeom>
          <a:solidFill>
            <a:srgbClr val="999999"/>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CPUX _UR 0.9</a:t>
            </a:r>
            <a:endParaRPr/>
          </a:p>
        </p:txBody>
      </p:sp>
      <p:sp>
        <p:nvSpPr>
          <p:cNvPr id="222" name="Google Shape;222;p33"/>
          <p:cNvSpPr/>
          <p:nvPr/>
        </p:nvSpPr>
        <p:spPr>
          <a:xfrm>
            <a:off x="476241" y="3988764"/>
            <a:ext cx="1923284" cy="267082"/>
          </a:xfrm>
          <a:prstGeom prst="rect">
            <a:avLst/>
          </a:prstGeom>
          <a:solidFill>
            <a:srgbClr val="AFC2C8">
              <a:alpha val="34509"/>
            </a:srgbClr>
          </a:solidFill>
          <a:ln>
            <a:noFill/>
          </a:ln>
        </p:spPr>
        <p:txBody>
          <a:bodyPr anchorCtr="0" anchor="t" bIns="54000" lIns="54000" spcFirstLastPara="1" rIns="54000" wrap="square" tIns="54000">
            <a:noAutofit/>
          </a:bodyPr>
          <a:lstStyle/>
          <a:p>
            <a:pPr indent="-190500" lvl="0" marL="190500" marR="0" rtl="0" algn="ctr">
              <a:lnSpc>
                <a:spcPct val="100000"/>
              </a:lnSpc>
              <a:spcBef>
                <a:spcPts val="0"/>
              </a:spcBef>
              <a:spcAft>
                <a:spcPts val="0"/>
              </a:spcAft>
              <a:buClr>
                <a:srgbClr val="000000"/>
              </a:buClr>
              <a:buFont typeface="Arial"/>
              <a:buNone/>
            </a:pPr>
            <a:r>
              <a:rPr b="1" i="0" lang="de-DE" sz="900" u="none" cap="none" strike="noStrike">
                <a:solidFill>
                  <a:srgbClr val="000000"/>
                </a:solidFill>
                <a:latin typeface="Lato"/>
                <a:ea typeface="Lato"/>
                <a:cs typeface="Lato"/>
                <a:sym typeface="Lato"/>
              </a:rPr>
              <a:t>Orientierung – Who is Who?</a:t>
            </a:r>
            <a:endParaRPr/>
          </a:p>
        </p:txBody>
      </p:sp>
      <p:sp>
        <p:nvSpPr>
          <p:cNvPr id="223" name="Google Shape;223;p33"/>
          <p:cNvSpPr/>
          <p:nvPr/>
        </p:nvSpPr>
        <p:spPr>
          <a:xfrm flipH="1" rot="5400000">
            <a:off x="5331740" y="2272835"/>
            <a:ext cx="1877555" cy="622777"/>
          </a:xfrm>
          <a:prstGeom prst="triangle">
            <a:avLst>
              <a:gd fmla="val 49569" name="adj"/>
            </a:avLst>
          </a:prstGeom>
          <a:solidFill>
            <a:srgbClr val="99999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24" name="Google Shape;224;p33"/>
          <p:cNvSpPr/>
          <p:nvPr/>
        </p:nvSpPr>
        <p:spPr>
          <a:xfrm>
            <a:off x="6494319" y="1526550"/>
            <a:ext cx="2212361" cy="2350728"/>
          </a:xfrm>
          <a:prstGeom prst="rect">
            <a:avLst/>
          </a:prstGeom>
          <a:solidFill>
            <a:srgbClr val="E7E7E8">
              <a:alpha val="69411"/>
            </a:srgbClr>
          </a:solidFill>
          <a:ln cap="flat" cmpd="sng" w="9525">
            <a:solidFill>
              <a:srgbClr val="FF6600"/>
            </a:solidFill>
            <a:prstDash val="solid"/>
            <a:round/>
            <a:headEnd len="sm" w="sm" type="none"/>
            <a:tailEnd len="sm" w="sm" type="none"/>
          </a:ln>
        </p:spPr>
        <p:txBody>
          <a:bodyPr anchorCtr="0" anchor="t" bIns="0" lIns="72000" spcFirstLastPara="1" rIns="0" wrap="square" tIns="72000">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Rolle im Board implementiert</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Installierter Reviewing-Turnus </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Aktives Reviewing UR 0.9</a:t>
            </a:r>
            <a:endParaRPr/>
          </a:p>
          <a:p>
            <a:pPr indent="-285750" lvl="0" marL="285750" marR="0" rtl="0" algn="l">
              <a:lnSpc>
                <a:spcPct val="100000"/>
              </a:lnSpc>
              <a:spcBef>
                <a:spcPts val="600"/>
              </a:spcBef>
              <a:spcAft>
                <a:spcPts val="0"/>
              </a:spcAft>
              <a:buClr>
                <a:srgbClr val="000000"/>
              </a:buClr>
              <a:buSzPts val="1000"/>
              <a:buFont typeface="Noto Sans Symbols"/>
              <a:buChar char="▪"/>
            </a:pPr>
            <a:r>
              <a:rPr b="0" i="0" lang="de-DE" sz="1000" u="none" cap="none" strike="noStrike">
                <a:solidFill>
                  <a:srgbClr val="000000"/>
                </a:solidFill>
                <a:latin typeface="Lato"/>
                <a:ea typeface="Lato"/>
                <a:cs typeface="Lato"/>
                <a:sym typeface="Lato"/>
              </a:rPr>
              <a:t>Interaktion mit dem AK QM</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Abklärung Inputs &amp; Feedback </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Terminkommunikation</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Jour-Fixe Feedback zu Aks</a:t>
            </a:r>
            <a:endParaRPr/>
          </a:p>
          <a:p>
            <a:pPr indent="-285750" lvl="0" marL="285750" marR="0" rtl="0" algn="l">
              <a:lnSpc>
                <a:spcPct val="100000"/>
              </a:lnSpc>
              <a:spcBef>
                <a:spcPts val="600"/>
              </a:spcBef>
              <a:spcAft>
                <a:spcPts val="0"/>
              </a:spcAft>
              <a:buClr>
                <a:srgbClr val="000000"/>
              </a:buClr>
              <a:buSzPts val="1000"/>
              <a:buFont typeface="Lato"/>
              <a:buChar char="▪"/>
            </a:pPr>
            <a:r>
              <a:rPr b="0" i="0" lang="de-DE" sz="1000" u="none" cap="none" strike="noStrike">
                <a:solidFill>
                  <a:srgbClr val="000000"/>
                </a:solidFill>
                <a:latin typeface="Lato"/>
                <a:ea typeface="Lato"/>
                <a:cs typeface="Lato"/>
                <a:sym typeface="Lato"/>
              </a:rPr>
              <a:t>Workshopplanung &amp; Abstimmung (MuC16)</a:t>
            </a:r>
            <a:endParaRPr/>
          </a:p>
          <a:p>
            <a:pPr indent="-285750" lvl="0" marL="285750" marR="0" rtl="0" algn="l">
              <a:lnSpc>
                <a:spcPct val="100000"/>
              </a:lnSpc>
              <a:spcBef>
                <a:spcPts val="600"/>
              </a:spcBef>
              <a:spcAft>
                <a:spcPts val="0"/>
              </a:spcAft>
              <a:buClr>
                <a:srgbClr val="000000"/>
              </a:buClr>
              <a:buFont typeface="Noto Sans Symbols"/>
              <a:buNone/>
            </a:pPr>
            <a:r>
              <a:t/>
            </a:r>
            <a:endParaRPr b="0" i="0" sz="1000" u="none" cap="none" strike="noStrike">
              <a:solidFill>
                <a:srgbClr val="000000"/>
              </a:solidFill>
              <a:latin typeface="Arial"/>
              <a:ea typeface="Arial"/>
              <a:cs typeface="Arial"/>
              <a:sym typeface="Arial"/>
            </a:endParaRPr>
          </a:p>
        </p:txBody>
      </p:sp>
      <p:sp>
        <p:nvSpPr>
          <p:cNvPr id="225" name="Google Shape;225;p33"/>
          <p:cNvSpPr/>
          <p:nvPr/>
        </p:nvSpPr>
        <p:spPr>
          <a:xfrm>
            <a:off x="6494319" y="1023313"/>
            <a:ext cx="2218467" cy="396874"/>
          </a:xfrm>
          <a:prstGeom prst="rect">
            <a:avLst/>
          </a:prstGeom>
          <a:solidFill>
            <a:srgbClr val="99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Font typeface="Arial"/>
              <a:buNone/>
            </a:pPr>
            <a:r>
              <a:rPr b="0" i="0" lang="de-DE" sz="1600" u="none" cap="none" strike="noStrike">
                <a:solidFill>
                  <a:schemeClr val="lt1"/>
                </a:solidFill>
                <a:latin typeface="Arial"/>
                <a:ea typeface="Arial"/>
                <a:cs typeface="Arial"/>
                <a:sym typeface="Arial"/>
              </a:rPr>
              <a:t>Results</a:t>
            </a:r>
            <a:endParaRPr/>
          </a:p>
        </p:txBody>
      </p:sp>
      <p:sp>
        <p:nvSpPr>
          <p:cNvPr id="226" name="Google Shape;226;p33"/>
          <p:cNvSpPr/>
          <p:nvPr/>
        </p:nvSpPr>
        <p:spPr>
          <a:xfrm>
            <a:off x="724233" y="2400051"/>
            <a:ext cx="497119"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27" name="Google Shape;227;p33"/>
          <p:cNvSpPr/>
          <p:nvPr/>
        </p:nvSpPr>
        <p:spPr>
          <a:xfrm>
            <a:off x="724233" y="2648374"/>
            <a:ext cx="497119"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28" name="Google Shape;228;p33"/>
          <p:cNvSpPr/>
          <p:nvPr/>
        </p:nvSpPr>
        <p:spPr>
          <a:xfrm>
            <a:off x="286963" y="2369108"/>
            <a:ext cx="372446" cy="415203"/>
          </a:xfrm>
          <a:prstGeom prst="diamond">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33"/>
          <p:cNvSpPr/>
          <p:nvPr/>
        </p:nvSpPr>
        <p:spPr>
          <a:xfrm>
            <a:off x="3589944" y="1521538"/>
            <a:ext cx="1001329" cy="2354261"/>
          </a:xfrm>
          <a:prstGeom prst="rect">
            <a:avLst/>
          </a:prstGeom>
          <a:solidFill>
            <a:srgbClr val="ECF3F9">
              <a:alpha val="34509"/>
            </a:srgbClr>
          </a:solid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30" name="Google Shape;230;p33"/>
          <p:cNvSpPr/>
          <p:nvPr/>
        </p:nvSpPr>
        <p:spPr>
          <a:xfrm>
            <a:off x="3559914" y="1023063"/>
            <a:ext cx="1202317" cy="396874"/>
          </a:xfrm>
          <a:prstGeom prst="chevron">
            <a:avLst>
              <a:gd fmla="val 42366" name="adj"/>
            </a:avLst>
          </a:prstGeom>
          <a:solidFill>
            <a:srgbClr val="99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Font typeface="Arial"/>
              <a:buNone/>
            </a:pPr>
            <a:r>
              <a:rPr b="0" i="0" lang="de-DE" sz="1100" u="none" cap="none" strike="noStrike">
                <a:solidFill>
                  <a:schemeClr val="lt1"/>
                </a:solidFill>
                <a:latin typeface="Lato"/>
                <a:ea typeface="Lato"/>
                <a:cs typeface="Lato"/>
                <a:sym typeface="Lato"/>
              </a:rPr>
              <a:t>AK-Com</a:t>
            </a:r>
            <a:endParaRPr/>
          </a:p>
        </p:txBody>
      </p:sp>
      <p:sp>
        <p:nvSpPr>
          <p:cNvPr id="231" name="Google Shape;231;p33"/>
          <p:cNvSpPr/>
          <p:nvPr/>
        </p:nvSpPr>
        <p:spPr>
          <a:xfrm>
            <a:off x="3820023" y="2168274"/>
            <a:ext cx="497119"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32" name="Google Shape;232;p33"/>
          <p:cNvSpPr/>
          <p:nvPr/>
        </p:nvSpPr>
        <p:spPr>
          <a:xfrm>
            <a:off x="3820023" y="2416596"/>
            <a:ext cx="497119"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33" name="Google Shape;233;p33"/>
          <p:cNvSpPr/>
          <p:nvPr/>
        </p:nvSpPr>
        <p:spPr>
          <a:xfrm>
            <a:off x="103553" y="2350542"/>
            <a:ext cx="720469" cy="43827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Lato"/>
                <a:ea typeface="Lato"/>
                <a:cs typeface="Lato"/>
                <a:sym typeface="Lato"/>
              </a:rPr>
              <a:t>Start</a:t>
            </a:r>
            <a:endParaRPr/>
          </a:p>
        </p:txBody>
      </p:sp>
      <p:sp>
        <p:nvSpPr>
          <p:cNvPr id="234" name="Google Shape;234;p33"/>
          <p:cNvSpPr/>
          <p:nvPr/>
        </p:nvSpPr>
        <p:spPr>
          <a:xfrm>
            <a:off x="4698312" y="3988514"/>
            <a:ext cx="863952" cy="267082"/>
          </a:xfrm>
          <a:prstGeom prst="rect">
            <a:avLst/>
          </a:prstGeom>
          <a:solidFill>
            <a:srgbClr val="AFC2C8">
              <a:alpha val="34509"/>
            </a:srgbClr>
          </a:solidFill>
          <a:ln>
            <a:noFill/>
          </a:ln>
        </p:spPr>
        <p:txBody>
          <a:bodyPr anchorCtr="0" anchor="t" bIns="54000" lIns="54000" spcFirstLastPara="1" rIns="54000" wrap="square" tIns="54000">
            <a:noAutofit/>
          </a:bodyPr>
          <a:lstStyle/>
          <a:p>
            <a:pPr indent="-190500" lvl="0" marL="190500" marR="0" rtl="0" algn="ctr">
              <a:lnSpc>
                <a:spcPct val="100000"/>
              </a:lnSpc>
              <a:spcBef>
                <a:spcPts val="0"/>
              </a:spcBef>
              <a:spcAft>
                <a:spcPts val="0"/>
              </a:spcAft>
              <a:buClr>
                <a:srgbClr val="000000"/>
              </a:buClr>
              <a:buFont typeface="Arial"/>
              <a:buNone/>
            </a:pPr>
            <a:r>
              <a:rPr b="1" i="0" lang="de-DE" sz="900" u="none" cap="none" strike="noStrike">
                <a:solidFill>
                  <a:srgbClr val="000000"/>
                </a:solidFill>
                <a:latin typeface="Lato"/>
                <a:ea typeface="Lato"/>
                <a:cs typeface="Lato"/>
                <a:sym typeface="Lato"/>
              </a:rPr>
              <a:t>Interaktion</a:t>
            </a:r>
            <a:endParaRPr/>
          </a:p>
        </p:txBody>
      </p:sp>
      <p:sp>
        <p:nvSpPr>
          <p:cNvPr id="235" name="Google Shape;235;p33"/>
          <p:cNvSpPr/>
          <p:nvPr/>
        </p:nvSpPr>
        <p:spPr>
          <a:xfrm>
            <a:off x="3828919" y="2680925"/>
            <a:ext cx="498588"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36" name="Google Shape;236;p33"/>
          <p:cNvSpPr/>
          <p:nvPr/>
        </p:nvSpPr>
        <p:spPr>
          <a:xfrm>
            <a:off x="3828919" y="2929247"/>
            <a:ext cx="498588" cy="149651"/>
          </a:xfrm>
          <a:prstGeom prst="rect">
            <a:avLst/>
          </a:prstGeom>
          <a:solidFill>
            <a:srgbClr val="AFC2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600" u="none" cap="none" strike="noStrike">
              <a:solidFill>
                <a:srgbClr val="000000"/>
              </a:solidFill>
              <a:latin typeface="Arial"/>
              <a:ea typeface="Arial"/>
              <a:cs typeface="Arial"/>
              <a:sym typeface="Arial"/>
            </a:endParaRPr>
          </a:p>
        </p:txBody>
      </p:sp>
      <p:sp>
        <p:nvSpPr>
          <p:cNvPr id="237" name="Google Shape;237;p33"/>
          <p:cNvSpPr/>
          <p:nvPr/>
        </p:nvSpPr>
        <p:spPr>
          <a:xfrm>
            <a:off x="188793" y="2960891"/>
            <a:ext cx="549998" cy="189780"/>
          </a:xfrm>
          <a:prstGeom prst="rect">
            <a:avLst/>
          </a:prstGeom>
          <a:solidFill>
            <a:srgbClr val="FF66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900" u="none" cap="none" strike="noStrike">
                <a:solidFill>
                  <a:srgbClr val="000000"/>
                </a:solidFill>
                <a:latin typeface="Lato"/>
                <a:ea typeface="Lato"/>
                <a:cs typeface="Lato"/>
                <a:sym typeface="Lato"/>
              </a:rPr>
              <a:t>09/2015</a:t>
            </a:r>
            <a:endParaRPr/>
          </a:p>
        </p:txBody>
      </p:sp>
      <p:cxnSp>
        <p:nvCxnSpPr>
          <p:cNvPr id="238" name="Google Shape;238;p33"/>
          <p:cNvCxnSpPr/>
          <p:nvPr/>
        </p:nvCxnSpPr>
        <p:spPr>
          <a:xfrm flipH="1">
            <a:off x="5641400" y="2368858"/>
            <a:ext cx="3050" cy="781561"/>
          </a:xfrm>
          <a:prstGeom prst="straightConnector1">
            <a:avLst/>
          </a:prstGeom>
          <a:noFill/>
          <a:ln cap="flat" cmpd="sng" w="12700">
            <a:solidFill>
              <a:srgbClr val="FF6600"/>
            </a:solidFill>
            <a:prstDash val="solid"/>
            <a:round/>
            <a:headEnd len="sm" w="sm" type="none"/>
            <a:tailEnd len="sm" w="sm" type="none"/>
          </a:ln>
        </p:spPr>
      </p:cxnSp>
      <p:sp>
        <p:nvSpPr>
          <p:cNvPr id="239" name="Google Shape;239;p33"/>
          <p:cNvSpPr/>
          <p:nvPr/>
        </p:nvSpPr>
        <p:spPr>
          <a:xfrm>
            <a:off x="5458228" y="2368858"/>
            <a:ext cx="372446" cy="415203"/>
          </a:xfrm>
          <a:prstGeom prst="diamond">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33"/>
          <p:cNvSpPr/>
          <p:nvPr/>
        </p:nvSpPr>
        <p:spPr>
          <a:xfrm>
            <a:off x="5274817" y="2350292"/>
            <a:ext cx="720469" cy="43827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1000" u="none" cap="none" strike="noStrike">
                <a:solidFill>
                  <a:srgbClr val="000000"/>
                </a:solidFill>
                <a:latin typeface="Arial"/>
                <a:ea typeface="Arial"/>
                <a:cs typeface="Arial"/>
                <a:sym typeface="Arial"/>
              </a:rPr>
              <a:t>End</a:t>
            </a:r>
            <a:endParaRPr/>
          </a:p>
        </p:txBody>
      </p:sp>
      <p:sp>
        <p:nvSpPr>
          <p:cNvPr id="241" name="Google Shape;241;p33"/>
          <p:cNvSpPr/>
          <p:nvPr/>
        </p:nvSpPr>
        <p:spPr>
          <a:xfrm>
            <a:off x="5360057" y="2960641"/>
            <a:ext cx="549998" cy="189780"/>
          </a:xfrm>
          <a:prstGeom prst="rect">
            <a:avLst/>
          </a:prstGeom>
          <a:solidFill>
            <a:srgbClr val="FF66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900" u="none" cap="none" strike="noStrike">
                <a:solidFill>
                  <a:srgbClr val="000000"/>
                </a:solidFill>
                <a:latin typeface="Arial"/>
                <a:ea typeface="Arial"/>
                <a:cs typeface="Arial"/>
                <a:sym typeface="Arial"/>
              </a:rPr>
              <a:t>09/2015</a:t>
            </a:r>
            <a:endParaRPr/>
          </a:p>
        </p:txBody>
      </p:sp>
      <p:sp>
        <p:nvSpPr>
          <p:cNvPr id="242" name="Google Shape;242;p33"/>
          <p:cNvSpPr/>
          <p:nvPr/>
        </p:nvSpPr>
        <p:spPr>
          <a:xfrm>
            <a:off x="6055875" y="2433621"/>
            <a:ext cx="389596" cy="389596"/>
          </a:xfrm>
          <a:prstGeom prst="ellipse">
            <a:avLst/>
          </a:prstGeom>
          <a:no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Font typeface="Arial"/>
              <a:buNone/>
            </a:pPr>
            <a:r>
              <a:rPr b="0" i="0" lang="de-DE" sz="900" u="none" cap="none" strike="noStrike">
                <a:solidFill>
                  <a:schemeClr val="dk2"/>
                </a:solidFill>
                <a:latin typeface="Arial"/>
                <a:ea typeface="Arial"/>
                <a:cs typeface="Arial"/>
                <a:sym typeface="Arial"/>
              </a:rPr>
              <a:t>18 PT</a:t>
            </a:r>
            <a:endParaRPr/>
          </a:p>
        </p:txBody>
      </p:sp>
      <p:pic>
        <p:nvPicPr>
          <p:cNvPr descr="smiley-icon-30.png" id="243" name="Google Shape;243;p33"/>
          <p:cNvPicPr preferRelativeResize="0"/>
          <p:nvPr/>
        </p:nvPicPr>
        <p:blipFill rotWithShape="1">
          <a:blip r:embed="rId3">
            <a:alphaModFix/>
          </a:blip>
          <a:srcRect b="0" l="0" r="0" t="0"/>
          <a:stretch/>
        </p:blipFill>
        <p:spPr>
          <a:xfrm>
            <a:off x="3106298" y="2306632"/>
            <a:ext cx="190769" cy="190769"/>
          </a:xfrm>
          <a:prstGeom prst="rect">
            <a:avLst/>
          </a:prstGeom>
          <a:noFill/>
          <a:ln>
            <a:noFill/>
          </a:ln>
        </p:spPr>
      </p:pic>
      <p:pic>
        <p:nvPicPr>
          <p:cNvPr descr="smiley-icon-30.png" id="244" name="Google Shape;244;p33"/>
          <p:cNvPicPr preferRelativeResize="0"/>
          <p:nvPr/>
        </p:nvPicPr>
        <p:blipFill rotWithShape="1">
          <a:blip r:embed="rId3">
            <a:alphaModFix/>
          </a:blip>
          <a:srcRect b="0" l="0" r="0" t="0"/>
          <a:stretch/>
        </p:blipFill>
        <p:spPr>
          <a:xfrm>
            <a:off x="3246484" y="2422396"/>
            <a:ext cx="190769" cy="190769"/>
          </a:xfrm>
          <a:prstGeom prst="rect">
            <a:avLst/>
          </a:prstGeom>
          <a:noFill/>
          <a:ln>
            <a:noFill/>
          </a:ln>
        </p:spPr>
      </p:pic>
      <p:pic>
        <p:nvPicPr>
          <p:cNvPr descr="smiley-icon-30.png" id="245" name="Google Shape;245;p33"/>
          <p:cNvPicPr preferRelativeResize="0"/>
          <p:nvPr/>
        </p:nvPicPr>
        <p:blipFill rotWithShape="1">
          <a:blip r:embed="rId3">
            <a:alphaModFix/>
          </a:blip>
          <a:srcRect b="0" l="0" r="0" t="0"/>
          <a:stretch/>
        </p:blipFill>
        <p:spPr>
          <a:xfrm>
            <a:off x="3246242" y="2605325"/>
            <a:ext cx="190769" cy="190769"/>
          </a:xfrm>
          <a:prstGeom prst="rect">
            <a:avLst/>
          </a:prstGeom>
          <a:noFill/>
          <a:ln>
            <a:noFill/>
          </a:ln>
        </p:spPr>
      </p:pic>
      <p:pic>
        <p:nvPicPr>
          <p:cNvPr descr="smiley-icon-30.png" id="246" name="Google Shape;246;p33"/>
          <p:cNvPicPr preferRelativeResize="0"/>
          <p:nvPr/>
        </p:nvPicPr>
        <p:blipFill rotWithShape="1">
          <a:blip r:embed="rId3">
            <a:alphaModFix/>
          </a:blip>
          <a:srcRect b="0" l="0" r="0" t="0"/>
          <a:stretch/>
        </p:blipFill>
        <p:spPr>
          <a:xfrm>
            <a:off x="3099466" y="2714983"/>
            <a:ext cx="190769" cy="190769"/>
          </a:xfrm>
          <a:prstGeom prst="rect">
            <a:avLst/>
          </a:prstGeom>
          <a:noFill/>
          <a:ln>
            <a:noFill/>
          </a:ln>
        </p:spPr>
      </p:pic>
      <p:pic>
        <p:nvPicPr>
          <p:cNvPr descr="smiley-icon-30.png" id="247" name="Google Shape;247;p33"/>
          <p:cNvPicPr preferRelativeResize="0"/>
          <p:nvPr/>
        </p:nvPicPr>
        <p:blipFill rotWithShape="1">
          <a:blip r:embed="rId3">
            <a:alphaModFix/>
          </a:blip>
          <a:srcRect b="0" l="0" r="0" t="0"/>
          <a:stretch/>
        </p:blipFill>
        <p:spPr>
          <a:xfrm>
            <a:off x="2916053" y="2690310"/>
            <a:ext cx="190769" cy="190769"/>
          </a:xfrm>
          <a:prstGeom prst="rect">
            <a:avLst/>
          </a:prstGeom>
          <a:noFill/>
          <a:ln>
            <a:noFill/>
          </a:ln>
        </p:spPr>
      </p:pic>
      <p:pic>
        <p:nvPicPr>
          <p:cNvPr descr="smiley-icon-30.png" id="248" name="Google Shape;248;p33"/>
          <p:cNvPicPr preferRelativeResize="0"/>
          <p:nvPr/>
        </p:nvPicPr>
        <p:blipFill rotWithShape="1">
          <a:blip r:embed="rId3">
            <a:alphaModFix/>
          </a:blip>
          <a:srcRect b="0" l="0" r="0" t="0"/>
          <a:stretch/>
        </p:blipFill>
        <p:spPr>
          <a:xfrm>
            <a:off x="2818121" y="2531308"/>
            <a:ext cx="190769" cy="190769"/>
          </a:xfrm>
          <a:prstGeom prst="rect">
            <a:avLst/>
          </a:prstGeom>
          <a:noFill/>
          <a:ln>
            <a:noFill/>
          </a:ln>
        </p:spPr>
      </p:pic>
      <p:pic>
        <p:nvPicPr>
          <p:cNvPr descr="smiley-icon-30.png" id="249" name="Google Shape;249;p33"/>
          <p:cNvPicPr preferRelativeResize="0"/>
          <p:nvPr/>
        </p:nvPicPr>
        <p:blipFill rotWithShape="1">
          <a:blip r:embed="rId3">
            <a:alphaModFix/>
          </a:blip>
          <a:srcRect b="0" l="0" r="0" t="0"/>
          <a:stretch/>
        </p:blipFill>
        <p:spPr>
          <a:xfrm>
            <a:off x="2903359" y="2335669"/>
            <a:ext cx="190769" cy="190769"/>
          </a:xfrm>
          <a:prstGeom prst="rect">
            <a:avLst/>
          </a:prstGeom>
          <a:noFill/>
          <a:ln>
            <a:noFill/>
          </a:ln>
        </p:spPr>
      </p:pic>
      <p:sp>
        <p:nvSpPr>
          <p:cNvPr id="250" name="Google Shape;250;p33"/>
          <p:cNvSpPr/>
          <p:nvPr/>
        </p:nvSpPr>
        <p:spPr>
          <a:xfrm>
            <a:off x="5987735" y="2348136"/>
            <a:ext cx="479425" cy="479425"/>
          </a:xfrm>
          <a:prstGeom prst="ellipse">
            <a:avLst/>
          </a:prstGeom>
          <a:solidFill>
            <a:srgbClr val="999999"/>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rPr b="0" i="0" lang="de-DE" sz="900" u="none" cap="none" strike="noStrike">
                <a:solidFill>
                  <a:srgbClr val="000000"/>
                </a:solidFill>
                <a:latin typeface="Lato"/>
                <a:ea typeface="Lato"/>
                <a:cs typeface="Lato"/>
                <a:sym typeface="Lato"/>
              </a:rPr>
              <a:t>ca.</a:t>
            </a:r>
            <a:br>
              <a:rPr b="0" i="0" lang="de-DE" sz="900" u="none" cap="none" strike="noStrike">
                <a:solidFill>
                  <a:srgbClr val="000000"/>
                </a:solidFill>
                <a:latin typeface="Lato"/>
                <a:ea typeface="Lato"/>
                <a:cs typeface="Lato"/>
                <a:sym typeface="Lato"/>
              </a:rPr>
            </a:br>
            <a:r>
              <a:rPr b="0" i="0" lang="de-DE" sz="900" u="none" cap="none" strike="noStrike">
                <a:solidFill>
                  <a:srgbClr val="000000"/>
                </a:solidFill>
                <a:latin typeface="Lato"/>
                <a:ea typeface="Lato"/>
                <a:cs typeface="Lato"/>
                <a:sym typeface="Lato"/>
              </a:rPr>
              <a:t> </a:t>
            </a:r>
            <a:r>
              <a:rPr b="0" i="0" lang="de-DE" sz="1000" u="none" cap="none" strike="noStrike">
                <a:solidFill>
                  <a:srgbClr val="000000"/>
                </a:solidFill>
                <a:latin typeface="Lato"/>
                <a:ea typeface="Lato"/>
                <a:cs typeface="Lato"/>
                <a:sym typeface="Lato"/>
              </a:rPr>
              <a:t>15 PT</a:t>
            </a:r>
            <a:endParaRPr/>
          </a:p>
        </p:txBody>
      </p:sp>
      <p:sp>
        <p:nvSpPr>
          <p:cNvPr id="251" name="Google Shape;251;p33"/>
          <p:cNvSpPr/>
          <p:nvPr/>
        </p:nvSpPr>
        <p:spPr>
          <a:xfrm>
            <a:off x="5830921" y="3858960"/>
            <a:ext cx="3254320" cy="525112"/>
          </a:xfrm>
          <a:prstGeom prst="rightArrow">
            <a:avLst>
              <a:gd fmla="val 50000" name="adj1"/>
              <a:gd fmla="val 50000" name="adj2"/>
            </a:avLst>
          </a:prstGeom>
          <a:solidFill>
            <a:srgbClr val="AFC2C8">
              <a:alpha val="34509"/>
            </a:srgbClr>
          </a:solidFill>
          <a:ln>
            <a:noFill/>
          </a:ln>
        </p:spPr>
        <p:txBody>
          <a:bodyPr anchorCtr="0" anchor="t" bIns="54000" lIns="54000" spcFirstLastPara="1" rIns="54000" wrap="square" tIns="54000">
            <a:noAutofit/>
          </a:bodyPr>
          <a:lstStyle/>
          <a:p>
            <a:pPr indent="-190500" lvl="0" marL="190500" marR="0" rtl="0" algn="ctr">
              <a:lnSpc>
                <a:spcPct val="100000"/>
              </a:lnSpc>
              <a:spcBef>
                <a:spcPts val="0"/>
              </a:spcBef>
              <a:spcAft>
                <a:spcPts val="0"/>
              </a:spcAft>
              <a:buClr>
                <a:srgbClr val="000000"/>
              </a:buClr>
              <a:buFont typeface="Arial"/>
              <a:buNone/>
            </a:pPr>
            <a:r>
              <a:rPr b="1" i="0" lang="de-DE" sz="900" u="none" cap="none" strike="noStrike">
                <a:solidFill>
                  <a:srgbClr val="000000"/>
                </a:solidFill>
                <a:latin typeface="Lato"/>
                <a:ea typeface="Lato"/>
                <a:cs typeface="Lato"/>
                <a:sym typeface="Lato"/>
              </a:rPr>
              <a:t>Transfer zum neuen NA-Team</a:t>
            </a:r>
            <a:endParaRPr/>
          </a:p>
        </p:txBody>
      </p:sp>
      <p:sp>
        <p:nvSpPr>
          <p:cNvPr id="252" name="Google Shape;252;p33"/>
          <p:cNvSpPr/>
          <p:nvPr/>
        </p:nvSpPr>
        <p:spPr>
          <a:xfrm>
            <a:off x="3791382" y="2405492"/>
            <a:ext cx="580037" cy="438278"/>
          </a:xfrm>
          <a:prstGeom prst="rect">
            <a:avLst/>
          </a:prstGeom>
          <a:solidFill>
            <a:srgbClr val="AFC2C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pic>
        <p:nvPicPr>
          <p:cNvPr descr="mail.png" id="253" name="Google Shape;253;p33"/>
          <p:cNvPicPr preferRelativeResize="0"/>
          <p:nvPr/>
        </p:nvPicPr>
        <p:blipFill rotWithShape="1">
          <a:blip r:embed="rId4">
            <a:alphaModFix/>
          </a:blip>
          <a:srcRect b="0" l="0" r="0" t="0"/>
          <a:stretch/>
        </p:blipFill>
        <p:spPr>
          <a:xfrm>
            <a:off x="3960596" y="2501533"/>
            <a:ext cx="246142" cy="246142"/>
          </a:xfrm>
          <a:prstGeom prst="rect">
            <a:avLst/>
          </a:prstGeom>
          <a:noFill/>
          <a:ln>
            <a:noFill/>
          </a:ln>
        </p:spPr>
      </p:pic>
      <p:sp>
        <p:nvSpPr>
          <p:cNvPr id="254" name="Google Shape;254;p33"/>
          <p:cNvSpPr/>
          <p:nvPr/>
        </p:nvSpPr>
        <p:spPr>
          <a:xfrm flipH="1" rot="5400000">
            <a:off x="4316215" y="2502941"/>
            <a:ext cx="177556" cy="256945"/>
          </a:xfrm>
          <a:prstGeom prst="up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5" name="Google Shape;255;p33"/>
          <p:cNvSpPr/>
          <p:nvPr/>
        </p:nvSpPr>
        <p:spPr>
          <a:xfrm flipH="1" rot="-5400000">
            <a:off x="3680984" y="2508798"/>
            <a:ext cx="177556" cy="256945"/>
          </a:xfrm>
          <a:prstGeom prst="up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3"/>
          <p:cNvSpPr/>
          <p:nvPr/>
        </p:nvSpPr>
        <p:spPr>
          <a:xfrm flipH="1">
            <a:off x="3998236" y="2197147"/>
            <a:ext cx="177556" cy="256945"/>
          </a:xfrm>
          <a:prstGeom prst="up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7" name="Google Shape;257;p33"/>
          <p:cNvSpPr/>
          <p:nvPr/>
        </p:nvSpPr>
        <p:spPr>
          <a:xfrm flipH="1" rot="10800000">
            <a:off x="3997994" y="2776963"/>
            <a:ext cx="177556" cy="256945"/>
          </a:xfrm>
          <a:prstGeom prst="upArrow">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4"/>
          <p:cNvSpPr txBox="1"/>
          <p:nvPr>
            <p:ph idx="1" type="body"/>
          </p:nvPr>
        </p:nvSpPr>
        <p:spPr>
          <a:xfrm>
            <a:off x="403200" y="1121229"/>
            <a:ext cx="8505273"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Zeitraum Oktober-Dezember 2015:  </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Review CPUX-UR (0.9): Überarbeitung m. Verbesserungsvorschlägen der Zertifizierungsdokumente zum CPUX-UR;</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Schnittstelle und Abstimmung mit dem AK Qualitätsmanagement (Monika Gillessen &amp; Michael Engler) bezüglich der Integration des AKs in die weiteren UXQB-Reviewing-Runden. </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Aus dem AK-QS kamen schriftliche Wünsche und Anmerkungen zu einer Optimierung des Prozesses &amp; der Review-Vorlaufzeiten bei den Zertifizierungsdokumenten die an das Board weiterkommuniziert wurden (GA).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63" name="Google Shape;263;p34"/>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&amp; ToDos</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Zeitraum Januar – August 2016: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Teilnahme am General Assembly Meeting des UXQB-Boards – Berlin,15.01.2016.</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Feedbacks zum AK QS zu den Themen nächste Feedbackrunden und Zyklus / Prozedere bei den Iterationen.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69" name="Google Shape;269;p3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&amp; ToDos</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Treffen mit Knut Polkehn in Berlin (März) mit Fokus Planung und Konzeption eines UPA M&amp;C-Workshops zur Integration von UPA-Mitgliedern in den Planungsprozess zum CPUX-IIP (Interaction Specification, Information Architecture and Prototyping).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Abstimmung des Workshops bei der MuC16 Einreichung sowie Planung und Vorbereitung des MuC16 Workshops mit den Organisatoren (Knut &amp; Monika).</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75" name="Google Shape;275;p3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&amp; ToDos</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Wahl der beiden National Experts für 2016/2017</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8"/>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Wahlberechtigt waren alle Mitglieder, die in einem German UPA Arbeitskreis mitwirken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Abgabe von 2 Stimmen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5 vorgeschlagene Kandidaten von denen aber nur 3 wahlberechtigt waren (min. 1 Jahr Mitglied, min. 5 Jahre Usability, min. 1 Jahr aktiv im Verein)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Wahlbeteiligung: 14 Personen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86" name="Google Shape;286;p38"/>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Wahlverfahren</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p12"/>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Sponsoren Silber</a:t>
            </a:r>
            <a:endParaRPr b="1" i="0" sz="2400" u="none" cap="none" strike="noStrike">
              <a:solidFill>
                <a:srgbClr val="FF8900"/>
              </a:solidFill>
              <a:latin typeface="Lato"/>
              <a:ea typeface="Lato"/>
              <a:cs typeface="Lato"/>
              <a:sym typeface="Lato"/>
            </a:endParaRPr>
          </a:p>
        </p:txBody>
      </p:sp>
      <p:pic>
        <p:nvPicPr>
          <p:cNvPr id="50" name="Google Shape;50;p12"/>
          <p:cNvPicPr preferRelativeResize="0"/>
          <p:nvPr/>
        </p:nvPicPr>
        <p:blipFill rotWithShape="1">
          <a:blip r:embed="rId3">
            <a:alphaModFix/>
          </a:blip>
          <a:srcRect b="0" l="0" r="0" t="0"/>
          <a:stretch/>
        </p:blipFill>
        <p:spPr>
          <a:xfrm>
            <a:off x="515100" y="2009575"/>
            <a:ext cx="2216825" cy="881958"/>
          </a:xfrm>
          <a:prstGeom prst="rect">
            <a:avLst/>
          </a:prstGeom>
          <a:noFill/>
          <a:ln>
            <a:noFill/>
          </a:ln>
        </p:spPr>
      </p:pic>
      <p:pic>
        <p:nvPicPr>
          <p:cNvPr id="51" name="Google Shape;51;p12"/>
          <p:cNvPicPr preferRelativeResize="0"/>
          <p:nvPr/>
        </p:nvPicPr>
        <p:blipFill rotWithShape="1">
          <a:blip r:embed="rId4">
            <a:alphaModFix/>
          </a:blip>
          <a:srcRect b="0" l="0" r="0" t="0"/>
          <a:stretch/>
        </p:blipFill>
        <p:spPr>
          <a:xfrm>
            <a:off x="3205277" y="2024077"/>
            <a:ext cx="3307402" cy="881950"/>
          </a:xfrm>
          <a:prstGeom prst="rect">
            <a:avLst/>
          </a:prstGeom>
          <a:noFill/>
          <a:ln>
            <a:noFill/>
          </a:ln>
        </p:spPr>
      </p:pic>
      <p:pic>
        <p:nvPicPr>
          <p:cNvPr id="52" name="Google Shape;52;p12"/>
          <p:cNvPicPr preferRelativeResize="0"/>
          <p:nvPr/>
        </p:nvPicPr>
        <p:blipFill rotWithShape="1">
          <a:blip r:embed="rId5">
            <a:alphaModFix/>
          </a:blip>
          <a:srcRect b="0" l="0" r="0" t="0"/>
          <a:stretch/>
        </p:blipFill>
        <p:spPr>
          <a:xfrm>
            <a:off x="6512675" y="2094400"/>
            <a:ext cx="2297750" cy="712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39"/>
          <p:cNvPicPr preferRelativeResize="0"/>
          <p:nvPr/>
        </p:nvPicPr>
        <p:blipFill>
          <a:blip r:embed="rId3">
            <a:alphaModFix/>
          </a:blip>
          <a:stretch>
            <a:fillRect/>
          </a:stretch>
        </p:blipFill>
        <p:spPr>
          <a:xfrm>
            <a:off x="608313" y="1496252"/>
            <a:ext cx="3530400" cy="2417285"/>
          </a:xfrm>
          <a:prstGeom prst="rect">
            <a:avLst/>
          </a:prstGeom>
          <a:noFill/>
          <a:ln>
            <a:noFill/>
          </a:ln>
        </p:spPr>
      </p:pic>
      <p:sp>
        <p:nvSpPr>
          <p:cNvPr id="292" name="Google Shape;292;p39"/>
          <p:cNvSpPr txBox="1"/>
          <p:nvPr>
            <p:ph idx="1" type="body"/>
          </p:nvPr>
        </p:nvSpPr>
        <p:spPr>
          <a:xfrm>
            <a:off x="420788" y="414608"/>
            <a:ext cx="8297400" cy="1652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Gewählte National Experts für 2016/2017: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293" name="Google Shape;293;p3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Wahlergebnis</a:t>
            </a:r>
            <a:endParaRPr b="1" i="0" sz="2400" u="none" cap="none" strike="noStrike">
              <a:solidFill>
                <a:srgbClr val="FF8900"/>
              </a:solidFill>
              <a:latin typeface="Lato"/>
              <a:ea typeface="Lato"/>
              <a:cs typeface="Lato"/>
              <a:sym typeface="Lato"/>
            </a:endParaRPr>
          </a:p>
        </p:txBody>
      </p:sp>
      <p:sp>
        <p:nvSpPr>
          <p:cNvPr id="294" name="Google Shape;294;p39"/>
          <p:cNvSpPr txBox="1"/>
          <p:nvPr/>
        </p:nvSpPr>
        <p:spPr>
          <a:xfrm>
            <a:off x="5688550" y="3875225"/>
            <a:ext cx="2648400" cy="822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Font typeface="Arial"/>
              <a:buNone/>
            </a:pPr>
            <a:r>
              <a:rPr b="0" i="0" lang="de-DE" sz="2000" u="none" cap="none" strike="noStrike">
                <a:solidFill>
                  <a:schemeClr val="dk2"/>
                </a:solidFill>
                <a:latin typeface="Lato"/>
                <a:ea typeface="Lato"/>
                <a:cs typeface="Lato"/>
                <a:sym typeface="Lato"/>
              </a:rPr>
              <a:t>Guido Tesch(71,43%)</a:t>
            </a:r>
            <a:endParaRPr/>
          </a:p>
        </p:txBody>
      </p:sp>
      <p:sp>
        <p:nvSpPr>
          <p:cNvPr id="295" name="Google Shape;295;p39"/>
          <p:cNvSpPr txBox="1"/>
          <p:nvPr/>
        </p:nvSpPr>
        <p:spPr>
          <a:xfrm>
            <a:off x="742413" y="3872688"/>
            <a:ext cx="3530400" cy="526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2"/>
              </a:buClr>
              <a:buFont typeface="Lato"/>
              <a:buNone/>
            </a:pPr>
            <a:r>
              <a:rPr b="0" i="0" lang="de-DE" sz="2000" u="none" cap="none" strike="noStrike">
                <a:solidFill>
                  <a:schemeClr val="dk2"/>
                </a:solidFill>
                <a:latin typeface="Lato"/>
                <a:ea typeface="Lato"/>
                <a:cs typeface="Lato"/>
                <a:sym typeface="Lato"/>
              </a:rPr>
              <a:t>Kay Behrenbruch (71,43%)</a:t>
            </a:r>
            <a:endParaRPr/>
          </a:p>
        </p:txBody>
      </p:sp>
      <p:pic>
        <p:nvPicPr>
          <p:cNvPr id="296" name="Google Shape;296;p39"/>
          <p:cNvPicPr preferRelativeResize="0"/>
          <p:nvPr/>
        </p:nvPicPr>
        <p:blipFill>
          <a:blip r:embed="rId4">
            <a:alphaModFix/>
          </a:blip>
          <a:stretch>
            <a:fillRect/>
          </a:stretch>
        </p:blipFill>
        <p:spPr>
          <a:xfrm>
            <a:off x="5822900" y="1642350"/>
            <a:ext cx="2232874" cy="22328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0"/>
          <p:cNvSpPr txBox="1"/>
          <p:nvPr>
            <p:ph idx="1" type="body"/>
          </p:nvPr>
        </p:nvSpPr>
        <p:spPr>
          <a:xfrm>
            <a:off x="403200" y="1121229"/>
            <a:ext cx="8297400" cy="3140400"/>
          </a:xfrm>
          <a:prstGeom prst="rect">
            <a:avLst/>
          </a:prstGeom>
        </p:spPr>
        <p:txBody>
          <a:bodyPr anchorCtr="0" anchor="t" bIns="91425" lIns="91425" spcFirstLastPara="1" rIns="91425" wrap="square" tIns="91425">
            <a:noAutofit/>
          </a:bodyPr>
          <a:lstStyle/>
          <a:p>
            <a:pPr indent="-215900" lvl="0" marL="342900" rtl="0" algn="ctr">
              <a:spcBef>
                <a:spcPts val="0"/>
              </a:spcBef>
              <a:spcAft>
                <a:spcPts val="0"/>
              </a:spcAft>
              <a:buNone/>
            </a:pPr>
            <a:r>
              <a:rPr b="1" lang="de-DE"/>
              <a:t>Danke für das Vertrauen.</a:t>
            </a:r>
            <a:endParaRPr b="1"/>
          </a:p>
          <a:p>
            <a:pPr indent="-215900" lvl="0" marL="342900" rtl="0" algn="ctr">
              <a:spcBef>
                <a:spcPts val="0"/>
              </a:spcBef>
              <a:spcAft>
                <a:spcPts val="0"/>
              </a:spcAft>
              <a:buNone/>
            </a:pPr>
            <a:r>
              <a:t/>
            </a:r>
            <a:endParaRPr/>
          </a:p>
          <a:p>
            <a:pPr indent="-215900" lvl="0" marL="342900" rtl="0" algn="ctr">
              <a:spcBef>
                <a:spcPts val="0"/>
              </a:spcBef>
              <a:spcAft>
                <a:spcPts val="0"/>
              </a:spcAft>
              <a:buNone/>
            </a:pPr>
            <a:r>
              <a:rPr lang="de-DE"/>
              <a:t>Sorry, dass ich nicht persönlich da bin.	</a:t>
            </a:r>
            <a:endParaRPr/>
          </a:p>
        </p:txBody>
      </p:sp>
      <p:sp>
        <p:nvSpPr>
          <p:cNvPr id="302" name="Google Shape;302;p40"/>
          <p:cNvSpPr txBox="1"/>
          <p:nvPr>
            <p:ph idx="2" type="body"/>
          </p:nvPr>
        </p:nvSpPr>
        <p:spPr>
          <a:xfrm>
            <a:off x="403199" y="324000"/>
            <a:ext cx="8332500" cy="54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e-DE"/>
              <a:t>Kay Behrenbruch sagt: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1"/>
          <p:cNvSpPr txBox="1"/>
          <p:nvPr>
            <p:ph idx="1" type="body"/>
          </p:nvPr>
        </p:nvSpPr>
        <p:spPr>
          <a:xfrm>
            <a:off x="403200" y="1121229"/>
            <a:ext cx="8297400" cy="3140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lang="de-DE"/>
              <a:t>Firma Humanergonomics in Kiel</a:t>
            </a:r>
            <a:endParaRPr/>
          </a:p>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Usability und User Experience beschäftigt mich seit 2006 in der Produktentwicklung und in der Forschung.</a:t>
            </a:r>
            <a:endParaRPr/>
          </a:p>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Mit der UPA verbindet mich die langjährige Mitarbeit im AK Qualitätsstandards und die Mitarbeit im UP16-Programmkomitee.</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08" name="Google Shape;308;p41"/>
          <p:cNvSpPr txBox="1"/>
          <p:nvPr>
            <p:ph idx="2" type="body"/>
          </p:nvPr>
        </p:nvSpPr>
        <p:spPr>
          <a:xfrm>
            <a:off x="403199" y="324000"/>
            <a:ext cx="8332500" cy="546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lang="de-DE"/>
              <a:t>Kay Behrenbruch</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2"/>
          <p:cNvSpPr txBox="1"/>
          <p:nvPr>
            <p:ph idx="1" type="body"/>
          </p:nvPr>
        </p:nvSpPr>
        <p:spPr>
          <a:xfrm>
            <a:off x="403200" y="1121229"/>
            <a:ext cx="8297400" cy="3140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lang="de-DE"/>
              <a:t>Im zunehmend internationalen Zusammenhang des UXQB den Inhalten und Sichtweisen der German UPA Nachdruck verleihen.</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Gute Zusammenarbeit mit Guido Tesch</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Es muss wahrscheinlich schnell gehen, wenn wir Feedback zu Entwürfen von Dokumenten im Rahmen des CPUX-Modells geben wollen.</a:t>
            </a:r>
            <a:endParaRPr/>
          </a:p>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Wichtig: Bitte gebt deshalb ggf. spezifisches und konstruktives Feedback! Danke.</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14" name="Google Shape;314;p42"/>
          <p:cNvSpPr txBox="1"/>
          <p:nvPr>
            <p:ph idx="2" type="body"/>
          </p:nvPr>
        </p:nvSpPr>
        <p:spPr>
          <a:xfrm>
            <a:off x="403199" y="324000"/>
            <a:ext cx="8332500" cy="546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lang="de-DE"/>
              <a:t>Was mir als NE wichtig ist</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3"/>
          <p:cNvSpPr txBox="1"/>
          <p:nvPr>
            <p:ph idx="1" type="body"/>
          </p:nvPr>
        </p:nvSpPr>
        <p:spPr>
          <a:xfrm>
            <a:off x="403200" y="1121229"/>
            <a:ext cx="8297400" cy="3140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lang="de-DE"/>
              <a:t>Seit über 15 Jahren Vollzeit Usability Engineer mit Schwerpunkten in Konzeption, UX Architecture, UI Design, UI Guidelines, User Research, Anforderungsanalyse, Usability Testing, UCD-Prozesse, Schulungen</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1 Jahr frogdesign, 5 Jahre SAP, 9 Jahre DEVK Versicherungen</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Seit 7 Jahren Mitarbeiter im DIN-Ausschuss zur Erarbeitung der zentralen Normen rund um Usability und UX</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Zertifiziert in CPUX-F (Foundation Level) und CPUX-UR (User Requirements Engineering)</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Seit September 2016 Senior</a:t>
            </a:r>
            <a:endParaRPr b="0" i="0" sz="2000" u="none" cap="none" strike="noStrike">
              <a:solidFill>
                <a:srgbClr val="666666"/>
              </a:solidFill>
              <a:latin typeface="Lato"/>
              <a:ea typeface="Lato"/>
              <a:cs typeface="Lato"/>
              <a:sym typeface="Lato"/>
            </a:endParaRPr>
          </a:p>
        </p:txBody>
      </p:sp>
      <p:sp>
        <p:nvSpPr>
          <p:cNvPr id="320" name="Google Shape;320;p43"/>
          <p:cNvSpPr txBox="1"/>
          <p:nvPr>
            <p:ph idx="2" type="body"/>
          </p:nvPr>
        </p:nvSpPr>
        <p:spPr>
          <a:xfrm>
            <a:off x="403199" y="324000"/>
            <a:ext cx="8332500" cy="546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lang="de-DE"/>
              <a:t>Guido Tesch</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Wichtiges aus den Arbeitskreisen</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5"/>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Barrierefreiheit (Petra Kowallik)</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Nachwuchsförderung (Astrid Beck)</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Qualitätsstandards (Monika Gilessen)</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User Research (</a:t>
            </a:r>
            <a:r>
              <a:rPr lang="de-DE"/>
              <a:t>Nikolai Pärsch</a:t>
            </a:r>
            <a:r>
              <a:rPr b="0" i="0" lang="de-DE" sz="2000" u="none" cap="none" strike="noStrike">
                <a:solidFill>
                  <a:srgbClr val="666666"/>
                </a:solidFill>
                <a:latin typeface="Lato"/>
                <a:ea typeface="Lato"/>
                <a:cs typeface="Lato"/>
                <a:sym typeface="Lato"/>
              </a:rPr>
              <a:t>)</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Usab. i. d. Medizintechnik (Andreas Lehmann)</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31" name="Google Shape;331;p4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Arbeitskreise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Inhouse Usability (</a:t>
            </a:r>
            <a:r>
              <a:rPr lang="de-DE"/>
              <a:t>Carmen Fehrenbach</a:t>
            </a:r>
            <a:r>
              <a:rPr b="0" i="0" lang="de-DE" sz="2000" u="none" cap="none" strike="noStrike">
                <a:solidFill>
                  <a:srgbClr val="666666"/>
                </a:solidFill>
                <a:latin typeface="Lato"/>
                <a:ea typeface="Lato"/>
                <a:cs typeface="Lato"/>
                <a:sym typeface="Lato"/>
              </a:rPr>
              <a:t>)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Usable Security &amp; Privacy (Hartmut Schmitt)</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ROI UX (Edna Kropp, Ronny Reckin, Martin Gumhold)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Practice UX (Hendrik Stengert)</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 Gründung:</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Simplexity UI (Sabine Linhorst) -&gt; keine Gründung beantragt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37" name="Google Shape;337;p4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Arbeitskreise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Barrierefreiheit</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8"/>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Vortrag auf Münchner WUD Veranstaltung</a:t>
            </a:r>
            <a:br>
              <a:rPr b="1"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‚Normale Nutzer gibt es nicht!‘ Blind Date des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AK Barrierefreiheit der German UPA.</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Vortrag bei G-UPA@ Bosch Siemens Hausgeräte</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Thema ‚Barrierefrei Denken‘ </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Besuch beim ‚Allianz Competence Center für Ergonomie &amp; Usability‘</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Vorstellung der Abteilung, reger Erfahrungsaustausch</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Webinar ‚Barrierefreies PDF‘ </a:t>
            </a:r>
            <a:r>
              <a:rPr b="0" i="0" lang="de-DE" sz="2000" u="none" cap="none" strike="noStrike">
                <a:solidFill>
                  <a:srgbClr val="666666"/>
                </a:solidFill>
                <a:latin typeface="Lato"/>
                <a:ea typeface="Lato"/>
                <a:cs typeface="Lato"/>
                <a:sym typeface="Lato"/>
              </a:rPr>
              <a:t>(Markus Erle, Wertewerk)</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AK Treffen </a:t>
            </a:r>
            <a:r>
              <a:rPr b="0" i="0" lang="de-DE" sz="2000" u="none" cap="none" strike="noStrike">
                <a:solidFill>
                  <a:srgbClr val="666666"/>
                </a:solidFill>
                <a:latin typeface="Lato"/>
                <a:ea typeface="Lato"/>
                <a:cs typeface="Lato"/>
                <a:sym typeface="Lato"/>
              </a:rPr>
              <a:t>in München (bei mindscreen) (neben den regelmäßigen Telkos)</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48" name="Google Shape;348;p48"/>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 Barrierefreiheit unterwegs</a:t>
            </a:r>
            <a:endParaRPr b="1" i="0" sz="2400" u="none" cap="none" strike="noStrike">
              <a:solidFill>
                <a:srgbClr val="FF8900"/>
              </a:solidFill>
              <a:latin typeface="Lato"/>
              <a:ea typeface="Lato"/>
              <a:cs typeface="Lato"/>
              <a:sym typeface="Lato"/>
            </a:endParaRPr>
          </a:p>
        </p:txBody>
      </p:sp>
      <p:pic>
        <p:nvPicPr>
          <p:cNvPr id="349" name="Google Shape;349;p48"/>
          <p:cNvPicPr preferRelativeResize="0"/>
          <p:nvPr/>
        </p:nvPicPr>
        <p:blipFill rotWithShape="1">
          <a:blip r:embed="rId3">
            <a:alphaModFix/>
          </a:blip>
          <a:srcRect b="0" l="0" r="0" t="0"/>
          <a:stretch/>
        </p:blipFill>
        <p:spPr>
          <a:xfrm>
            <a:off x="6368472" y="324000"/>
            <a:ext cx="2593693" cy="1936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Sponsoren Bronze</a:t>
            </a:r>
            <a:endParaRPr b="1" i="0" sz="2400" u="none" cap="none" strike="noStrike">
              <a:solidFill>
                <a:srgbClr val="FF8900"/>
              </a:solidFill>
              <a:latin typeface="Lato"/>
              <a:ea typeface="Lato"/>
              <a:cs typeface="Lato"/>
              <a:sym typeface="Lato"/>
            </a:endParaRPr>
          </a:p>
        </p:txBody>
      </p:sp>
      <p:pic>
        <p:nvPicPr>
          <p:cNvPr id="58" name="Google Shape;58;p13"/>
          <p:cNvPicPr preferRelativeResize="0"/>
          <p:nvPr/>
        </p:nvPicPr>
        <p:blipFill rotWithShape="1">
          <a:blip r:embed="rId3">
            <a:alphaModFix/>
          </a:blip>
          <a:srcRect b="0" l="0" r="0" t="0"/>
          <a:stretch/>
        </p:blipFill>
        <p:spPr>
          <a:xfrm>
            <a:off x="5391025" y="2181962"/>
            <a:ext cx="2000250" cy="647825"/>
          </a:xfrm>
          <a:prstGeom prst="rect">
            <a:avLst/>
          </a:prstGeom>
          <a:noFill/>
          <a:ln>
            <a:noFill/>
          </a:ln>
        </p:spPr>
      </p:pic>
      <p:pic>
        <p:nvPicPr>
          <p:cNvPr id="59" name="Google Shape;59;p13"/>
          <p:cNvPicPr preferRelativeResize="0"/>
          <p:nvPr/>
        </p:nvPicPr>
        <p:blipFill rotWithShape="1">
          <a:blip r:embed="rId4">
            <a:alphaModFix/>
          </a:blip>
          <a:srcRect b="0" l="0" r="0" t="0"/>
          <a:stretch/>
        </p:blipFill>
        <p:spPr>
          <a:xfrm>
            <a:off x="6150975" y="3340249"/>
            <a:ext cx="2424850" cy="557694"/>
          </a:xfrm>
          <a:prstGeom prst="rect">
            <a:avLst/>
          </a:prstGeom>
          <a:noFill/>
          <a:ln>
            <a:noFill/>
          </a:ln>
        </p:spPr>
      </p:pic>
      <p:pic>
        <p:nvPicPr>
          <p:cNvPr id="60" name="Google Shape;60;p13"/>
          <p:cNvPicPr preferRelativeResize="0"/>
          <p:nvPr/>
        </p:nvPicPr>
        <p:blipFill rotWithShape="1">
          <a:blip r:embed="rId5">
            <a:alphaModFix/>
          </a:blip>
          <a:srcRect b="0" l="0" r="0" t="0"/>
          <a:stretch/>
        </p:blipFill>
        <p:spPr>
          <a:xfrm>
            <a:off x="274275" y="2254647"/>
            <a:ext cx="2645454" cy="581999"/>
          </a:xfrm>
          <a:prstGeom prst="rect">
            <a:avLst/>
          </a:prstGeom>
          <a:noFill/>
          <a:ln>
            <a:noFill/>
          </a:ln>
        </p:spPr>
      </p:pic>
      <p:pic>
        <p:nvPicPr>
          <p:cNvPr id="61" name="Google Shape;61;p13"/>
          <p:cNvPicPr preferRelativeResize="0"/>
          <p:nvPr/>
        </p:nvPicPr>
        <p:blipFill rotWithShape="1">
          <a:blip r:embed="rId6">
            <a:alphaModFix/>
          </a:blip>
          <a:srcRect b="0" l="0" r="0" t="0"/>
          <a:stretch/>
        </p:blipFill>
        <p:spPr>
          <a:xfrm>
            <a:off x="3273575" y="2214873"/>
            <a:ext cx="1763589" cy="582000"/>
          </a:xfrm>
          <a:prstGeom prst="rect">
            <a:avLst/>
          </a:prstGeom>
          <a:noFill/>
          <a:ln>
            <a:noFill/>
          </a:ln>
        </p:spPr>
      </p:pic>
      <p:pic>
        <p:nvPicPr>
          <p:cNvPr id="62" name="Google Shape;62;p13"/>
          <p:cNvPicPr preferRelativeResize="0"/>
          <p:nvPr/>
        </p:nvPicPr>
        <p:blipFill rotWithShape="1">
          <a:blip r:embed="rId7">
            <a:alphaModFix/>
          </a:blip>
          <a:srcRect b="0" l="0" r="0" t="0"/>
          <a:stretch/>
        </p:blipFill>
        <p:spPr>
          <a:xfrm>
            <a:off x="595075" y="3246288"/>
            <a:ext cx="1492310" cy="880449"/>
          </a:xfrm>
          <a:prstGeom prst="rect">
            <a:avLst/>
          </a:prstGeom>
          <a:noFill/>
          <a:ln>
            <a:noFill/>
          </a:ln>
        </p:spPr>
      </p:pic>
      <p:pic>
        <p:nvPicPr>
          <p:cNvPr id="63" name="Google Shape;63;p13"/>
          <p:cNvPicPr preferRelativeResize="0"/>
          <p:nvPr/>
        </p:nvPicPr>
        <p:blipFill rotWithShape="1">
          <a:blip r:embed="rId8">
            <a:alphaModFix/>
          </a:blip>
          <a:srcRect b="0" l="0" r="0" t="0"/>
          <a:stretch/>
        </p:blipFill>
        <p:spPr>
          <a:xfrm>
            <a:off x="636400" y="988362"/>
            <a:ext cx="2091908" cy="644399"/>
          </a:xfrm>
          <a:prstGeom prst="rect">
            <a:avLst/>
          </a:prstGeom>
          <a:noFill/>
          <a:ln>
            <a:noFill/>
          </a:ln>
        </p:spPr>
      </p:pic>
      <p:pic>
        <p:nvPicPr>
          <p:cNvPr id="64" name="Google Shape;64;p13"/>
          <p:cNvPicPr preferRelativeResize="0"/>
          <p:nvPr/>
        </p:nvPicPr>
        <p:blipFill rotWithShape="1">
          <a:blip r:embed="rId9">
            <a:alphaModFix/>
          </a:blip>
          <a:srcRect b="0" l="0" r="0" t="0"/>
          <a:stretch/>
        </p:blipFill>
        <p:spPr>
          <a:xfrm>
            <a:off x="3324400" y="3195237"/>
            <a:ext cx="2000250" cy="847725"/>
          </a:xfrm>
          <a:prstGeom prst="rect">
            <a:avLst/>
          </a:prstGeom>
          <a:noFill/>
          <a:ln>
            <a:noFill/>
          </a:ln>
        </p:spPr>
      </p:pic>
      <p:pic>
        <p:nvPicPr>
          <p:cNvPr descr="eresultCLAIM_A_standard_CMYK.PNG" id="65" name="Google Shape;65;p13"/>
          <p:cNvPicPr preferRelativeResize="0"/>
          <p:nvPr/>
        </p:nvPicPr>
        <p:blipFill rotWithShape="1">
          <a:blip r:embed="rId10">
            <a:alphaModFix/>
          </a:blip>
          <a:srcRect b="0" l="0" r="0" t="0"/>
          <a:stretch/>
        </p:blipFill>
        <p:spPr>
          <a:xfrm>
            <a:off x="6717242" y="620696"/>
            <a:ext cx="2184425" cy="1366665"/>
          </a:xfrm>
          <a:prstGeom prst="rect">
            <a:avLst/>
          </a:prstGeom>
          <a:noFill/>
          <a:ln>
            <a:noFill/>
          </a:ln>
        </p:spPr>
      </p:pic>
      <p:pic>
        <p:nvPicPr>
          <p:cNvPr descr="AduniqueLogo.png" id="66" name="Google Shape;66;p13"/>
          <p:cNvPicPr preferRelativeResize="0"/>
          <p:nvPr/>
        </p:nvPicPr>
        <p:blipFill rotWithShape="1">
          <a:blip r:embed="rId11">
            <a:alphaModFix/>
          </a:blip>
          <a:srcRect b="0" l="0" r="0" t="0"/>
          <a:stretch/>
        </p:blipFill>
        <p:spPr>
          <a:xfrm>
            <a:off x="3324401" y="949623"/>
            <a:ext cx="3344649" cy="721875"/>
          </a:xfrm>
          <a:prstGeom prst="rect">
            <a:avLst/>
          </a:prstGeom>
          <a:noFill/>
          <a:ln>
            <a:noFill/>
          </a:ln>
        </p:spPr>
      </p:pic>
      <p:pic>
        <p:nvPicPr>
          <p:cNvPr id="67" name="Google Shape;67;p13"/>
          <p:cNvPicPr preferRelativeResize="0"/>
          <p:nvPr/>
        </p:nvPicPr>
        <p:blipFill rotWithShape="1">
          <a:blip r:embed="rId12">
            <a:alphaModFix/>
          </a:blip>
          <a:srcRect b="0" l="0" r="0" t="0"/>
          <a:stretch/>
        </p:blipFill>
        <p:spPr>
          <a:xfrm>
            <a:off x="7827425" y="1880525"/>
            <a:ext cx="1074250" cy="107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9"/>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AK proudly presents:</a:t>
            </a:r>
            <a:r>
              <a:rPr b="1" i="0" lang="de-DE" sz="2000" u="sng" cap="none" strike="noStrike">
                <a:solidFill>
                  <a:schemeClr val="hlink"/>
                </a:solidFill>
                <a:latin typeface="Lato"/>
                <a:ea typeface="Lato"/>
                <a:cs typeface="Lato"/>
                <a:sym typeface="Lato"/>
                <a:hlinkClick r:id="rId3"/>
              </a:rPr>
              <a:t> Accessibility - Universal Design </a:t>
            </a:r>
            <a:r>
              <a:rPr b="1" i="0" lang="de-DE" sz="2000" u="none" cap="none" strike="noStrike">
                <a:solidFill>
                  <a:srgbClr val="666666"/>
                </a:solidFill>
                <a:latin typeface="Lato"/>
                <a:ea typeface="Lato"/>
                <a:cs typeface="Lato"/>
                <a:sym typeface="Lato"/>
              </a:rPr>
              <a:t>journal</a:t>
            </a:r>
            <a:br>
              <a:rPr b="1"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Fachschrift in englischer Sprache</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Prototyp barrierefreie AK Website</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Diskussion über alternative, elektronische Formate für G-UPA Publikationen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Sammlung von Anforderungen wie: barrierefrei, einfach für Redakteure, Änderungshistorie,  Versionierung, Suche, usw.,</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Entwicklung eines Prototypen für unsere Fachschrift</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Personas für Blind Date </a:t>
            </a:r>
            <a:r>
              <a:rPr b="0" i="0" lang="de-DE" sz="2000" u="none" cap="none" strike="noStrike">
                <a:solidFill>
                  <a:srgbClr val="666666"/>
                </a:solidFill>
                <a:latin typeface="Lato"/>
                <a:ea typeface="Lato"/>
                <a:cs typeface="Lato"/>
                <a:sym typeface="Lato"/>
              </a:rPr>
              <a:t>(werden in Kürze veröffentlicht)</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AK Workshop @ Mensch &amp; Computer Konferenz Aachen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355" name="Google Shape;355;p4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Projekte 2015/16</a:t>
            </a:r>
            <a:endParaRPr b="1" i="0" sz="2400" u="none" cap="none" strike="noStrike">
              <a:solidFill>
                <a:srgbClr val="FF8900"/>
              </a:solidFill>
              <a:latin typeface="Lato"/>
              <a:ea typeface="Lato"/>
              <a:cs typeface="Lato"/>
              <a:sym typeface="Lato"/>
            </a:endParaRPr>
          </a:p>
        </p:txBody>
      </p:sp>
      <p:pic>
        <p:nvPicPr>
          <p:cNvPr id="356" name="Google Shape;356;p49"/>
          <p:cNvPicPr preferRelativeResize="0"/>
          <p:nvPr/>
        </p:nvPicPr>
        <p:blipFill rotWithShape="1">
          <a:blip r:embed="rId4">
            <a:alphaModFix/>
          </a:blip>
          <a:srcRect b="0" l="0" r="0" t="0"/>
          <a:stretch/>
        </p:blipFill>
        <p:spPr>
          <a:xfrm>
            <a:off x="7730836" y="802987"/>
            <a:ext cx="1288816" cy="13007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0"/>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Beyond PDF - alternatives Format für ePublikationen </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Blind Date – wir haben noch viel vor.</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Checkliste ‚Usability Test mit Blinden und Sehbehinderten‘</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UPA Website wird barrierefrei! Wir bieten unsere Kompetenz/Mithilfe an.</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Öffentlichkeitsarbeit: AK Roll-up, mehr Social Networking, Blog-Funktionen auf der neuen Website, Besuch von Konferenzen, usw.</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AK Treffen / Telkos / Erfahrungsaustausch</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Sonst noch was?! Wie‘s kommt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1" i="0" sz="2000" u="none" cap="none" strike="noStrike">
              <a:solidFill>
                <a:srgbClr val="666666"/>
              </a:solidFill>
              <a:latin typeface="Lato"/>
              <a:ea typeface="Lato"/>
              <a:cs typeface="Lato"/>
              <a:sym typeface="Lato"/>
            </a:endParaRPr>
          </a:p>
        </p:txBody>
      </p:sp>
      <p:sp>
        <p:nvSpPr>
          <p:cNvPr id="362" name="Google Shape;362;p50"/>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Geplante Aktivitäten</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51"/>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Nachwuchsförderung </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2"/>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UPA Summer School</a:t>
            </a:r>
            <a:endParaRPr b="1" i="0" sz="2400" u="none" cap="none" strike="noStrike">
              <a:solidFill>
                <a:srgbClr val="FF8900"/>
              </a:solidFill>
              <a:latin typeface="Lato"/>
              <a:ea typeface="Lato"/>
              <a:cs typeface="Lato"/>
              <a:sym typeface="Lato"/>
            </a:endParaRPr>
          </a:p>
        </p:txBody>
      </p:sp>
      <p:sp>
        <p:nvSpPr>
          <p:cNvPr id="373" name="Google Shape;373;p52"/>
          <p:cNvSpPr/>
          <p:nvPr/>
        </p:nvSpPr>
        <p:spPr>
          <a:xfrm>
            <a:off x="5189020" y="1121229"/>
            <a:ext cx="3546764" cy="31393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Bewirb Dich!</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Auch 2017 findet vom 20. bis 22. August wieder eine German UPA Summer School im Kloster Bronnbach bei Wertheim statt.</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Das Seminar, Unterkunft, Verpflegung und Unterlagen wird durch die German UPA gefördert und kostet für teilnehmende Studierende nur 90,– Euro. Zudem gibt es einen Gutschein für eine gratis Jahresmitgliedschaft.</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Studierende mit einer German UPA Mitgliedschaft erhalten einen Vorzugspreis von nur 50,– Euro.</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Schicke deine Bewerbungsunterlagen bis zum 21. Juli 2017 (Anschreiben und Lebenslauf jeweils max. 1 Seite) an </a:t>
            </a:r>
            <a:r>
              <a:rPr b="0" i="1" lang="de-DE" sz="1100" u="none" cap="none" strike="noStrike">
                <a:solidFill>
                  <a:srgbClr val="666666"/>
                </a:solidFill>
                <a:latin typeface="Lato"/>
                <a:ea typeface="Lato"/>
                <a:cs typeface="Lato"/>
                <a:sym typeface="Lato"/>
              </a:rPr>
              <a:t>summerschool@germanupa.de. </a:t>
            </a:r>
            <a:endParaRPr b="0" i="0" sz="11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latin typeface="Lato"/>
              <a:ea typeface="Lato"/>
              <a:cs typeface="Lato"/>
              <a:sym typeface="Lato"/>
            </a:endParaRPr>
          </a:p>
        </p:txBody>
      </p:sp>
      <p:pic>
        <p:nvPicPr>
          <p:cNvPr id="374" name="Google Shape;374;p52"/>
          <p:cNvPicPr preferRelativeResize="0"/>
          <p:nvPr/>
        </p:nvPicPr>
        <p:blipFill rotWithShape="1">
          <a:blip r:embed="rId3">
            <a:alphaModFix/>
          </a:blip>
          <a:srcRect b="0" l="7876" r="0" t="0"/>
          <a:stretch/>
        </p:blipFill>
        <p:spPr>
          <a:xfrm>
            <a:off x="327350" y="1192500"/>
            <a:ext cx="4724929" cy="288492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3"/>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UPA Winter School</a:t>
            </a:r>
            <a:endParaRPr b="1" i="0" sz="2400" u="none" cap="none" strike="noStrike">
              <a:solidFill>
                <a:srgbClr val="FF8900"/>
              </a:solidFill>
              <a:latin typeface="Lato"/>
              <a:ea typeface="Lato"/>
              <a:cs typeface="Lato"/>
              <a:sym typeface="Lato"/>
            </a:endParaRPr>
          </a:p>
        </p:txBody>
      </p:sp>
      <p:sp>
        <p:nvSpPr>
          <p:cNvPr id="380" name="Google Shape;380;p53"/>
          <p:cNvSpPr/>
          <p:nvPr/>
        </p:nvSpPr>
        <p:spPr>
          <a:xfrm>
            <a:off x="5189020" y="1121229"/>
            <a:ext cx="3546764" cy="28007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Bewirb Dich!</a:t>
            </a:r>
            <a:endParaRP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Die German UPA Winter School 2017 findet vom 5. bis 7. Februar im Kloster Bronnbach bei Wertheim statt.</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Das Seminar, Unterkunft, Verpflegung und Unterlagen wird durch die German UPA gefördert und kostet für Teilnehmer nur 300,– Euro. Zudem gibt es einen Gutschein für eine gratis Jahresmitgliedschaft.</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Teilnehmer mit einer German UPA Mitgliedschaft erhalten einen Vorzugspreis von nur 220,– Euro.</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                    </a:t>
            </a:r>
            <a:endParaRPr/>
          </a:p>
          <a:p>
            <a:pPr indent="0" lvl="0" marL="0" marR="0" rtl="0" algn="l">
              <a:lnSpc>
                <a:spcPct val="100000"/>
              </a:lnSpc>
              <a:spcBef>
                <a:spcPts val="0"/>
              </a:spcBef>
              <a:spcAft>
                <a:spcPts val="0"/>
              </a:spcAft>
              <a:buClr>
                <a:srgbClr val="666666"/>
              </a:buClr>
              <a:buFont typeface="Lato"/>
              <a:buNone/>
            </a:pPr>
            <a:r>
              <a:rPr b="0" i="0" lang="de-DE" sz="1100" u="none" cap="none" strike="noStrike">
                <a:solidFill>
                  <a:srgbClr val="666666"/>
                </a:solidFill>
                <a:latin typeface="Lato"/>
                <a:ea typeface="Lato"/>
                <a:cs typeface="Lato"/>
                <a:sym typeface="Lato"/>
              </a:rPr>
              <a:t>Schicke deine Bewerbungsunterlagen bis zum 16. Dezember 2016 (kurzes Motivationsschreiben und Lebenslauf) an winterschool@germanupa.de.</a:t>
            </a:r>
            <a:endParaRPr/>
          </a:p>
        </p:txBody>
      </p:sp>
      <p:pic>
        <p:nvPicPr>
          <p:cNvPr descr="screenshot_999.png" id="381" name="Google Shape;381;p53"/>
          <p:cNvPicPr preferRelativeResize="0"/>
          <p:nvPr/>
        </p:nvPicPr>
        <p:blipFill rotWithShape="1">
          <a:blip r:embed="rId3">
            <a:alphaModFix/>
          </a:blip>
          <a:srcRect b="0" l="0" r="0" t="0"/>
          <a:stretch/>
        </p:blipFill>
        <p:spPr>
          <a:xfrm>
            <a:off x="403199" y="1121229"/>
            <a:ext cx="4169904" cy="28927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4"/>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UPA UX Challenge</a:t>
            </a:r>
            <a:endParaRPr b="1" i="0" sz="2400" u="none" cap="none" strike="noStrike">
              <a:solidFill>
                <a:srgbClr val="FF8900"/>
              </a:solidFill>
              <a:latin typeface="Lato"/>
              <a:ea typeface="Lato"/>
              <a:cs typeface="Lato"/>
              <a:sym typeface="Lato"/>
            </a:endParaRPr>
          </a:p>
        </p:txBody>
      </p:sp>
      <p:pic>
        <p:nvPicPr>
          <p:cNvPr descr="screenshot_997.png" id="387" name="Google Shape;387;p54"/>
          <p:cNvPicPr preferRelativeResize="0"/>
          <p:nvPr/>
        </p:nvPicPr>
        <p:blipFill rotWithShape="1">
          <a:blip r:embed="rId3">
            <a:alphaModFix/>
          </a:blip>
          <a:srcRect b="0" l="0" r="0" t="0"/>
          <a:stretch/>
        </p:blipFill>
        <p:spPr>
          <a:xfrm>
            <a:off x="499870" y="1125514"/>
            <a:ext cx="2700530" cy="3006503"/>
          </a:xfrm>
          <a:prstGeom prst="rect">
            <a:avLst/>
          </a:prstGeom>
          <a:noFill/>
          <a:ln>
            <a:noFill/>
          </a:ln>
        </p:spPr>
      </p:pic>
      <p:pic>
        <p:nvPicPr>
          <p:cNvPr descr="screenshot_998.png" id="388" name="Google Shape;388;p54"/>
          <p:cNvPicPr preferRelativeResize="0"/>
          <p:nvPr/>
        </p:nvPicPr>
        <p:blipFill rotWithShape="1">
          <a:blip r:embed="rId4">
            <a:alphaModFix/>
          </a:blip>
          <a:srcRect b="0" l="0" r="4085" t="61513"/>
          <a:stretch/>
        </p:blipFill>
        <p:spPr>
          <a:xfrm>
            <a:off x="6556825" y="3127275"/>
            <a:ext cx="2448900" cy="1287000"/>
          </a:xfrm>
          <a:prstGeom prst="rect">
            <a:avLst/>
          </a:prstGeom>
          <a:noFill/>
          <a:ln>
            <a:noFill/>
          </a:ln>
        </p:spPr>
      </p:pic>
      <p:sp>
        <p:nvSpPr>
          <p:cNvPr id="389" name="Google Shape;389;p54"/>
          <p:cNvSpPr/>
          <p:nvPr/>
        </p:nvSpPr>
        <p:spPr>
          <a:xfrm>
            <a:off x="3335395" y="1125529"/>
            <a:ext cx="3546900" cy="2800800"/>
          </a:xfrm>
          <a:prstGeom prst="rect">
            <a:avLst/>
          </a:prstGeom>
          <a:noFill/>
          <a:ln>
            <a:noFill/>
          </a:ln>
        </p:spPr>
        <p:txBody>
          <a:bodyPr anchorCtr="0" anchor="t" bIns="45700" lIns="91425" spcFirstLastPara="1" rIns="91425" wrap="square" tIns="45700">
            <a:noAutofit/>
          </a:bodyPr>
          <a:lstStyle/>
          <a:p>
            <a:pPr indent="-285750" lvl="0" marL="342900" marR="0" rtl="0" algn="l">
              <a:lnSpc>
                <a:spcPct val="100000"/>
              </a:lnSpc>
              <a:spcBef>
                <a:spcPts val="0"/>
              </a:spcBef>
              <a:spcAft>
                <a:spcPts val="0"/>
              </a:spcAft>
              <a:buClr>
                <a:srgbClr val="666666"/>
              </a:buClr>
              <a:buSzPts val="1100"/>
              <a:buFont typeface="Lato"/>
              <a:buChar char="▪"/>
            </a:pPr>
            <a:r>
              <a:rPr lang="de-DE" sz="1100">
                <a:solidFill>
                  <a:schemeClr val="dk2"/>
                </a:solidFill>
                <a:latin typeface="Lato"/>
                <a:ea typeface="Lato"/>
                <a:cs typeface="Lato"/>
                <a:sym typeface="Lato"/>
              </a:rPr>
              <a:t>Es soll ein Video (Länge max. 3 Min.) produziert werden, das einen Prototypen für ein innovatives Pr</a:t>
            </a:r>
            <a:r>
              <a:rPr lang="de-DE" sz="1100">
                <a:solidFill>
                  <a:srgbClr val="666666"/>
                </a:solidFill>
                <a:latin typeface="Lato"/>
                <a:ea typeface="Lato"/>
                <a:cs typeface="Lato"/>
                <a:sym typeface="Lato"/>
              </a:rPr>
              <a:t>odukt und dessen Nutzung vorstellt.</a:t>
            </a:r>
            <a:endParaRPr sz="1100">
              <a:solidFill>
                <a:srgbClr val="666666"/>
              </a:solidFill>
              <a:latin typeface="Lato"/>
              <a:ea typeface="Lato"/>
              <a:cs typeface="Lato"/>
              <a:sym typeface="Lato"/>
            </a:endParaRPr>
          </a:p>
          <a:p>
            <a:pPr indent="-285750" lvl="0" marL="342900" marR="0" rtl="0" algn="l">
              <a:lnSpc>
                <a:spcPct val="100000"/>
              </a:lnSpc>
              <a:spcBef>
                <a:spcPts val="0"/>
              </a:spcBef>
              <a:spcAft>
                <a:spcPts val="0"/>
              </a:spcAft>
              <a:buClr>
                <a:srgbClr val="666666"/>
              </a:buClr>
              <a:buSzPts val="1100"/>
              <a:buFont typeface="Lato"/>
              <a:buChar char="▪"/>
            </a:pPr>
            <a:r>
              <a:rPr lang="de-DE" sz="1100">
                <a:solidFill>
                  <a:srgbClr val="666666"/>
                </a:solidFill>
                <a:latin typeface="Lato"/>
                <a:ea typeface="Lato"/>
                <a:cs typeface="Lato"/>
                <a:sym typeface="Lato"/>
              </a:rPr>
              <a:t>Ein 2-seitiges Paper soll die Idee und das Ergebnis beschreiben und zusammen mit dem Video eingereicht werden.</a:t>
            </a:r>
            <a:endParaRPr sz="1100">
              <a:solidFill>
                <a:srgbClr val="666666"/>
              </a:solidFill>
              <a:latin typeface="Lato"/>
              <a:ea typeface="Lato"/>
              <a:cs typeface="Lato"/>
              <a:sym typeface="Lato"/>
            </a:endParaRPr>
          </a:p>
          <a:p>
            <a:pPr indent="-285750" lvl="0" marL="342900" marR="0" rtl="0" algn="l">
              <a:lnSpc>
                <a:spcPct val="100000"/>
              </a:lnSpc>
              <a:spcBef>
                <a:spcPts val="0"/>
              </a:spcBef>
              <a:spcAft>
                <a:spcPts val="0"/>
              </a:spcAft>
              <a:buClr>
                <a:srgbClr val="666666"/>
              </a:buClr>
              <a:buSzPts val="1100"/>
              <a:buFont typeface="Lato"/>
              <a:buChar char="▪"/>
            </a:pPr>
            <a:r>
              <a:rPr lang="de-DE" sz="1100">
                <a:solidFill>
                  <a:srgbClr val="666666"/>
                </a:solidFill>
                <a:latin typeface="Lato"/>
                <a:ea typeface="Lato"/>
                <a:cs typeface="Lato"/>
                <a:sym typeface="Lato"/>
              </a:rPr>
              <a:t>Das Produkt soll eine innovative UX aufweisen.</a:t>
            </a:r>
            <a:endParaRPr sz="1100">
              <a:solidFill>
                <a:srgbClr val="666666"/>
              </a:solidFill>
              <a:latin typeface="Lato"/>
              <a:ea typeface="Lato"/>
              <a:cs typeface="Lato"/>
              <a:sym typeface="Lato"/>
            </a:endParaRPr>
          </a:p>
          <a:p>
            <a:pPr indent="-285750" lvl="0" marL="342900" marR="0" rtl="0" algn="l">
              <a:lnSpc>
                <a:spcPct val="100000"/>
              </a:lnSpc>
              <a:spcBef>
                <a:spcPts val="0"/>
              </a:spcBef>
              <a:spcAft>
                <a:spcPts val="0"/>
              </a:spcAft>
              <a:buClr>
                <a:srgbClr val="666666"/>
              </a:buClr>
              <a:buSzPts val="1100"/>
              <a:buFont typeface="Lato"/>
              <a:buChar char="▪"/>
            </a:pPr>
            <a:r>
              <a:rPr lang="de-DE" sz="1100">
                <a:solidFill>
                  <a:srgbClr val="666666"/>
                </a:solidFill>
                <a:latin typeface="Lato"/>
                <a:ea typeface="Lato"/>
                <a:cs typeface="Lato"/>
                <a:sym typeface="Lato"/>
              </a:rPr>
              <a:t>Die besten fünf Videos werden von einer Jury als Gewinner nominiert.</a:t>
            </a:r>
            <a:endParaRPr sz="1100">
              <a:solidFill>
                <a:srgbClr val="666666"/>
              </a:solidFill>
              <a:latin typeface="Lato"/>
              <a:ea typeface="Lato"/>
              <a:cs typeface="Lato"/>
              <a:sym typeface="Lato"/>
            </a:endParaRPr>
          </a:p>
          <a:p>
            <a:pPr indent="-285750" lvl="0" marL="342900" marR="0" rtl="0" algn="l">
              <a:lnSpc>
                <a:spcPct val="100000"/>
              </a:lnSpc>
              <a:spcBef>
                <a:spcPts val="0"/>
              </a:spcBef>
              <a:spcAft>
                <a:spcPts val="0"/>
              </a:spcAft>
              <a:buClr>
                <a:srgbClr val="666666"/>
              </a:buClr>
              <a:buSzPts val="1100"/>
              <a:buFont typeface="Lato"/>
              <a:buChar char="▪"/>
            </a:pPr>
            <a:r>
              <a:rPr lang="de-DE" sz="1100">
                <a:solidFill>
                  <a:srgbClr val="666666"/>
                </a:solidFill>
                <a:latin typeface="Lato"/>
                <a:ea typeface="Lato"/>
                <a:cs typeface="Lato"/>
                <a:sym typeface="Lato"/>
              </a:rPr>
              <a:t>Die Gewinner werden im Juli 2017 bekannt gegeben.</a:t>
            </a:r>
            <a:endParaRPr sz="1100">
              <a:solidFill>
                <a:srgbClr val="666666"/>
              </a:solidFill>
              <a:latin typeface="Lato"/>
              <a:ea typeface="Lato"/>
              <a:cs typeface="Lato"/>
              <a:sym typeface="Lato"/>
            </a:endParaRPr>
          </a:p>
          <a:p>
            <a:pPr indent="-285750" lvl="0" marL="342900" marR="0" rtl="0" algn="l">
              <a:lnSpc>
                <a:spcPct val="100000"/>
              </a:lnSpc>
              <a:spcBef>
                <a:spcPts val="0"/>
              </a:spcBef>
              <a:spcAft>
                <a:spcPts val="0"/>
              </a:spcAft>
              <a:buClr>
                <a:srgbClr val="666666"/>
              </a:buClr>
              <a:buSzPts val="1100"/>
              <a:buFont typeface="Lato"/>
              <a:buChar char="▪"/>
            </a:pPr>
            <a:r>
              <a:rPr lang="de-DE" sz="1100">
                <a:solidFill>
                  <a:srgbClr val="666666"/>
                </a:solidFill>
                <a:latin typeface="Lato"/>
                <a:ea typeface="Lato"/>
                <a:cs typeface="Lato"/>
                <a:sym typeface="Lato"/>
              </a:rPr>
              <a:t>Der/die HauptgewinnerIN werden live durch das Publikum der German UPA Abendveranstaltung im Rahmen der Mensch &amp;Computer 2017 ermittelt </a:t>
            </a:r>
            <a:endParaRPr sz="1100">
              <a:solidFill>
                <a:srgbClr val="666666"/>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5"/>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Qualitätsstandards</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5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Normen-Harmonisierung: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25010 vs. 9241</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Whitepaper (in Arbeit)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 Workshop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00" name="Google Shape;400;p5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Themen 2015 /2016</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7"/>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als Brückenkopf:</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Normungseffort in Deutschland koordinieren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Zusammenarbeit mit anderen QS-Institutionen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UXQB</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DAkkS</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Usability in Germany</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ISO-Gremien</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06" name="Google Shape;406;p57"/>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Ziele 1</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8"/>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Integration mit anderen Disziplinen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Entwicklungsprozesse +  Unternehmensorganisation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Wartung des Qualitätsstandards</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Workshop geplant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Abstimmung mit SW-Architekten, Requirements Engineers, Testern, etc.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12" name="Google Shape;412;p58"/>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Ziele 2</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Agenda</a:t>
            </a:r>
            <a:endParaRPr b="1" i="0" sz="2400" u="none" cap="none" strike="noStrike">
              <a:solidFill>
                <a:srgbClr val="FF8900"/>
              </a:solidFill>
              <a:latin typeface="Lato"/>
              <a:ea typeface="Lato"/>
              <a:cs typeface="Lato"/>
              <a:sym typeface="Lato"/>
            </a:endParaRPr>
          </a:p>
        </p:txBody>
      </p:sp>
      <p:sp>
        <p:nvSpPr>
          <p:cNvPr id="73" name="Google Shape;73;p14"/>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Begrüßung durch den Vorstand</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Aktivitäten des laufenden Geschäftsjahres</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Ergebnisse der Mitgliederbefragung</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Geplante Aktivitäten / Nächste Termine</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Wichtiges aus den Arbeitskreisen</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Mitglieder- und Kassenbericht</a:t>
            </a:r>
            <a:endParaRPr b="0" i="0" sz="1800" u="none" cap="none" strike="noStrike">
              <a:solidFill>
                <a:srgbClr val="666666"/>
              </a:solidFill>
              <a:latin typeface="Lato"/>
              <a:ea typeface="Lato"/>
              <a:cs typeface="Lato"/>
              <a:sym typeface="Lato"/>
            </a:endParaRPr>
          </a:p>
        </p:txBody>
      </p:sp>
      <p:sp>
        <p:nvSpPr>
          <p:cNvPr id="74" name="Google Shape;74;p14"/>
          <p:cNvSpPr txBox="1"/>
          <p:nvPr>
            <p:ph idx="3" type="body"/>
          </p:nvPr>
        </p:nvSpPr>
        <p:spPr>
          <a:xfrm>
            <a:off x="4659745" y="1121229"/>
            <a:ext cx="4076039"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Bericht der Revisoren</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Genehmigung des Haushaltsvoranschlags</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Entlastung und Wahlen des Vorstands</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Wahl der Revisoren</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Festsetzung der Beiträge für das laufende Geschäftsjahr bzw. zur Verabschiedung der Beitragsordnung</a:t>
            </a:r>
            <a:endParaRPr b="0" i="0" sz="1800" u="none" cap="none" strike="noStrike">
              <a:solidFill>
                <a:srgbClr val="666666"/>
              </a:solidFill>
              <a:latin typeface="Lato"/>
              <a:ea typeface="Lato"/>
              <a:cs typeface="Lato"/>
              <a:sym typeface="Lato"/>
            </a:endParaRPr>
          </a:p>
          <a:p>
            <a:pPr indent="-342900" lvl="0" marL="342900" rtl="0" algn="l">
              <a:spcBef>
                <a:spcPts val="0"/>
              </a:spcBef>
              <a:spcAft>
                <a:spcPts val="0"/>
              </a:spcAft>
              <a:buClr>
                <a:srgbClr val="666666"/>
              </a:buClr>
              <a:buSzPts val="1800"/>
              <a:buFont typeface="Noto Sans Symbols"/>
              <a:buChar char="▪"/>
            </a:pPr>
            <a:r>
              <a:rPr lang="de-DE" sz="1800"/>
              <a:t>Anträge (entfällt)</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9"/>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User Research</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60"/>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Gegründet: März 04/13 von Anja Endmann</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Leitung s. 04/16 Nikolai Pärsch, stellv. s. 08/15 Ireen Weise</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10 aktive Mitglieder</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4 Arbeitsgruppen, mit folgenden inhaltlichen Schwerpunkten: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Fragebogenmatrix</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Qualitative Methoden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Erstellung einer Microsite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Definition des Handlungsfeld User Research</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666666"/>
              </a:buClr>
              <a:buFont typeface="Noto Sans Symbols"/>
              <a:buNone/>
            </a:pPr>
            <a:r>
              <a:t/>
            </a:r>
            <a:endParaRPr b="0" i="0" sz="2000" u="none" cap="none" strike="noStrike">
              <a:solidFill>
                <a:srgbClr val="666666"/>
              </a:solidFill>
              <a:latin typeface="Lato"/>
              <a:ea typeface="Lato"/>
              <a:cs typeface="Lato"/>
              <a:sym typeface="Lato"/>
            </a:endParaRPr>
          </a:p>
        </p:txBody>
      </p:sp>
      <p:sp>
        <p:nvSpPr>
          <p:cNvPr id="423" name="Google Shape;423;p60"/>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Organisation</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1"/>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Aktivitäten teilweise on-hold, da von neuer Website abhängig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Fragebogenmatrix</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Ansprechpartner: Nikolai Pärsch</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Sammlung von über 100 Fragebögen, 40 final bearbeitet </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Interaktiver Prototyp wird im Workshop evaluiert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Definition des Handlungsfeldes User Research</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Ansprechpartner: Dr. Jan Seifert</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Neuorgan. der Gruppe + Definitionsvorschlag liegt vor</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Evaluation der Definition AK intern (dann Austausch andere Aks)</a:t>
            </a:r>
            <a:endParaRPr/>
          </a:p>
          <a:p>
            <a:pPr indent="0" lvl="0" marL="0" marR="0" rtl="0" algn="l">
              <a:lnSpc>
                <a:spcPct val="100000"/>
              </a:lnSpc>
              <a:spcBef>
                <a:spcPts val="0"/>
              </a:spcBef>
              <a:spcAft>
                <a:spcPts val="0"/>
              </a:spcAft>
              <a:buClr>
                <a:srgbClr val="666666"/>
              </a:buClr>
              <a:buFont typeface="Noto Sans Symbols"/>
              <a:buNone/>
            </a:pPr>
            <a:br>
              <a:rPr b="0" i="0" lang="de-DE" sz="2000" u="none" cap="none" strike="noStrike">
                <a:solidFill>
                  <a:srgbClr val="666666"/>
                </a:solidFill>
                <a:latin typeface="Lato"/>
                <a:ea typeface="Lato"/>
                <a:cs typeface="Lato"/>
                <a:sym typeface="Lato"/>
              </a:rPr>
            </a:br>
            <a:endParaRPr b="0" i="0" sz="2000" u="none" cap="none" strike="noStrike">
              <a:solidFill>
                <a:srgbClr val="666666"/>
              </a:solidFill>
              <a:latin typeface="Lato"/>
              <a:ea typeface="Lato"/>
              <a:cs typeface="Lato"/>
              <a:sym typeface="Lato"/>
            </a:endParaRPr>
          </a:p>
        </p:txBody>
      </p:sp>
      <p:sp>
        <p:nvSpPr>
          <p:cNvPr id="429" name="Google Shape;429;p61"/>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und Ziele für 2016/2017</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62"/>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UPA Microsite für AK UR</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Ansprechpartner: ? </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Umsetzung einer Informationsseite für Themeneinsteiger</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Qualitative Methoden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Ansprechpartnerin: Ireen Weise</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Definition von „Qualitativen UR Methoden“</a:t>
            </a:r>
            <a:endParaRPr/>
          </a:p>
          <a:p>
            <a:pPr indent="-363538" lvl="2" marL="808038"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Sammlung und Kategorisierung der Methoden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User Research zur nutzerzentrierten Gestaltung der neuen Website</a:t>
            </a:r>
            <a:endParaRPr/>
          </a:p>
          <a:p>
            <a:pPr indent="0" lvl="0" marL="0" marR="0" rtl="0" algn="l">
              <a:lnSpc>
                <a:spcPct val="100000"/>
              </a:lnSpc>
              <a:spcBef>
                <a:spcPts val="0"/>
              </a:spcBef>
              <a:spcAft>
                <a:spcPts val="0"/>
              </a:spcAft>
              <a:buClr>
                <a:srgbClr val="666666"/>
              </a:buClr>
              <a:buFont typeface="Noto Sans Symbols"/>
              <a:buNone/>
            </a:pPr>
            <a:br>
              <a:rPr b="0" i="0" lang="de-DE" sz="2000" u="none" cap="none" strike="noStrike">
                <a:solidFill>
                  <a:srgbClr val="666666"/>
                </a:solidFill>
                <a:latin typeface="Lato"/>
                <a:ea typeface="Lato"/>
                <a:cs typeface="Lato"/>
                <a:sym typeface="Lato"/>
              </a:rPr>
            </a:br>
            <a:endParaRPr b="0" i="0" sz="2000" u="none" cap="none" strike="noStrike">
              <a:solidFill>
                <a:srgbClr val="666666"/>
              </a:solidFill>
              <a:latin typeface="Lato"/>
              <a:ea typeface="Lato"/>
              <a:cs typeface="Lato"/>
              <a:sym typeface="Lato"/>
            </a:endParaRPr>
          </a:p>
        </p:txBody>
      </p:sp>
      <p:sp>
        <p:nvSpPr>
          <p:cNvPr id="435" name="Google Shape;435;p62"/>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und Ziele für 2016/2017</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3"/>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Usability in der Medizintechnik</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64"/>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Etwa 12 aktive und 10 passive Mitglieder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Regelmäßiger Austausch über Telefonkonferenzen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Fachschrift „Usability in der Medizintechnik“</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Treffen der AK Mitglieder</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Workshops auf der Konferenz „Usability Professionals“</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46" name="Google Shape;446;p64"/>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Status Quo</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65"/>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Ziel des Workshops auf der UP2016: Neugestaltung der Fachschrift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Intensivierung des Austausches zwischen den Mitgliedern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Regelmäßiger Treffen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52" name="Google Shape;452;p6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Ausblick</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66"/>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Practice UX</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7"/>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Hedonische Komponenten im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User Experience Design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begreifbarer machen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Kein Usability Engineering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63" name="Google Shape;463;p67"/>
          <p:cNvSpPr txBox="1"/>
          <p:nvPr>
            <p:ph idx="2" type="body"/>
          </p:nvPr>
        </p:nvSpPr>
        <p:spPr>
          <a:xfrm>
            <a:off x="385634" y="317292"/>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 Scope </a:t>
            </a:r>
            <a:endParaRPr b="1" i="0" sz="2400" u="none" cap="none" strike="noStrike">
              <a:solidFill>
                <a:srgbClr val="FF8900"/>
              </a:solidFill>
              <a:latin typeface="Lato"/>
              <a:ea typeface="Lato"/>
              <a:cs typeface="Lato"/>
              <a:sym typeface="Lato"/>
            </a:endParaRPr>
          </a:p>
        </p:txBody>
      </p:sp>
      <p:sp>
        <p:nvSpPr>
          <p:cNvPr id="464" name="Google Shape;464;p67"/>
          <p:cNvSpPr/>
          <p:nvPr/>
        </p:nvSpPr>
        <p:spPr>
          <a:xfrm>
            <a:off x="5227882" y="450718"/>
            <a:ext cx="3600000" cy="3600000"/>
          </a:xfrm>
          <a:prstGeom prst="ellipse">
            <a:avLst/>
          </a:prstGeom>
          <a:solidFill>
            <a:srgbClr val="FF8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65" name="Google Shape;465;p67"/>
          <p:cNvSpPr/>
          <p:nvPr/>
        </p:nvSpPr>
        <p:spPr>
          <a:xfrm>
            <a:off x="5544064" y="1706878"/>
            <a:ext cx="1800000" cy="1800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66" name="Google Shape;466;p67"/>
          <p:cNvSpPr txBox="1"/>
          <p:nvPr/>
        </p:nvSpPr>
        <p:spPr>
          <a:xfrm>
            <a:off x="5835430" y="2019891"/>
            <a:ext cx="1217268" cy="1172605"/>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666666"/>
              </a:buClr>
              <a:buFont typeface="Lato"/>
              <a:buNone/>
            </a:pPr>
            <a:r>
              <a:rPr b="0" i="0" lang="de-DE" sz="1400" u="none" cap="none" strike="noStrike">
                <a:solidFill>
                  <a:srgbClr val="666666"/>
                </a:solidFill>
                <a:latin typeface="Lato"/>
                <a:ea typeface="Lato"/>
                <a:cs typeface="Lato"/>
                <a:sym typeface="Lato"/>
              </a:rPr>
              <a:t>Der weiße Fleck im UX Design</a:t>
            </a:r>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p:txBody>
      </p:sp>
      <p:sp>
        <p:nvSpPr>
          <p:cNvPr id="467" name="Google Shape;467;p67"/>
          <p:cNvSpPr txBox="1"/>
          <p:nvPr/>
        </p:nvSpPr>
        <p:spPr>
          <a:xfrm>
            <a:off x="6322178" y="696014"/>
            <a:ext cx="1536746" cy="569572"/>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666666"/>
              </a:buClr>
              <a:buFont typeface="Lato"/>
              <a:buNone/>
            </a:pPr>
            <a:r>
              <a:rPr b="0" i="0" lang="de-DE" sz="1400" u="none" cap="none" strike="noStrike">
                <a:solidFill>
                  <a:schemeClr val="lt1"/>
                </a:solidFill>
                <a:latin typeface="Lato"/>
                <a:ea typeface="Lato"/>
                <a:cs typeface="Lato"/>
                <a:sym typeface="Lato"/>
              </a:rPr>
              <a:t>Requirements Engineering</a:t>
            </a:r>
            <a:endParaRPr>
              <a:solidFill>
                <a:schemeClr val="lt1"/>
              </a:solidFill>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chemeClr val="lt1"/>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p:txBody>
      </p:sp>
      <p:sp>
        <p:nvSpPr>
          <p:cNvPr id="468" name="Google Shape;468;p67"/>
          <p:cNvSpPr txBox="1"/>
          <p:nvPr/>
        </p:nvSpPr>
        <p:spPr>
          <a:xfrm>
            <a:off x="7303550" y="1496291"/>
            <a:ext cx="1388701" cy="782503"/>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666666"/>
              </a:buClr>
              <a:buFont typeface="Lato"/>
              <a:buNone/>
            </a:pPr>
            <a:r>
              <a:rPr b="0" i="0" lang="de-DE" sz="1400" u="none" cap="none" strike="noStrike">
                <a:solidFill>
                  <a:schemeClr val="lt1"/>
                </a:solidFill>
                <a:latin typeface="Lato"/>
                <a:ea typeface="Lato"/>
                <a:cs typeface="Lato"/>
                <a:sym typeface="Lato"/>
              </a:rPr>
              <a:t>Usability Testing</a:t>
            </a:r>
            <a:endParaRPr>
              <a:solidFill>
                <a:schemeClr val="lt1"/>
              </a:solidFill>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p:txBody>
      </p:sp>
      <p:sp>
        <p:nvSpPr>
          <p:cNvPr id="469" name="Google Shape;469;p67"/>
          <p:cNvSpPr txBox="1"/>
          <p:nvPr/>
        </p:nvSpPr>
        <p:spPr>
          <a:xfrm>
            <a:off x="7338815" y="2070408"/>
            <a:ext cx="1388701" cy="782503"/>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Font typeface="Arial"/>
              <a:buNone/>
            </a:pPr>
            <a:r>
              <a:t/>
            </a:r>
            <a:endParaRPr b="0" i="0" sz="1400" u="none" cap="none" strike="noStrike">
              <a:solidFill>
                <a:srgbClr val="666666"/>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p:txBody>
      </p:sp>
      <p:sp>
        <p:nvSpPr>
          <p:cNvPr id="470" name="Google Shape;470;p67"/>
          <p:cNvSpPr txBox="1"/>
          <p:nvPr/>
        </p:nvSpPr>
        <p:spPr>
          <a:xfrm>
            <a:off x="7338815" y="2423940"/>
            <a:ext cx="1388701" cy="782503"/>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666666"/>
              </a:buClr>
              <a:buFont typeface="Lato"/>
              <a:buNone/>
            </a:pPr>
            <a:r>
              <a:rPr b="0" i="0" lang="de-DE" sz="1400" u="none" cap="none" strike="noStrike">
                <a:solidFill>
                  <a:schemeClr val="lt1"/>
                </a:solidFill>
                <a:latin typeface="Lato"/>
                <a:ea typeface="Lato"/>
                <a:cs typeface="Lato"/>
                <a:sym typeface="Lato"/>
              </a:rPr>
              <a:t>Prototypisches Design</a:t>
            </a:r>
            <a:endParaRPr>
              <a:solidFill>
                <a:schemeClr val="lt1"/>
              </a:solidFill>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a:p>
            <a:pPr indent="-342900" lvl="0" marL="342900" marR="0" rtl="0" algn="ctr">
              <a:lnSpc>
                <a:spcPct val="150000"/>
              </a:lnSpc>
              <a:spcBef>
                <a:spcPts val="0"/>
              </a:spcBef>
              <a:spcAft>
                <a:spcPts val="0"/>
              </a:spcAft>
              <a:buClr>
                <a:srgbClr val="000000"/>
              </a:buClr>
              <a:buFont typeface="Noto Sans Symbols"/>
              <a:buNone/>
            </a:pPr>
            <a:r>
              <a:t/>
            </a:r>
            <a:endParaRPr b="0" i="0" sz="1400" u="none" cap="none" strike="noStrike">
              <a:solidFill>
                <a:srgbClr val="666666"/>
              </a:solidFill>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68"/>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Aufbau einer PLATTFORM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Recherche zu relevantem UX-CONTENT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Aufbau eines NETZWERKS von Wissenschaftlern und Praktikern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Regelmäßiger AUSTAUSCH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76" name="Google Shape;476;p68"/>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Rückblick 2016</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Aktivitäten des laufenden Geschäftsjahres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69"/>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Erweiterung des NETZWERKS und UX-CONTENTS</a:t>
            </a:r>
            <a:endParaRPr/>
          </a:p>
          <a:p>
            <a:pPr indent="-342900" lvl="0" marL="342900" marR="0" rtl="0" algn="l">
              <a:lnSpc>
                <a:spcPct val="15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Leicht konsumierbaren KONSENS schaffen</a:t>
            </a:r>
            <a:endParaRPr/>
          </a:p>
          <a:p>
            <a:pPr indent="-342900" lvl="0" marL="342900" marR="0" rtl="0" algn="l">
              <a:lnSpc>
                <a:spcPct val="15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ERPROBEN von Methoden und Vorgehensweisen</a:t>
            </a:r>
            <a:endParaRPr/>
          </a:p>
          <a:p>
            <a:pPr indent="-342900" lvl="0" marL="342900" marR="0" rtl="0" algn="l">
              <a:lnSpc>
                <a:spcPct val="15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AUFKLÄRUNG und Veröffentlichungen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82" name="Google Shape;482;p6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Ausblick 2017</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0"/>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ROI UX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71"/>
          <p:cNvSpPr txBox="1"/>
          <p:nvPr>
            <p:ph idx="1" type="body"/>
          </p:nvPr>
        </p:nvSpPr>
        <p:spPr>
          <a:xfrm>
            <a:off x="403199" y="1135083"/>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Ziel: 	</a:t>
            </a:r>
            <a:r>
              <a:rPr b="1" i="0" lang="de-DE" sz="2000" u="none" cap="none" strike="noStrike">
                <a:solidFill>
                  <a:srgbClr val="666666"/>
                </a:solidFill>
                <a:latin typeface="Lato"/>
                <a:ea typeface="Lato"/>
                <a:cs typeface="Lato"/>
                <a:sym typeface="Lato"/>
              </a:rPr>
              <a:t>Bereitstellung anwendbarer Methoden und Arbeitsinstrumente für UX Professionals </a:t>
            </a:r>
            <a:r>
              <a:rPr b="0" i="0" lang="de-DE" sz="2000" u="none" cap="none" strike="noStrike">
                <a:solidFill>
                  <a:srgbClr val="666666"/>
                </a:solidFill>
                <a:latin typeface="Lato"/>
                <a:ea typeface="Lato"/>
                <a:cs typeface="Lato"/>
                <a:sym typeface="Lato"/>
              </a:rPr>
              <a:t>(KPIs &amp; ROI)</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Unterstützung der UX-Arbeit durch </a:t>
            </a:r>
            <a:r>
              <a:rPr b="0" i="0" lang="de-DE" sz="2000" u="sng" cap="none" strike="noStrike">
                <a:solidFill>
                  <a:srgbClr val="666666"/>
                </a:solidFill>
                <a:latin typeface="Lato"/>
                <a:ea typeface="Lato"/>
                <a:cs typeface="Lato"/>
                <a:sym typeface="Lato"/>
              </a:rPr>
              <a:t>Erfolgsmessung</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UX-Arbeit (und Erfolge) besser </a:t>
            </a:r>
            <a:r>
              <a:rPr b="0" i="0" lang="de-DE" sz="2000" u="sng" cap="none" strike="noStrike">
                <a:solidFill>
                  <a:srgbClr val="666666"/>
                </a:solidFill>
                <a:latin typeface="Lato"/>
                <a:ea typeface="Lato"/>
                <a:cs typeface="Lato"/>
                <a:sym typeface="Lato"/>
              </a:rPr>
              <a:t>kommunizieren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Der Arbeitskreis: Leitung [3], Mitarbeit [6], Interesse [8]</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493" name="Google Shape;493;p71"/>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Wiederbelebung des AK auf der MuC15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72"/>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Aktuell: Online-Umfragen (Bitte teilnehmen!)</a:t>
            </a:r>
            <a:endParaRPr/>
          </a:p>
        </p:txBody>
      </p:sp>
      <p:pic>
        <p:nvPicPr>
          <p:cNvPr descr="QR Code Professionals.png" id="499" name="Google Shape;499;p72"/>
          <p:cNvPicPr preferRelativeResize="0"/>
          <p:nvPr/>
        </p:nvPicPr>
        <p:blipFill rotWithShape="1">
          <a:blip r:embed="rId3">
            <a:alphaModFix/>
          </a:blip>
          <a:srcRect b="0" l="0" r="0" t="0"/>
          <a:stretch/>
        </p:blipFill>
        <p:spPr>
          <a:xfrm>
            <a:off x="5906150" y="2130275"/>
            <a:ext cx="2219100" cy="2219100"/>
          </a:xfrm>
          <a:prstGeom prst="rect">
            <a:avLst/>
          </a:prstGeom>
          <a:noFill/>
          <a:ln>
            <a:noFill/>
          </a:ln>
        </p:spPr>
      </p:pic>
      <p:pic>
        <p:nvPicPr>
          <p:cNvPr descr="QR Entscheider.png" id="500" name="Google Shape;500;p72"/>
          <p:cNvPicPr preferRelativeResize="0"/>
          <p:nvPr/>
        </p:nvPicPr>
        <p:blipFill rotWithShape="1">
          <a:blip r:embed="rId4">
            <a:alphaModFix/>
          </a:blip>
          <a:srcRect b="0" l="0" r="0" t="0"/>
          <a:stretch/>
        </p:blipFill>
        <p:spPr>
          <a:xfrm>
            <a:off x="1145976" y="2130274"/>
            <a:ext cx="2219100" cy="2219100"/>
          </a:xfrm>
          <a:prstGeom prst="rect">
            <a:avLst/>
          </a:prstGeom>
          <a:noFill/>
          <a:ln>
            <a:noFill/>
          </a:ln>
        </p:spPr>
      </p:pic>
      <p:sp>
        <p:nvSpPr>
          <p:cNvPr id="501" name="Google Shape;501;p72"/>
          <p:cNvSpPr txBox="1"/>
          <p:nvPr>
            <p:ph idx="1" type="body"/>
          </p:nvPr>
        </p:nvSpPr>
        <p:spPr>
          <a:xfrm>
            <a:off x="183074" y="860225"/>
            <a:ext cx="4422000" cy="334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1" i="0" lang="de-DE" sz="2400" u="none" cap="none" strike="noStrike">
                <a:solidFill>
                  <a:srgbClr val="666666"/>
                </a:solidFill>
                <a:latin typeface="Lato"/>
                <a:ea typeface="Lato"/>
                <a:cs typeface="Lato"/>
                <a:sym typeface="Lato"/>
              </a:rPr>
              <a:t>Entscheider</a:t>
            </a:r>
            <a:endParaRPr/>
          </a:p>
          <a:p>
            <a:pPr indent="0" lvl="0" marL="0" marR="0" rtl="0" algn="ctr">
              <a:lnSpc>
                <a:spcPct val="100000"/>
              </a:lnSpc>
              <a:spcBef>
                <a:spcPts val="0"/>
              </a:spcBef>
              <a:spcAft>
                <a:spcPts val="0"/>
              </a:spcAft>
              <a:buClr>
                <a:schemeClr val="dk1"/>
              </a:buClr>
              <a:buFont typeface="Arial"/>
              <a:buNone/>
            </a:pPr>
            <a:r>
              <a:rPr b="0" i="0" lang="de-DE" sz="2000" u="none" cap="none" strike="noStrike">
                <a:solidFill>
                  <a:srgbClr val="666666"/>
                </a:solidFill>
                <a:latin typeface="Lato"/>
                <a:ea typeface="Lato"/>
                <a:cs typeface="Lato"/>
                <a:sym typeface="Lato"/>
              </a:rPr>
              <a:t>Geeignete Kennzahlen zur Unterstützung von UX-Entscheidungen?</a:t>
            </a:r>
            <a:endParaRPr/>
          </a:p>
        </p:txBody>
      </p:sp>
      <p:sp>
        <p:nvSpPr>
          <p:cNvPr id="502" name="Google Shape;502;p72"/>
          <p:cNvSpPr txBox="1"/>
          <p:nvPr>
            <p:ph idx="2" type="body"/>
          </p:nvPr>
        </p:nvSpPr>
        <p:spPr>
          <a:xfrm>
            <a:off x="4875575" y="860223"/>
            <a:ext cx="4114800" cy="181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1" i="0" lang="de-DE" sz="2400" u="none" cap="none" strike="noStrike">
                <a:solidFill>
                  <a:srgbClr val="666666"/>
                </a:solidFill>
                <a:latin typeface="Lato"/>
                <a:ea typeface="Lato"/>
                <a:cs typeface="Lato"/>
                <a:sym typeface="Lato"/>
              </a:rPr>
              <a:t>UX-Schaffende</a:t>
            </a:r>
            <a:endParaRPr/>
          </a:p>
          <a:p>
            <a:pPr indent="0" lvl="0" marL="0" marR="0" rtl="0" algn="ctr">
              <a:lnSpc>
                <a:spcPct val="100000"/>
              </a:lnSpc>
              <a:spcBef>
                <a:spcPts val="0"/>
              </a:spcBef>
              <a:spcAft>
                <a:spcPts val="0"/>
              </a:spcAft>
              <a:buClr>
                <a:schemeClr val="dk1"/>
              </a:buClr>
              <a:buFont typeface="Arial"/>
              <a:buNone/>
            </a:pPr>
            <a:r>
              <a:rPr b="0" i="0" lang="de-DE" sz="2000" u="none" cap="none" strike="noStrike">
                <a:solidFill>
                  <a:srgbClr val="666666"/>
                </a:solidFill>
                <a:latin typeface="Lato"/>
                <a:ea typeface="Lato"/>
                <a:cs typeface="Lato"/>
                <a:sym typeface="Lato"/>
              </a:rPr>
              <a:t>Best Practice von Erfolgsmessung für UX-Aktivitäten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73"/>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Erfolgsstory UX - mit den richtigen Argumenten beeindrucken</a:t>
            </a:r>
            <a:endParaRPr b="1"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Input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 Aktuelle Erkenntnisse aus Literatur und Arbeit des AK</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(Zwischen-)Ergebnisse aus unseren Online-Umfragen</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„World-Café“</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 Erarbeiten Best Practice zur Erfolgsmessung von UX und Usability</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 Besonderheiten des Entscheidungsprozesses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08" name="Google Shape;508;p73"/>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Aktuell: Workshop (UP16)</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74"/>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Usable Security &amp; Privacy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75"/>
          <p:cNvSpPr txBox="1"/>
          <p:nvPr>
            <p:ph idx="1" type="body"/>
          </p:nvPr>
        </p:nvSpPr>
        <p:spPr>
          <a:xfrm>
            <a:off x="403200" y="1121229"/>
            <a:ext cx="8708473" cy="31405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6666"/>
              </a:buClr>
              <a:buFont typeface="Noto Sans Symbols"/>
              <a:buNone/>
            </a:pPr>
            <a:r>
              <a:rPr b="0" i="0" lang="de-DE" sz="2000" u="none" cap="none" strike="noStrike">
                <a:solidFill>
                  <a:srgbClr val="666666"/>
                </a:solidFill>
                <a:latin typeface="Lato"/>
                <a:ea typeface="Lato"/>
                <a:cs typeface="Lato"/>
                <a:sym typeface="Lato"/>
              </a:rPr>
              <a:t>seit 2015 aktiv</a:t>
            </a:r>
            <a:endParaRPr/>
          </a:p>
          <a:p>
            <a:pPr indent="0" lvl="0" marL="0" marR="0" rtl="0" algn="l">
              <a:lnSpc>
                <a:spcPct val="100000"/>
              </a:lnSpc>
              <a:spcBef>
                <a:spcPts val="0"/>
              </a:spcBef>
              <a:spcAft>
                <a:spcPts val="0"/>
              </a:spcAft>
              <a:buClr>
                <a:srgbClr val="666666"/>
              </a:buClr>
              <a:buFont typeface="Noto Sans Symbols"/>
              <a:buNone/>
            </a:pPr>
            <a:r>
              <a:rPr b="0" i="0" lang="de-DE" sz="2000" u="none" cap="none" strike="noStrike">
                <a:solidFill>
                  <a:srgbClr val="666666"/>
                </a:solidFill>
                <a:latin typeface="Lato"/>
                <a:ea typeface="Lato"/>
                <a:cs typeface="Lato"/>
                <a:sym typeface="Lato"/>
              </a:rPr>
              <a:t>Arbeitskreisleitung</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Hartmut Schmitt, </a:t>
            </a:r>
            <a:r>
              <a:rPr b="0" i="0" lang="de-DE" sz="1400" u="none" cap="none" strike="noStrike">
                <a:solidFill>
                  <a:srgbClr val="666666"/>
                </a:solidFill>
                <a:latin typeface="Lato"/>
                <a:ea typeface="Lato"/>
                <a:cs typeface="Lato"/>
                <a:sym typeface="Lato"/>
              </a:rPr>
              <a:t>HK Business Solutions GmbH</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Prof. Dr. Luigi Lo Iacono, </a:t>
            </a:r>
            <a:br>
              <a:rPr b="0" i="0" lang="de-DE" sz="1800" u="none" cap="none" strike="noStrike">
                <a:solidFill>
                  <a:srgbClr val="666666"/>
                </a:solidFill>
                <a:latin typeface="Lato"/>
                <a:ea typeface="Lato"/>
                <a:cs typeface="Lato"/>
                <a:sym typeface="Lato"/>
              </a:rPr>
            </a:br>
            <a:r>
              <a:rPr b="0" i="0" lang="de-DE" sz="1400" u="none" cap="none" strike="noStrike">
                <a:solidFill>
                  <a:srgbClr val="666666"/>
                </a:solidFill>
                <a:latin typeface="Lato"/>
                <a:ea typeface="Lato"/>
                <a:cs typeface="Lato"/>
                <a:sym typeface="Lato"/>
              </a:rPr>
              <a:t>Technische Hochschule Köln</a:t>
            </a:r>
            <a:endParaRPr/>
          </a:p>
          <a:p>
            <a:pPr indent="0" lvl="0" marL="0" marR="0" rtl="0" algn="l">
              <a:lnSpc>
                <a:spcPct val="100000"/>
              </a:lnSpc>
              <a:spcBef>
                <a:spcPts val="0"/>
              </a:spcBef>
              <a:spcAft>
                <a:spcPts val="0"/>
              </a:spcAft>
              <a:buClr>
                <a:srgbClr val="666666"/>
              </a:buClr>
              <a:buFont typeface="Noto Sans Symbols"/>
              <a:buNone/>
            </a:pPr>
            <a:r>
              <a:rPr b="0" i="0" lang="de-DE" sz="2000" u="none" cap="none" strike="noStrike">
                <a:solidFill>
                  <a:srgbClr val="666666"/>
                </a:solidFill>
                <a:latin typeface="Lato"/>
                <a:ea typeface="Lato"/>
                <a:cs typeface="Lato"/>
                <a:sym typeface="Lato"/>
              </a:rPr>
              <a:t>Aktive Mitglieder</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Denis Feth, </a:t>
            </a:r>
            <a:r>
              <a:rPr b="0" i="0" lang="de-DE" sz="1400" u="none" cap="none" strike="noStrike">
                <a:solidFill>
                  <a:srgbClr val="666666"/>
                </a:solidFill>
                <a:latin typeface="Lato"/>
                <a:ea typeface="Lato"/>
                <a:cs typeface="Lato"/>
                <a:sym typeface="Lato"/>
              </a:rPr>
              <a:t>Fraunhofer IESE</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Dr. Flavius Kehr, </a:t>
            </a:r>
            <a:r>
              <a:rPr b="0" i="0" lang="de-DE" sz="1400" u="none" cap="none" strike="noStrike">
                <a:solidFill>
                  <a:srgbClr val="666666"/>
                </a:solidFill>
                <a:latin typeface="Lato"/>
                <a:ea typeface="Lato"/>
                <a:cs typeface="Lato"/>
                <a:sym typeface="Lato"/>
              </a:rPr>
              <a:t>Robert Bosch GmbH</a:t>
            </a:r>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Markus Dölle, </a:t>
            </a:r>
            <a:r>
              <a:rPr b="0" i="0" lang="de-DE" sz="1400" u="none" cap="none" strike="noStrike">
                <a:solidFill>
                  <a:srgbClr val="666666"/>
                </a:solidFill>
                <a:latin typeface="Lato"/>
                <a:ea typeface="Lato"/>
                <a:cs typeface="Lato"/>
                <a:sym typeface="Lato"/>
              </a:rPr>
              <a:t>User Experience Consultant</a:t>
            </a:r>
            <a:endParaRPr b="0" i="0" sz="18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1800"/>
              <a:buFont typeface="Noto Sans Symbols"/>
              <a:buChar char="▪"/>
            </a:pPr>
            <a:r>
              <a:rPr b="0" i="0" lang="de-DE" sz="1800" u="none" cap="none" strike="noStrike">
                <a:solidFill>
                  <a:srgbClr val="666666"/>
                </a:solidFill>
                <a:latin typeface="Lato"/>
                <a:ea typeface="Lato"/>
                <a:cs typeface="Lato"/>
                <a:sym typeface="Lato"/>
              </a:rPr>
              <a:t>Sascha Wagner, </a:t>
            </a:r>
            <a:r>
              <a:rPr b="0" i="0" lang="de-DE" sz="1400" u="none" cap="none" strike="noStrike">
                <a:solidFill>
                  <a:srgbClr val="666666"/>
                </a:solidFill>
                <a:latin typeface="Lato"/>
                <a:ea typeface="Lato"/>
                <a:cs typeface="Lato"/>
                <a:sym typeface="Lato"/>
              </a:rPr>
              <a:t>Daimler TSS</a:t>
            </a:r>
            <a:endParaRPr/>
          </a:p>
          <a:p>
            <a:pPr indent="0" lvl="0" marL="0" marR="0" rtl="0" algn="l">
              <a:lnSpc>
                <a:spcPct val="100000"/>
              </a:lnSpc>
              <a:spcBef>
                <a:spcPts val="0"/>
              </a:spcBef>
              <a:spcAft>
                <a:spcPts val="0"/>
              </a:spcAft>
              <a:buClr>
                <a:srgbClr val="666666"/>
              </a:buClr>
              <a:buFont typeface="Noto Sans Symbols"/>
              <a:buNone/>
            </a:pPr>
            <a:r>
              <a:rPr b="0" i="0" lang="de-DE" sz="1400" u="none" cap="none" strike="noStrike">
                <a:solidFill>
                  <a:srgbClr val="666666"/>
                </a:solidFill>
                <a:latin typeface="Lato"/>
                <a:ea typeface="Lato"/>
                <a:cs typeface="Lato"/>
                <a:sym typeface="Lato"/>
              </a:rPr>
              <a:t>Neue Mitglieder sind herzlich willkommen! E-Mail an: ak-usable-security-privacy@germanupa.de</a:t>
            </a:r>
            <a:endParaRPr b="0" i="0" sz="1400" u="none" cap="none" strike="noStrike">
              <a:solidFill>
                <a:srgbClr val="666666"/>
              </a:solidFill>
              <a:latin typeface="Lato"/>
              <a:ea typeface="Lato"/>
              <a:cs typeface="Lato"/>
              <a:sym typeface="Lato"/>
            </a:endParaRPr>
          </a:p>
          <a:p>
            <a:pPr indent="-241300" lvl="0" marL="342900" marR="0" rtl="0" algn="l">
              <a:lnSpc>
                <a:spcPct val="100000"/>
              </a:lnSpc>
              <a:spcBef>
                <a:spcPts val="0"/>
              </a:spcBef>
              <a:spcAft>
                <a:spcPts val="0"/>
              </a:spcAft>
              <a:buClr>
                <a:srgbClr val="666666"/>
              </a:buClr>
              <a:buSzPts val="1600"/>
              <a:buFont typeface="Noto Sans Symbols"/>
              <a:buNone/>
            </a:pPr>
            <a:r>
              <a:t/>
            </a:r>
            <a:endParaRPr b="0" i="0" sz="16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19" name="Google Shape;519;p75"/>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Arbeitskreis Usable Security &amp; Privacy</a:t>
            </a:r>
            <a:endParaRPr/>
          </a:p>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pic>
        <p:nvPicPr>
          <p:cNvPr id="520" name="Google Shape;520;p75"/>
          <p:cNvPicPr preferRelativeResize="0"/>
          <p:nvPr/>
        </p:nvPicPr>
        <p:blipFill rotWithShape="1">
          <a:blip r:embed="rId3">
            <a:alphaModFix/>
          </a:blip>
          <a:srcRect b="0" l="0" r="0" t="0"/>
          <a:stretch/>
        </p:blipFill>
        <p:spPr>
          <a:xfrm>
            <a:off x="5309305" y="1121229"/>
            <a:ext cx="3657600" cy="242925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76"/>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Sensibilisieren</a:t>
            </a:r>
            <a:r>
              <a:rPr b="0" i="0" lang="de-DE" sz="2000" u="none" cap="none" strike="noStrike">
                <a:solidFill>
                  <a:srgbClr val="666666"/>
                </a:solidFill>
                <a:latin typeface="Lato"/>
                <a:ea typeface="Lato"/>
                <a:cs typeface="Lato"/>
                <a:sym typeface="Lato"/>
              </a:rPr>
              <a:t> ‒ stärkeres Bewusstsein schaffen bei Nutzern und UUX Professionals</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Informieren</a:t>
            </a:r>
            <a:r>
              <a:rPr b="0" i="0" lang="de-DE" sz="2000" u="none" cap="none" strike="noStrike">
                <a:solidFill>
                  <a:srgbClr val="666666"/>
                </a:solidFill>
                <a:latin typeface="Lato"/>
                <a:ea typeface="Lato"/>
                <a:cs typeface="Lato"/>
                <a:sym typeface="Lato"/>
              </a:rPr>
              <a:t> ‒ vorhandenes Wissen aus Forschung und beruflicher Praxis zusammenführen, Wissensbasis aufbauen</a:t>
            </a:r>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Verbinden</a:t>
            </a:r>
            <a:r>
              <a:rPr b="0" i="0" lang="de-DE" sz="2000" u="none" cap="none" strike="noStrike">
                <a:solidFill>
                  <a:srgbClr val="666666"/>
                </a:solidFill>
                <a:latin typeface="Lato"/>
                <a:ea typeface="Lato"/>
                <a:cs typeface="Lato"/>
                <a:sym typeface="Lato"/>
              </a:rPr>
              <a:t> ‒ Forum für Erfahrungs- und Wissensaustausch bieten, gemeinsame Veranstaltungen organisieren, Brücken zu anderen Disziplinen schlagen (z. B. Security Engineering)</a:t>
            </a:r>
            <a:endParaRPr/>
          </a:p>
          <a:p>
            <a:pPr indent="0" lvl="0" marL="0" marR="0" rtl="0" algn="l">
              <a:lnSpc>
                <a:spcPct val="100000"/>
              </a:lnSpc>
              <a:spcBef>
                <a:spcPts val="0"/>
              </a:spcBef>
              <a:spcAft>
                <a:spcPts val="0"/>
              </a:spcAft>
              <a:buClr>
                <a:srgbClr val="666666"/>
              </a:buClr>
              <a:buFont typeface="Noto Sans Symbols"/>
              <a:buNone/>
            </a:pPr>
            <a:r>
              <a:rPr lang="de-DE"/>
              <a:t>       </a:t>
            </a:r>
            <a:r>
              <a:rPr b="0" i="0" lang="de-DE" sz="2000" u="none" cap="none" strike="noStrike">
                <a:solidFill>
                  <a:srgbClr val="666666"/>
                </a:solidFill>
                <a:latin typeface="Lato"/>
                <a:ea typeface="Lato"/>
                <a:cs typeface="Lato"/>
                <a:sym typeface="Lato"/>
              </a:rPr>
              <a:t>Organisation des Arbeitskreises</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Kick-off-Treffen am 23.10.2015 an der TH Köln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regelmäßige Telkos (alle 4 bis 6 Wochen)</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26" name="Google Shape;526;p76"/>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Ziele</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77"/>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Bestimmung von Handlungsfeldern</a:t>
            </a:r>
            <a:endParaRPr/>
          </a:p>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Literatursammlung</a:t>
            </a:r>
            <a:endParaRPr/>
          </a:p>
          <a:p>
            <a:pPr indent="-361950" lvl="1" marL="62865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kommentierte Literaturtipps</a:t>
            </a:r>
            <a:endParaRPr/>
          </a:p>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Fachschrift (bis MuC 2017)</a:t>
            </a:r>
            <a:endParaRPr/>
          </a:p>
          <a:p>
            <a:pPr indent="-361950" lvl="1" marL="62865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Zielgruppen, Werkzeuge, </a:t>
            </a:r>
            <a:br>
              <a:rPr b="0" i="0" lang="de-DE" sz="1600" u="none" cap="none" strike="noStrike">
                <a:solidFill>
                  <a:srgbClr val="666666"/>
                </a:solidFill>
                <a:latin typeface="Lato"/>
                <a:ea typeface="Lato"/>
                <a:cs typeface="Lato"/>
                <a:sym typeface="Lato"/>
              </a:rPr>
            </a:br>
            <a:r>
              <a:rPr b="0" i="0" lang="de-DE" sz="1600" u="none" cap="none" strike="noStrike">
                <a:solidFill>
                  <a:srgbClr val="666666"/>
                </a:solidFill>
                <a:latin typeface="Lato"/>
                <a:ea typeface="Lato"/>
                <a:cs typeface="Lato"/>
                <a:sym typeface="Lato"/>
              </a:rPr>
              <a:t>Prozess/Integration, Fallbeispiele </a:t>
            </a:r>
            <a:endParaRPr/>
          </a:p>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Flyer, Website</a:t>
            </a:r>
            <a:endParaRPr/>
          </a:p>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Veranstaltungen</a:t>
            </a:r>
            <a:endParaRPr/>
          </a:p>
          <a:p>
            <a:pPr indent="-361950" lvl="1" marL="62865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Workshop UP16, World Usability Day, </a:t>
            </a:r>
            <a:br>
              <a:rPr b="0" i="0" lang="de-DE" sz="1600" u="none" cap="none" strike="noStrike">
                <a:solidFill>
                  <a:srgbClr val="666666"/>
                </a:solidFill>
                <a:latin typeface="Lato"/>
                <a:ea typeface="Lato"/>
                <a:cs typeface="Lato"/>
                <a:sym typeface="Lato"/>
              </a:rPr>
            </a:br>
            <a:r>
              <a:rPr b="0" i="0" lang="de-DE" sz="1600" u="none" cap="none" strike="noStrike">
                <a:solidFill>
                  <a:srgbClr val="666666"/>
                </a:solidFill>
                <a:latin typeface="Lato"/>
                <a:ea typeface="Lato"/>
                <a:cs typeface="Lato"/>
                <a:sym typeface="Lato"/>
              </a:rPr>
              <a:t>CAST Usable Security Day </a:t>
            </a:r>
            <a:endParaRPr/>
          </a:p>
          <a:p>
            <a:pPr indent="-342900" lvl="0" marL="34290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Vernetzung</a:t>
            </a:r>
            <a:endParaRPr/>
          </a:p>
          <a:p>
            <a:pPr indent="-361950" lvl="1" marL="628650" marR="0" rtl="0" algn="l">
              <a:lnSpc>
                <a:spcPct val="100000"/>
              </a:lnSpc>
              <a:spcBef>
                <a:spcPts val="0"/>
              </a:spcBef>
              <a:spcAft>
                <a:spcPts val="0"/>
              </a:spcAft>
              <a:buClr>
                <a:srgbClr val="666666"/>
              </a:buClr>
              <a:buSzPts val="1600"/>
              <a:buFont typeface="Noto Sans Symbols"/>
              <a:buChar char="▪"/>
            </a:pPr>
            <a:r>
              <a:rPr b="0" i="0" lang="de-DE" sz="1600" u="none" cap="none" strike="noStrike">
                <a:solidFill>
                  <a:srgbClr val="666666"/>
                </a:solidFill>
                <a:latin typeface="Lato"/>
                <a:ea typeface="Lato"/>
                <a:cs typeface="Lato"/>
                <a:sym typeface="Lato"/>
              </a:rPr>
              <a:t>Gesellschaft für Informatik, UXPA</a:t>
            </a:r>
            <a:endParaRPr/>
          </a:p>
          <a:p>
            <a:pPr indent="0" lvl="0" marL="0" marR="0" rtl="0" algn="l">
              <a:lnSpc>
                <a:spcPct val="100000"/>
              </a:lnSpc>
              <a:spcBef>
                <a:spcPts val="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 </a:t>
            </a:r>
            <a:endParaRPr/>
          </a:p>
          <a:p>
            <a:pPr indent="-241300" lvl="0" marL="342900" marR="0" rtl="0" algn="l">
              <a:lnSpc>
                <a:spcPct val="100000"/>
              </a:lnSpc>
              <a:spcBef>
                <a:spcPts val="0"/>
              </a:spcBef>
              <a:spcAft>
                <a:spcPts val="0"/>
              </a:spcAft>
              <a:buClr>
                <a:srgbClr val="666666"/>
              </a:buClr>
              <a:buSzPts val="1600"/>
              <a:buFont typeface="Noto Sans Symbols"/>
              <a:buNone/>
            </a:pPr>
            <a:r>
              <a:t/>
            </a:r>
            <a:endParaRPr b="0" i="0" sz="1600" u="none" cap="none" strike="noStrike">
              <a:solidFill>
                <a:srgbClr val="666666"/>
              </a:solidFill>
              <a:latin typeface="Lato"/>
              <a:ea typeface="Lato"/>
              <a:cs typeface="Lato"/>
              <a:sym typeface="Lato"/>
            </a:endParaRPr>
          </a:p>
          <a:p>
            <a:pPr indent="-241300" lvl="0" marL="342900" marR="0" rtl="0" algn="l">
              <a:lnSpc>
                <a:spcPct val="100000"/>
              </a:lnSpc>
              <a:spcBef>
                <a:spcPts val="0"/>
              </a:spcBef>
              <a:spcAft>
                <a:spcPts val="0"/>
              </a:spcAft>
              <a:buClr>
                <a:srgbClr val="666666"/>
              </a:buClr>
              <a:buSzPts val="1600"/>
              <a:buFont typeface="Noto Sans Symbols"/>
              <a:buNone/>
            </a:pPr>
            <a:r>
              <a:t/>
            </a:r>
            <a:endParaRPr b="0" i="0" sz="1600" u="none" cap="none" strike="noStrike">
              <a:solidFill>
                <a:srgbClr val="666666"/>
              </a:solidFill>
              <a:latin typeface="Lato"/>
              <a:ea typeface="Lato"/>
              <a:cs typeface="Lato"/>
              <a:sym typeface="Lato"/>
            </a:endParaRPr>
          </a:p>
          <a:p>
            <a:pPr indent="-241300" lvl="0" marL="342900" marR="0" rtl="0" algn="l">
              <a:lnSpc>
                <a:spcPct val="100000"/>
              </a:lnSpc>
              <a:spcBef>
                <a:spcPts val="0"/>
              </a:spcBef>
              <a:spcAft>
                <a:spcPts val="0"/>
              </a:spcAft>
              <a:buClr>
                <a:srgbClr val="666666"/>
              </a:buClr>
              <a:buSzPts val="1600"/>
              <a:buFont typeface="Noto Sans Symbols"/>
              <a:buNone/>
            </a:pPr>
            <a:r>
              <a:t/>
            </a:r>
            <a:endParaRPr b="0" i="0" sz="1600" u="none" cap="none" strike="noStrike">
              <a:solidFill>
                <a:srgbClr val="666666"/>
              </a:solidFill>
              <a:latin typeface="Lato"/>
              <a:ea typeface="Lato"/>
              <a:cs typeface="Lato"/>
              <a:sym typeface="Lato"/>
            </a:endParaRPr>
          </a:p>
          <a:p>
            <a:pPr indent="-241300" lvl="0" marL="342900" marR="0" rtl="0" algn="l">
              <a:lnSpc>
                <a:spcPct val="100000"/>
              </a:lnSpc>
              <a:spcBef>
                <a:spcPts val="0"/>
              </a:spcBef>
              <a:spcAft>
                <a:spcPts val="0"/>
              </a:spcAft>
              <a:buClr>
                <a:srgbClr val="666666"/>
              </a:buClr>
              <a:buSzPts val="1600"/>
              <a:buFont typeface="Noto Sans Symbols"/>
              <a:buNone/>
            </a:pPr>
            <a:r>
              <a:t/>
            </a:r>
            <a:endParaRPr b="0" i="0" sz="1600" u="none" cap="none" strike="noStrike">
              <a:solidFill>
                <a:srgbClr val="666666"/>
              </a:solidFill>
              <a:latin typeface="Lato"/>
              <a:ea typeface="Lato"/>
              <a:cs typeface="Lato"/>
              <a:sym typeface="Lato"/>
            </a:endParaRPr>
          </a:p>
        </p:txBody>
      </p:sp>
      <p:sp>
        <p:nvSpPr>
          <p:cNvPr id="532" name="Google Shape;532;p77"/>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Aktuelle Arbeiten</a:t>
            </a:r>
            <a:endParaRPr b="1" i="0" sz="2400" u="none" cap="none" strike="noStrike">
              <a:solidFill>
                <a:srgbClr val="FF8900"/>
              </a:solidFill>
              <a:latin typeface="Lato"/>
              <a:ea typeface="Lato"/>
              <a:cs typeface="Lato"/>
              <a:sym typeface="Lato"/>
            </a:endParaRPr>
          </a:p>
        </p:txBody>
      </p:sp>
      <p:pic>
        <p:nvPicPr>
          <p:cNvPr id="533" name="Google Shape;533;p77"/>
          <p:cNvPicPr preferRelativeResize="0"/>
          <p:nvPr/>
        </p:nvPicPr>
        <p:blipFill rotWithShape="1">
          <a:blip r:embed="rId3">
            <a:alphaModFix/>
          </a:blip>
          <a:srcRect b="0" l="0" r="0" t="0"/>
          <a:stretch/>
        </p:blipFill>
        <p:spPr>
          <a:xfrm>
            <a:off x="4608714" y="743527"/>
            <a:ext cx="4359904" cy="356349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78"/>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AK INHOUSE PROFESSIONALS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der Präsidentin</a:t>
            </a:r>
            <a:endParaRPr b="1" i="0" sz="2400" u="none" cap="none" strike="noStrike">
              <a:solidFill>
                <a:srgbClr val="FF8900"/>
              </a:solidFill>
              <a:latin typeface="Lato"/>
              <a:ea typeface="Lato"/>
              <a:cs typeface="Lato"/>
              <a:sym typeface="Lato"/>
            </a:endParaRPr>
          </a:p>
        </p:txBody>
      </p:sp>
      <p:sp>
        <p:nvSpPr>
          <p:cNvPr id="85" name="Google Shape;85;p16"/>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UPA Summer School</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UPA Winter School</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UX Challenge</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World Usability Day Stuttgart</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Leitertreffen Esslingen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None/>
            </a:pPr>
            <a:r>
              <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6" name="Google Shape;86;p16"/>
          <p:cNvSpPr txBox="1"/>
          <p:nvPr>
            <p:ph idx="3" type="body"/>
          </p:nvPr>
        </p:nvSpPr>
        <p:spPr>
          <a:xfrm>
            <a:off x="4659745" y="1121229"/>
            <a:ext cx="4076039" cy="31405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6666"/>
              </a:buClr>
              <a:buFont typeface="Noto Sans Symbols"/>
              <a:buNone/>
            </a:pPr>
            <a:r>
              <a:rPr b="0" i="0" lang="de-DE" sz="2000" u="none" cap="none" strike="noStrike">
                <a:solidFill>
                  <a:srgbClr val="666666"/>
                </a:solidFill>
                <a:latin typeface="Lato"/>
                <a:ea typeface="Lato"/>
                <a:cs typeface="Lato"/>
                <a:sym typeface="Lato"/>
              </a:rPr>
              <a:t>Ideen: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AK Freiberufler und Selbstständige</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AK Interkulturalität</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AK Automotive Systems</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AK Wissenschaftliche Software</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AK Innovation</a:t>
            </a:r>
            <a:endParaRPr/>
          </a:p>
          <a:p>
            <a:pPr indent="-342900" lvl="0" marL="342900" marR="0" rtl="0" algn="l">
              <a:lnSpc>
                <a:spcPct val="100000"/>
              </a:lnSpc>
              <a:spcBef>
                <a:spcPts val="0"/>
              </a:spcBef>
              <a:spcAft>
                <a:spcPts val="0"/>
              </a:spcAft>
              <a:buClr>
                <a:srgbClr val="666666"/>
              </a:buClr>
              <a:buSzPts val="2000"/>
              <a:buFont typeface="Noto Sans Symbols"/>
              <a:buChar char="▪"/>
            </a:pPr>
            <a:r>
              <a:rPr lang="de-DE"/>
              <a:t>AK Virtual Reality</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87" name="Google Shape;87;p16"/>
          <p:cNvSpPr txBox="1"/>
          <p:nvPr/>
        </p:nvSpPr>
        <p:spPr>
          <a:xfrm rot="1049153">
            <a:off x="2951196" y="1631924"/>
            <a:ext cx="1065328" cy="17850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0000"/>
              </a:buClr>
              <a:buFont typeface="Lato"/>
              <a:buNone/>
            </a:pPr>
            <a:r>
              <a:rPr b="1" i="0" lang="de-DE" sz="2400" u="none" cap="none" strike="noStrike">
                <a:solidFill>
                  <a:srgbClr val="FF0000"/>
                </a:solidFill>
                <a:latin typeface="Lato"/>
                <a:ea typeface="Lato"/>
                <a:cs typeface="Lato"/>
                <a:sym typeface="Lato"/>
              </a:rPr>
              <a:t>NEU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79"/>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Wer wir sind – Organisation und Themen</a:t>
            </a:r>
            <a:endParaRPr b="1" i="0" sz="2400" u="none" cap="none" strike="noStrike">
              <a:solidFill>
                <a:srgbClr val="FF8900"/>
              </a:solidFill>
              <a:latin typeface="Lato"/>
              <a:ea typeface="Lato"/>
              <a:cs typeface="Lato"/>
              <a:sym typeface="Lato"/>
            </a:endParaRPr>
          </a:p>
        </p:txBody>
      </p:sp>
      <p:sp>
        <p:nvSpPr>
          <p:cNvPr id="544" name="Google Shape;544;p79"/>
          <p:cNvSpPr/>
          <p:nvPr/>
        </p:nvSpPr>
        <p:spPr>
          <a:xfrm>
            <a:off x="616941" y="1032237"/>
            <a:ext cx="7844012" cy="598155"/>
          </a:xfrm>
          <a:prstGeom prst="triangle">
            <a:avLst>
              <a:gd fmla="val 50000" name="adj"/>
            </a:avLst>
          </a:prstGeom>
          <a:solidFill>
            <a:srgbClr val="FF8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Quattrocento Sans"/>
              <a:buNone/>
            </a:pPr>
            <a:r>
              <a:rPr b="0" i="0" lang="de-DE" sz="1200" u="none" cap="none" strike="noStrike">
                <a:solidFill>
                  <a:schemeClr val="lt1"/>
                </a:solidFill>
                <a:latin typeface="Lato"/>
                <a:ea typeface="Lato"/>
                <a:cs typeface="Lato"/>
                <a:sym typeface="Lato"/>
              </a:rPr>
              <a:t>German UPA</a:t>
            </a:r>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chemeClr val="lt1"/>
              </a:solidFill>
              <a:latin typeface="Lato"/>
              <a:ea typeface="Lato"/>
              <a:cs typeface="Lato"/>
              <a:sym typeface="Lato"/>
            </a:endParaRPr>
          </a:p>
        </p:txBody>
      </p:sp>
      <p:sp>
        <p:nvSpPr>
          <p:cNvPr id="545" name="Google Shape;545;p79"/>
          <p:cNvSpPr/>
          <p:nvPr/>
        </p:nvSpPr>
        <p:spPr>
          <a:xfrm>
            <a:off x="616941" y="1716125"/>
            <a:ext cx="7844012" cy="395999"/>
          </a:xfrm>
          <a:prstGeom prst="rect">
            <a:avLst/>
          </a:prstGeom>
          <a:solidFill>
            <a:srgbClr val="FF8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Quattrocento Sans"/>
              <a:buNone/>
            </a:pPr>
            <a:r>
              <a:rPr b="0" i="0" lang="de-DE" sz="1800" u="none" cap="none" strike="noStrike">
                <a:solidFill>
                  <a:schemeClr val="lt1"/>
                </a:solidFill>
                <a:latin typeface="Lato"/>
                <a:ea typeface="Lato"/>
                <a:cs typeface="Lato"/>
                <a:sym typeface="Lato"/>
              </a:rPr>
              <a:t>ARBEITSKREIS INHOUSE USABILITY</a:t>
            </a:r>
            <a:endParaRPr/>
          </a:p>
        </p:txBody>
      </p:sp>
      <p:sp>
        <p:nvSpPr>
          <p:cNvPr id="546" name="Google Shape;546;p79"/>
          <p:cNvSpPr/>
          <p:nvPr/>
        </p:nvSpPr>
        <p:spPr>
          <a:xfrm>
            <a:off x="616941" y="3199246"/>
            <a:ext cx="2304000"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1" i="0" lang="de-DE" sz="1400" u="none" cap="none" strike="noStrike">
                <a:solidFill>
                  <a:schemeClr val="lt1"/>
                </a:solidFill>
                <a:latin typeface="Lato"/>
                <a:ea typeface="Lato"/>
                <a:cs typeface="Lato"/>
                <a:sym typeface="Lato"/>
              </a:rPr>
              <a:t>Teamskills</a:t>
            </a:r>
            <a:r>
              <a:rPr b="0" i="0" lang="de-DE" sz="1400" u="none" cap="none" strike="noStrike">
                <a:solidFill>
                  <a:schemeClr val="lt1"/>
                </a:solidFill>
                <a:latin typeface="Lato"/>
                <a:ea typeface="Lato"/>
                <a:cs typeface="Lato"/>
                <a:sym typeface="Lato"/>
              </a:rPr>
              <a:t> und -zusammensetzung: Spezialisten oder Generalisten?</a:t>
            </a:r>
            <a:endParaRPr/>
          </a:p>
        </p:txBody>
      </p:sp>
      <p:sp>
        <p:nvSpPr>
          <p:cNvPr id="547" name="Google Shape;547;p79"/>
          <p:cNvSpPr/>
          <p:nvPr/>
        </p:nvSpPr>
        <p:spPr>
          <a:xfrm>
            <a:off x="6876953" y="3199246"/>
            <a:ext cx="1583999"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0" i="0" lang="de-DE" sz="1400" u="none" cap="none" strike="noStrike">
                <a:solidFill>
                  <a:schemeClr val="lt1"/>
                </a:solidFill>
                <a:latin typeface="Lato"/>
                <a:ea typeface="Lato"/>
                <a:cs typeface="Lato"/>
                <a:sym typeface="Lato"/>
              </a:rPr>
              <a:t>Integration von Usability in </a:t>
            </a:r>
            <a:r>
              <a:rPr b="1" i="0" lang="de-DE" sz="1400" u="none" cap="none" strike="noStrike">
                <a:solidFill>
                  <a:schemeClr val="lt1"/>
                </a:solidFill>
                <a:latin typeface="Lato"/>
                <a:ea typeface="Lato"/>
                <a:cs typeface="Lato"/>
                <a:sym typeface="Lato"/>
              </a:rPr>
              <a:t>Agile</a:t>
            </a:r>
            <a:r>
              <a:rPr b="0" i="0" lang="de-DE" sz="1400" u="none" cap="none" strike="noStrike">
                <a:solidFill>
                  <a:schemeClr val="lt1"/>
                </a:solidFill>
                <a:latin typeface="Lato"/>
                <a:ea typeface="Lato"/>
                <a:cs typeface="Lato"/>
                <a:sym typeface="Lato"/>
              </a:rPr>
              <a:t> Entwicklung</a:t>
            </a:r>
            <a:endParaRPr/>
          </a:p>
        </p:txBody>
      </p:sp>
      <p:sp>
        <p:nvSpPr>
          <p:cNvPr id="548" name="Google Shape;548;p79"/>
          <p:cNvSpPr/>
          <p:nvPr/>
        </p:nvSpPr>
        <p:spPr>
          <a:xfrm>
            <a:off x="2011761" y="2189246"/>
            <a:ext cx="2375999"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FFFFFF"/>
              </a:buClr>
              <a:buFont typeface="Quattrocento Sans"/>
              <a:buNone/>
            </a:pPr>
            <a:r>
              <a:rPr b="1" i="0" lang="de-DE" sz="1400" u="none" cap="none" strike="noStrike">
                <a:solidFill>
                  <a:srgbClr val="FFFFFF"/>
                </a:solidFill>
                <a:latin typeface="Lato"/>
                <a:ea typeface="Lato"/>
                <a:cs typeface="Lato"/>
                <a:sym typeface="Lato"/>
              </a:rPr>
              <a:t>Aufbauorganisation </a:t>
            </a:r>
            <a:r>
              <a:rPr b="0" i="0" lang="de-DE" sz="1400" u="none" cap="none" strike="noStrike">
                <a:solidFill>
                  <a:srgbClr val="FFFFFF"/>
                </a:solidFill>
                <a:latin typeface="Lato"/>
                <a:ea typeface="Lato"/>
                <a:cs typeface="Lato"/>
                <a:sym typeface="Lato"/>
              </a:rPr>
              <a:t>oder: </a:t>
            </a:r>
            <a:br>
              <a:rPr b="0" i="0" lang="de-DE" sz="1400" u="none" cap="none" strike="noStrike">
                <a:solidFill>
                  <a:srgbClr val="FFFFFF"/>
                </a:solidFill>
                <a:latin typeface="Lato"/>
                <a:ea typeface="Lato"/>
                <a:cs typeface="Lato"/>
                <a:sym typeface="Lato"/>
              </a:rPr>
            </a:br>
            <a:r>
              <a:rPr b="0" i="0" lang="de-DE" sz="1400" u="none" cap="none" strike="noStrike">
                <a:solidFill>
                  <a:srgbClr val="FFFFFF"/>
                </a:solidFill>
                <a:latin typeface="Lato"/>
                <a:ea typeface="Lato"/>
                <a:cs typeface="Lato"/>
                <a:sym typeface="Lato"/>
              </a:rPr>
              <a:t>In welche Abteilung gehört das Thema Usability?</a:t>
            </a:r>
            <a:endParaRPr/>
          </a:p>
        </p:txBody>
      </p:sp>
      <p:sp>
        <p:nvSpPr>
          <p:cNvPr id="549" name="Google Shape;549;p79"/>
          <p:cNvSpPr/>
          <p:nvPr/>
        </p:nvSpPr>
        <p:spPr>
          <a:xfrm>
            <a:off x="616941" y="2189246"/>
            <a:ext cx="1290487"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1" i="0" lang="de-DE" sz="1400" u="none" cap="none" strike="noStrike">
                <a:solidFill>
                  <a:schemeClr val="lt1"/>
                </a:solidFill>
                <a:latin typeface="Lato"/>
                <a:ea typeface="Lato"/>
                <a:cs typeface="Lato"/>
                <a:sym typeface="Lato"/>
              </a:rPr>
              <a:t>Reife</a:t>
            </a:r>
            <a:r>
              <a:rPr b="0" i="0" lang="de-DE" sz="1400" u="none" cap="none" strike="noStrike">
                <a:solidFill>
                  <a:schemeClr val="lt1"/>
                </a:solidFill>
                <a:latin typeface="Lato"/>
                <a:ea typeface="Lato"/>
                <a:cs typeface="Lato"/>
                <a:sym typeface="Lato"/>
              </a:rPr>
              <a:t> von UCD Prozessen                 </a:t>
            </a:r>
            <a:endParaRPr/>
          </a:p>
        </p:txBody>
      </p:sp>
      <p:sp>
        <p:nvSpPr>
          <p:cNvPr id="550" name="Google Shape;550;p79"/>
          <p:cNvSpPr/>
          <p:nvPr/>
        </p:nvSpPr>
        <p:spPr>
          <a:xfrm>
            <a:off x="4495551" y="2189246"/>
            <a:ext cx="2772000"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1" i="0" lang="de-DE" sz="1400" u="none" cap="none" strike="noStrike">
                <a:solidFill>
                  <a:schemeClr val="lt1"/>
                </a:solidFill>
                <a:latin typeface="Lato"/>
                <a:ea typeface="Lato"/>
                <a:cs typeface="Lato"/>
                <a:sym typeface="Lato"/>
              </a:rPr>
              <a:t>Ablauforganisation</a:t>
            </a:r>
            <a:r>
              <a:rPr b="0" i="0" lang="de-DE" sz="1400" u="none" cap="none" strike="noStrike">
                <a:solidFill>
                  <a:schemeClr val="lt1"/>
                </a:solidFill>
                <a:latin typeface="Lato"/>
                <a:ea typeface="Lato"/>
                <a:cs typeface="Lato"/>
                <a:sym typeface="Lato"/>
              </a:rPr>
              <a:t> oder:</a:t>
            </a:r>
            <a:br>
              <a:rPr b="0" i="0" lang="de-DE" sz="1400" u="none" cap="none" strike="noStrike">
                <a:solidFill>
                  <a:schemeClr val="lt1"/>
                </a:solidFill>
                <a:latin typeface="Lato"/>
                <a:ea typeface="Lato"/>
                <a:cs typeface="Lato"/>
                <a:sym typeface="Lato"/>
              </a:rPr>
            </a:br>
            <a:r>
              <a:rPr b="0" i="0" lang="de-DE" sz="1400" u="none" cap="none" strike="noStrike">
                <a:solidFill>
                  <a:schemeClr val="lt1"/>
                </a:solidFill>
                <a:latin typeface="Lato"/>
                <a:ea typeface="Lato"/>
                <a:cs typeface="Lato"/>
                <a:sym typeface="Lato"/>
              </a:rPr>
              <a:t>Welche Prozesse gibt es und wie spielen diese zusammen?</a:t>
            </a:r>
            <a:endParaRPr/>
          </a:p>
        </p:txBody>
      </p:sp>
      <p:sp>
        <p:nvSpPr>
          <p:cNvPr id="551" name="Google Shape;551;p79"/>
          <p:cNvSpPr/>
          <p:nvPr/>
        </p:nvSpPr>
        <p:spPr>
          <a:xfrm>
            <a:off x="3029639" y="3199246"/>
            <a:ext cx="3744000"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0" i="0" lang="de-DE" sz="1400" u="none" cap="none" strike="noStrike">
                <a:solidFill>
                  <a:schemeClr val="lt1"/>
                </a:solidFill>
                <a:latin typeface="Lato"/>
                <a:ea typeface="Lato"/>
                <a:cs typeface="Lato"/>
                <a:sym typeface="Lato"/>
              </a:rPr>
              <a:t>Interne PR: Tue Gutes und rede darüber – </a:t>
            </a:r>
            <a:r>
              <a:rPr b="1" i="0" lang="de-DE" sz="1400" u="none" cap="none" strike="noStrike">
                <a:solidFill>
                  <a:schemeClr val="lt1"/>
                </a:solidFill>
                <a:latin typeface="Lato"/>
                <a:ea typeface="Lato"/>
                <a:cs typeface="Lato"/>
                <a:sym typeface="Lato"/>
              </a:rPr>
              <a:t>Effektive Kommunikation </a:t>
            </a:r>
            <a:r>
              <a:rPr b="0" i="0" lang="de-DE" sz="1400" u="none" cap="none" strike="noStrike">
                <a:solidFill>
                  <a:schemeClr val="lt1"/>
                </a:solidFill>
                <a:latin typeface="Lato"/>
                <a:ea typeface="Lato"/>
                <a:cs typeface="Lato"/>
                <a:sym typeface="Lato"/>
              </a:rPr>
              <a:t>mit Stakeholdern sowie Werbung in eigener Sache</a:t>
            </a:r>
            <a:endParaRPr/>
          </a:p>
        </p:txBody>
      </p:sp>
      <p:sp>
        <p:nvSpPr>
          <p:cNvPr id="552" name="Google Shape;552;p79"/>
          <p:cNvSpPr/>
          <p:nvPr/>
        </p:nvSpPr>
        <p:spPr>
          <a:xfrm>
            <a:off x="7380953" y="2189246"/>
            <a:ext cx="1080000" cy="933999"/>
          </a:xfrm>
          <a:prstGeom prst="rect">
            <a:avLst/>
          </a:prstGeom>
          <a:solidFill>
            <a:srgbClr val="FF8900"/>
          </a:soli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chemeClr val="lt1"/>
              </a:buClr>
              <a:buFont typeface="Quattrocento Sans"/>
              <a:buNone/>
            </a:pPr>
            <a:r>
              <a:rPr b="0" i="0" lang="de-DE" sz="1400" u="none" cap="none" strike="noStrike">
                <a:solidFill>
                  <a:schemeClr val="lt1"/>
                </a:solidFill>
                <a:latin typeface="Lato"/>
                <a:ea typeface="Lato"/>
                <a:cs typeface="Lato"/>
                <a:sym typeface="Lato"/>
              </a:rPr>
              <a:t>und vieles mehr...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80"/>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sind in ihrem Unternehmen für die Usability der eigenen Produkte oder Services zuständig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kommen aus verschiedenen Fachrichtungen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tauschen sich aus und leisten sich gegenseitig Hilfestellung</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bearbeiten Themen, die ihnen „auf der Seele brennen”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erarbeiten gemeinsam Nützliches für die Mitglieder der German UPA und andere “Inhäusler”</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58" name="Google Shape;558;p80"/>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Die Mitglieder des Arbeitskreises</a:t>
            </a:r>
            <a:endParaRPr b="1" i="0" sz="2400" u="none" cap="none" strike="noStrike">
              <a:solidFill>
                <a:srgbClr val="FF8900"/>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81"/>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6666"/>
              </a:buClr>
              <a:buFont typeface="Noto Sans Symbols"/>
              <a:buNone/>
            </a:pPr>
            <a:r>
              <a:rPr b="1" i="0" lang="de-DE" sz="2000" u="none" cap="none" strike="noStrike">
                <a:solidFill>
                  <a:srgbClr val="666666"/>
                </a:solidFill>
                <a:latin typeface="Lato"/>
                <a:ea typeface="Lato"/>
                <a:cs typeface="Lato"/>
                <a:sym typeface="Lato"/>
              </a:rPr>
              <a:t>Usability-Prozessreife: Interviewleitfaden auf Basis des German UPA Qualitätsstandards</a:t>
            </a:r>
            <a:endParaRPr b="0" i="0" sz="2000" u="none" cap="none" strike="noStrike">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666666"/>
              </a:buClr>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Untersuchen des UCD-Prozesses im eigenen Unternehmen</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Stärken-Schwächen-Profil des UCD-Prozesses</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Erarbeiten von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Verbesserungsvorschlägen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Kurzversion auf der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Mensch und Computer 2014 </a:t>
            </a:r>
            <a:br>
              <a:rPr b="0" i="0" lang="de-DE" sz="2000" u="none" cap="none" strike="noStrike">
                <a:solidFill>
                  <a:srgbClr val="666666"/>
                </a:solidFill>
                <a:latin typeface="Lato"/>
                <a:ea typeface="Lato"/>
                <a:cs typeface="Lato"/>
                <a:sym typeface="Lato"/>
              </a:rPr>
            </a:br>
            <a:r>
              <a:rPr b="0" i="0" lang="de-DE" sz="2000" u="none" cap="none" strike="noStrike">
                <a:solidFill>
                  <a:srgbClr val="666666"/>
                </a:solidFill>
                <a:latin typeface="Lato"/>
                <a:ea typeface="Lato"/>
                <a:cs typeface="Lato"/>
                <a:sym typeface="Lato"/>
              </a:rPr>
              <a:t>vorgestellt</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64" name="Google Shape;564;p81"/>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Letztes bearbeitetes Thema</a:t>
            </a:r>
            <a:endParaRPr b="1" i="0" sz="2400" u="none" cap="none" strike="noStrike">
              <a:solidFill>
                <a:srgbClr val="FF8900"/>
              </a:solidFill>
              <a:latin typeface="Lato"/>
              <a:ea typeface="Lato"/>
              <a:cs typeface="Lato"/>
              <a:sym typeface="Lato"/>
            </a:endParaRPr>
          </a:p>
        </p:txBody>
      </p:sp>
      <p:pic>
        <p:nvPicPr>
          <p:cNvPr id="565" name="Google Shape;565;p81"/>
          <p:cNvPicPr preferRelativeResize="0"/>
          <p:nvPr/>
        </p:nvPicPr>
        <p:blipFill rotWithShape="1">
          <a:blip r:embed="rId3">
            <a:alphaModFix/>
          </a:blip>
          <a:srcRect b="61898" l="7443" r="18193" t="7250"/>
          <a:stretch/>
        </p:blipFill>
        <p:spPr>
          <a:xfrm>
            <a:off x="4983018" y="2722211"/>
            <a:ext cx="3993078" cy="1639578"/>
          </a:xfrm>
          <a:prstGeom prst="rect">
            <a:avLst/>
          </a:prstGeom>
          <a:noFill/>
          <a:ln cap="flat" cmpd="sng" w="9525">
            <a:solidFill>
              <a:srgbClr val="BFBFBF"/>
            </a:solidFill>
            <a:prstDash val="solid"/>
            <a:round/>
            <a:headEnd len="sm" w="sm" type="none"/>
            <a:tailEnd len="sm" w="sm" type="none"/>
          </a:ln>
          <a:effectLst>
            <a:outerShdw blurRad="50799" rotWithShape="0" algn="tl" dir="2700000" dist="38100">
              <a:srgbClr val="000000">
                <a:alpha val="40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82"/>
          <p:cNvSpPr txBox="1"/>
          <p:nvPr>
            <p:ph idx="1" type="body"/>
          </p:nvPr>
        </p:nvSpPr>
        <p:spPr>
          <a:xfrm>
            <a:off x="403200" y="1121229"/>
            <a:ext cx="5027782"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Ziel</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Sammeln von Inhouse-spezifischen Herausforderungen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Entwicklung eines „Lösungshandbuches“</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1" i="0" lang="de-DE" sz="2000" u="none" cap="none" strike="noStrike">
                <a:solidFill>
                  <a:srgbClr val="666666"/>
                </a:solidFill>
                <a:latin typeface="Lato"/>
                <a:ea typeface="Lato"/>
                <a:cs typeface="Lato"/>
                <a:sym typeface="Lato"/>
              </a:rPr>
              <a:t>Methode</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Durchführung kollegialer Fallberatungen</a:t>
            </a:r>
            <a:endParaRPr/>
          </a:p>
          <a:p>
            <a:pPr indent="-361950" lvl="1" marL="62865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Herausarbeiten der wiederkehrenden Muster inkl. Lösungsideen</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571" name="Google Shape;571;p82"/>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Neu-Themenfindung</a:t>
            </a:r>
            <a:endParaRPr b="1" i="0" sz="2400" u="none" cap="none" strike="noStrike">
              <a:solidFill>
                <a:srgbClr val="FF8900"/>
              </a:solidFill>
              <a:latin typeface="Lato"/>
              <a:ea typeface="Lato"/>
              <a:cs typeface="Lato"/>
              <a:sym typeface="Lato"/>
            </a:endParaRPr>
          </a:p>
        </p:txBody>
      </p:sp>
      <p:pic>
        <p:nvPicPr>
          <p:cNvPr descr="AK Inhouse - Mindmap.png" id="572" name="Google Shape;572;p82"/>
          <p:cNvPicPr preferRelativeResize="0"/>
          <p:nvPr/>
        </p:nvPicPr>
        <p:blipFill rotWithShape="1">
          <a:blip r:embed="rId3">
            <a:alphaModFix/>
          </a:blip>
          <a:srcRect b="0" l="0" r="0" t="0"/>
          <a:stretch/>
        </p:blipFill>
        <p:spPr>
          <a:xfrm>
            <a:off x="5466402" y="1472705"/>
            <a:ext cx="3468168" cy="2437575"/>
          </a:xfrm>
          <a:prstGeom prst="rect">
            <a:avLst/>
          </a:prstGeom>
          <a:noFill/>
          <a:ln cap="flat" cmpd="sng" w="9525">
            <a:solidFill>
              <a:srgbClr val="A6A6A6"/>
            </a:solidFill>
            <a:prstDash val="solid"/>
            <a:round/>
            <a:headEnd len="sm" w="sm" type="none"/>
            <a:tailEnd len="sm" w="sm" type="none"/>
          </a:ln>
          <a:effectLst>
            <a:outerShdw blurRad="50799" rotWithShape="0" algn="tl" dir="2700000" dist="38100">
              <a:srgbClr val="000000">
                <a:alpha val="40000"/>
              </a:srgbClr>
            </a:outerShdw>
          </a:effectLst>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83"/>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Mitglieder des Arbeitskreises</a:t>
            </a:r>
            <a:endParaRPr b="1" i="0" sz="2400" u="none" cap="none" strike="noStrike">
              <a:solidFill>
                <a:srgbClr val="FF8900"/>
              </a:solidFill>
              <a:latin typeface="Lato"/>
              <a:ea typeface="Lato"/>
              <a:cs typeface="Lato"/>
              <a:sym typeface="Lato"/>
            </a:endParaRPr>
          </a:p>
        </p:txBody>
      </p:sp>
      <p:pic>
        <p:nvPicPr>
          <p:cNvPr id="578" name="Google Shape;578;p83"/>
          <p:cNvPicPr preferRelativeResize="0"/>
          <p:nvPr/>
        </p:nvPicPr>
        <p:blipFill rotWithShape="1">
          <a:blip r:embed="rId3">
            <a:alphaModFix/>
          </a:blip>
          <a:srcRect b="0" l="0" r="0" t="0"/>
          <a:stretch/>
        </p:blipFill>
        <p:spPr>
          <a:xfrm>
            <a:off x="6519991" y="1004137"/>
            <a:ext cx="1227833" cy="1227833"/>
          </a:xfrm>
          <a:prstGeom prst="rect">
            <a:avLst/>
          </a:prstGeom>
          <a:noFill/>
          <a:ln>
            <a:noFill/>
          </a:ln>
        </p:spPr>
      </p:pic>
      <p:pic>
        <p:nvPicPr>
          <p:cNvPr descr="Arno_Labonte.jpg" id="579" name="Google Shape;579;p83"/>
          <p:cNvPicPr preferRelativeResize="0"/>
          <p:nvPr/>
        </p:nvPicPr>
        <p:blipFill rotWithShape="1">
          <a:blip r:embed="rId4">
            <a:alphaModFix/>
          </a:blip>
          <a:srcRect b="8640" l="0" r="0" t="12411"/>
          <a:stretch/>
        </p:blipFill>
        <p:spPr>
          <a:xfrm>
            <a:off x="6518901" y="2679101"/>
            <a:ext cx="1227833" cy="1227833"/>
          </a:xfrm>
          <a:prstGeom prst="rect">
            <a:avLst/>
          </a:prstGeom>
          <a:noFill/>
          <a:ln>
            <a:noFill/>
          </a:ln>
        </p:spPr>
      </p:pic>
      <p:pic>
        <p:nvPicPr>
          <p:cNvPr descr="fehrenbach.ashx.png" id="580" name="Google Shape;580;p83"/>
          <p:cNvPicPr preferRelativeResize="0"/>
          <p:nvPr/>
        </p:nvPicPr>
        <p:blipFill rotWithShape="1">
          <a:blip r:embed="rId5">
            <a:alphaModFix/>
          </a:blip>
          <a:srcRect b="0" l="0" r="0" t="0"/>
          <a:stretch/>
        </p:blipFill>
        <p:spPr>
          <a:xfrm>
            <a:off x="2661234" y="999174"/>
            <a:ext cx="1227833" cy="1227833"/>
          </a:xfrm>
          <a:prstGeom prst="rect">
            <a:avLst/>
          </a:prstGeom>
          <a:noFill/>
          <a:ln>
            <a:noFill/>
          </a:ln>
        </p:spPr>
      </p:pic>
      <p:sp>
        <p:nvSpPr>
          <p:cNvPr id="581" name="Google Shape;581;p83"/>
          <p:cNvSpPr/>
          <p:nvPr/>
        </p:nvSpPr>
        <p:spPr>
          <a:xfrm>
            <a:off x="1374983" y="1001811"/>
            <a:ext cx="1227833" cy="1230159"/>
          </a:xfrm>
          <a:prstGeom prst="rect">
            <a:avLst/>
          </a:prstGeom>
          <a:blipFill rotWithShape="1">
            <a:blip r:embed="rId6">
              <a:alphaModFix/>
            </a:blip>
            <a:stretch>
              <a:fillRect b="-26758" l="0" r="0" t="-1218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666666"/>
              </a:solidFill>
              <a:latin typeface="Lato"/>
              <a:ea typeface="Lato"/>
              <a:cs typeface="Lato"/>
              <a:sym typeface="Lato"/>
            </a:endParaRPr>
          </a:p>
        </p:txBody>
      </p:sp>
      <p:sp>
        <p:nvSpPr>
          <p:cNvPr id="582" name="Google Shape;582;p83"/>
          <p:cNvSpPr/>
          <p:nvPr/>
        </p:nvSpPr>
        <p:spPr>
          <a:xfrm>
            <a:off x="88730" y="999171"/>
            <a:ext cx="1228677" cy="1227833"/>
          </a:xfrm>
          <a:prstGeom prst="rect">
            <a:avLst/>
          </a:prstGeom>
          <a:blipFill rotWithShape="1">
            <a:blip r:embed="rId7">
              <a:alphaModFix/>
            </a:blip>
            <a:stretch>
              <a:fillRect b="0" l="0" r="-4323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666666"/>
              </a:solidFill>
              <a:latin typeface="Lato"/>
              <a:ea typeface="Lato"/>
              <a:cs typeface="Lato"/>
              <a:sym typeface="Lato"/>
            </a:endParaRPr>
          </a:p>
        </p:txBody>
      </p:sp>
      <p:pic>
        <p:nvPicPr>
          <p:cNvPr id="583" name="Google Shape;583;p83"/>
          <p:cNvPicPr preferRelativeResize="0"/>
          <p:nvPr/>
        </p:nvPicPr>
        <p:blipFill rotWithShape="1">
          <a:blip r:embed="rId8">
            <a:alphaModFix/>
          </a:blip>
          <a:srcRect b="0" l="0" r="0" t="0"/>
          <a:stretch/>
        </p:blipFill>
        <p:spPr>
          <a:xfrm>
            <a:off x="86401" y="2674974"/>
            <a:ext cx="1227833" cy="1227833"/>
          </a:xfrm>
          <a:prstGeom prst="rect">
            <a:avLst/>
          </a:prstGeom>
          <a:noFill/>
          <a:ln>
            <a:noFill/>
          </a:ln>
        </p:spPr>
      </p:pic>
      <p:pic>
        <p:nvPicPr>
          <p:cNvPr id="584" name="Google Shape;584;p83"/>
          <p:cNvPicPr preferRelativeResize="0"/>
          <p:nvPr/>
        </p:nvPicPr>
        <p:blipFill rotWithShape="1">
          <a:blip r:embed="rId9">
            <a:alphaModFix/>
          </a:blip>
          <a:srcRect b="21176" l="0" r="0" t="-459"/>
          <a:stretch/>
        </p:blipFill>
        <p:spPr>
          <a:xfrm>
            <a:off x="2659400" y="2671258"/>
            <a:ext cx="1227833" cy="1227833"/>
          </a:xfrm>
          <a:prstGeom prst="rect">
            <a:avLst/>
          </a:prstGeom>
          <a:noFill/>
          <a:ln>
            <a:noFill/>
          </a:ln>
        </p:spPr>
      </p:pic>
      <p:pic>
        <p:nvPicPr>
          <p:cNvPr descr="C:\Users\I010974\Desktop\test.jpg" id="585" name="Google Shape;585;p83"/>
          <p:cNvPicPr preferRelativeResize="0"/>
          <p:nvPr/>
        </p:nvPicPr>
        <p:blipFill rotWithShape="1">
          <a:blip r:embed="rId10">
            <a:alphaModFix/>
          </a:blip>
          <a:srcRect b="0" l="0" r="2389" t="0"/>
          <a:stretch/>
        </p:blipFill>
        <p:spPr>
          <a:xfrm>
            <a:off x="1372900" y="2669034"/>
            <a:ext cx="1227833" cy="1227833"/>
          </a:xfrm>
          <a:prstGeom prst="rect">
            <a:avLst/>
          </a:prstGeom>
          <a:noFill/>
          <a:ln>
            <a:noFill/>
          </a:ln>
        </p:spPr>
      </p:pic>
      <p:pic>
        <p:nvPicPr>
          <p:cNvPr descr="\\sedcs096152f.edc.corpintra.net\H01$\SALZAPF\Data\My Documents\My Pictures\Sonstiges\Privat\SAM_5202crop.png" id="586" name="Google Shape;586;p83"/>
          <p:cNvPicPr preferRelativeResize="0"/>
          <p:nvPr/>
        </p:nvPicPr>
        <p:blipFill rotWithShape="1">
          <a:blip r:embed="rId11">
            <a:alphaModFix/>
          </a:blip>
          <a:srcRect b="0" l="0" r="1902" t="0"/>
          <a:stretch/>
        </p:blipFill>
        <p:spPr>
          <a:xfrm flipH="1">
            <a:off x="3947486" y="999173"/>
            <a:ext cx="1227833" cy="1227833"/>
          </a:xfrm>
          <a:prstGeom prst="rect">
            <a:avLst/>
          </a:prstGeom>
          <a:noFill/>
          <a:ln>
            <a:noFill/>
          </a:ln>
        </p:spPr>
      </p:pic>
      <p:pic>
        <p:nvPicPr>
          <p:cNvPr id="587" name="Google Shape;587;p83"/>
          <p:cNvPicPr preferRelativeResize="0"/>
          <p:nvPr/>
        </p:nvPicPr>
        <p:blipFill rotWithShape="1">
          <a:blip r:embed="rId12">
            <a:alphaModFix/>
          </a:blip>
          <a:srcRect b="11568" l="0" r="0" t="3768"/>
          <a:stretch/>
        </p:blipFill>
        <p:spPr>
          <a:xfrm>
            <a:off x="3945901" y="2676478"/>
            <a:ext cx="1227833" cy="1227833"/>
          </a:xfrm>
          <a:prstGeom prst="rect">
            <a:avLst/>
          </a:prstGeom>
          <a:noFill/>
          <a:ln>
            <a:noFill/>
          </a:ln>
        </p:spPr>
      </p:pic>
      <p:pic>
        <p:nvPicPr>
          <p:cNvPr id="588" name="Google Shape;588;p83"/>
          <p:cNvPicPr preferRelativeResize="0"/>
          <p:nvPr/>
        </p:nvPicPr>
        <p:blipFill rotWithShape="1">
          <a:blip r:embed="rId13">
            <a:alphaModFix/>
          </a:blip>
          <a:srcRect b="10153" l="0" r="0" t="4598"/>
          <a:stretch/>
        </p:blipFill>
        <p:spPr>
          <a:xfrm>
            <a:off x="5233739" y="1001933"/>
            <a:ext cx="1227833" cy="1227833"/>
          </a:xfrm>
          <a:prstGeom prst="rect">
            <a:avLst/>
          </a:prstGeom>
          <a:noFill/>
          <a:ln>
            <a:noFill/>
          </a:ln>
        </p:spPr>
      </p:pic>
      <p:pic>
        <p:nvPicPr>
          <p:cNvPr id="589" name="Google Shape;589;p83"/>
          <p:cNvPicPr preferRelativeResize="0"/>
          <p:nvPr/>
        </p:nvPicPr>
        <p:blipFill rotWithShape="1">
          <a:blip r:embed="rId14">
            <a:alphaModFix/>
          </a:blip>
          <a:srcRect b="6928" l="0" r="0" t="15606"/>
          <a:stretch/>
        </p:blipFill>
        <p:spPr>
          <a:xfrm>
            <a:off x="5232401" y="2679101"/>
            <a:ext cx="1227833" cy="1227833"/>
          </a:xfrm>
          <a:prstGeom prst="rect">
            <a:avLst/>
          </a:prstGeom>
          <a:noFill/>
          <a:ln>
            <a:noFill/>
          </a:ln>
        </p:spPr>
      </p:pic>
      <p:pic>
        <p:nvPicPr>
          <p:cNvPr id="590" name="Google Shape;590;p83"/>
          <p:cNvPicPr preferRelativeResize="0"/>
          <p:nvPr/>
        </p:nvPicPr>
        <p:blipFill rotWithShape="1">
          <a:blip r:embed="rId15">
            <a:alphaModFix/>
          </a:blip>
          <a:srcRect b="0" l="2669" r="2637" t="17500"/>
          <a:stretch/>
        </p:blipFill>
        <p:spPr>
          <a:xfrm>
            <a:off x="7806242" y="2679101"/>
            <a:ext cx="1259999" cy="1235653"/>
          </a:xfrm>
          <a:prstGeom prst="rect">
            <a:avLst/>
          </a:prstGeom>
          <a:noFill/>
          <a:ln>
            <a:noFill/>
          </a:ln>
        </p:spPr>
      </p:pic>
      <p:pic>
        <p:nvPicPr>
          <p:cNvPr id="591" name="Google Shape;591;p83"/>
          <p:cNvPicPr preferRelativeResize="0"/>
          <p:nvPr/>
        </p:nvPicPr>
        <p:blipFill rotWithShape="1">
          <a:blip r:embed="rId16">
            <a:alphaModFix/>
          </a:blip>
          <a:srcRect b="2367" l="0" r="0" t="0"/>
          <a:stretch/>
        </p:blipFill>
        <p:spPr>
          <a:xfrm>
            <a:off x="7806242" y="1001811"/>
            <a:ext cx="1259999" cy="1230159"/>
          </a:xfrm>
          <a:prstGeom prst="rect">
            <a:avLst/>
          </a:prstGeom>
          <a:noFill/>
          <a:ln>
            <a:noFill/>
          </a:ln>
        </p:spPr>
      </p:pic>
      <p:sp>
        <p:nvSpPr>
          <p:cNvPr id="592" name="Google Shape;592;p83"/>
          <p:cNvSpPr txBox="1"/>
          <p:nvPr/>
        </p:nvSpPr>
        <p:spPr>
          <a:xfrm>
            <a:off x="88730" y="222700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Desdemona Strauß</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gematik</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3" name="Google Shape;593;p83"/>
          <p:cNvSpPr txBox="1"/>
          <p:nvPr/>
        </p:nvSpPr>
        <p:spPr>
          <a:xfrm>
            <a:off x="1377312" y="222700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Peer Dierolf</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Carl Zeiss</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4" name="Google Shape;594;p83"/>
          <p:cNvSpPr txBox="1"/>
          <p:nvPr/>
        </p:nvSpPr>
        <p:spPr>
          <a:xfrm>
            <a:off x="2663565" y="2231969"/>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Carmen Fehrenbach</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Deutsche Telekom</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5" name="Google Shape;595;p83"/>
          <p:cNvSpPr txBox="1"/>
          <p:nvPr/>
        </p:nvSpPr>
        <p:spPr>
          <a:xfrm>
            <a:off x="3947487" y="222700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Salome Keller</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Daimler</a:t>
            </a:r>
            <a:endParaRPr/>
          </a:p>
        </p:txBody>
      </p:sp>
      <p:sp>
        <p:nvSpPr>
          <p:cNvPr id="596" name="Google Shape;596;p83"/>
          <p:cNvSpPr txBox="1"/>
          <p:nvPr/>
        </p:nvSpPr>
        <p:spPr>
          <a:xfrm>
            <a:off x="5236069" y="222700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Tanja Rösner</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M.M.Warburg &amp; CO</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7" name="Google Shape;597;p83"/>
          <p:cNvSpPr txBox="1"/>
          <p:nvPr/>
        </p:nvSpPr>
        <p:spPr>
          <a:xfrm>
            <a:off x="6522321" y="223750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Jonathan Diehl</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Inform</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8" name="Google Shape;598;p83"/>
          <p:cNvSpPr txBox="1"/>
          <p:nvPr/>
        </p:nvSpPr>
        <p:spPr>
          <a:xfrm>
            <a:off x="7806242" y="2231969"/>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Dijana Hammans</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Daimler Protics</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599" name="Google Shape;599;p83"/>
          <p:cNvSpPr txBox="1"/>
          <p:nvPr/>
        </p:nvSpPr>
        <p:spPr>
          <a:xfrm>
            <a:off x="86401" y="3907971"/>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Juliane Emisch</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Lufthansa Industry Solutions</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0" name="Google Shape;600;p83"/>
          <p:cNvSpPr txBox="1"/>
          <p:nvPr/>
        </p:nvSpPr>
        <p:spPr>
          <a:xfrm>
            <a:off x="1374983" y="3907971"/>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Matthias Denke</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Axa</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1" name="Google Shape;601;p83"/>
          <p:cNvSpPr txBox="1"/>
          <p:nvPr/>
        </p:nvSpPr>
        <p:spPr>
          <a:xfrm>
            <a:off x="2661234" y="391293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Linda Schmidt</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ifm electronic</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2" name="Google Shape;602;p83"/>
          <p:cNvSpPr txBox="1"/>
          <p:nvPr/>
        </p:nvSpPr>
        <p:spPr>
          <a:xfrm>
            <a:off x="3945157" y="3907971"/>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Sandra Riedewald</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Trumpf</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3" name="Google Shape;603;p83"/>
          <p:cNvSpPr txBox="1"/>
          <p:nvPr/>
        </p:nvSpPr>
        <p:spPr>
          <a:xfrm>
            <a:off x="5233739" y="3907971"/>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Tobias May</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DKB</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4" name="Google Shape;604;p83"/>
          <p:cNvSpPr txBox="1"/>
          <p:nvPr/>
        </p:nvSpPr>
        <p:spPr>
          <a:xfrm>
            <a:off x="6519991" y="3918471"/>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Arno Labonte</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Carglass</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sp>
        <p:nvSpPr>
          <p:cNvPr id="605" name="Google Shape;605;p83"/>
          <p:cNvSpPr txBox="1"/>
          <p:nvPr/>
        </p:nvSpPr>
        <p:spPr>
          <a:xfrm>
            <a:off x="7803913" y="3912935"/>
            <a:ext cx="1225502" cy="19194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040"/>
              </a:buClr>
              <a:buFont typeface="Lato"/>
              <a:buNone/>
            </a:pPr>
            <a:r>
              <a:rPr b="0" i="0" lang="de-DE" sz="1000" u="none" cap="none" strike="noStrike">
                <a:solidFill>
                  <a:srgbClr val="666666"/>
                </a:solidFill>
                <a:latin typeface="Lato"/>
                <a:ea typeface="Lato"/>
                <a:cs typeface="Lato"/>
                <a:sym typeface="Lato"/>
              </a:rPr>
              <a:t>Melanie Ganzhorn</a:t>
            </a:r>
            <a:endParaRPr/>
          </a:p>
          <a:p>
            <a:pPr indent="0" lvl="0" marL="0" marR="0" rtl="0" algn="ctr">
              <a:lnSpc>
                <a:spcPct val="100000"/>
              </a:lnSpc>
              <a:spcBef>
                <a:spcPts val="0"/>
              </a:spcBef>
              <a:spcAft>
                <a:spcPts val="0"/>
              </a:spcAft>
              <a:buClr>
                <a:srgbClr val="404040"/>
              </a:buClr>
              <a:buFont typeface="Lato"/>
              <a:buNone/>
            </a:pPr>
            <a:r>
              <a:rPr b="0" i="0" lang="de-DE" sz="800" u="none" cap="none" strike="noStrike">
                <a:solidFill>
                  <a:srgbClr val="666666"/>
                </a:solidFill>
                <a:latin typeface="Lato"/>
                <a:ea typeface="Lato"/>
                <a:cs typeface="Lato"/>
                <a:sym typeface="Lato"/>
              </a:rPr>
              <a:t>Trumpf</a:t>
            </a:r>
            <a:endParaRPr/>
          </a:p>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rgbClr val="666666"/>
              </a:solidFill>
              <a:latin typeface="Lato"/>
              <a:ea typeface="Lato"/>
              <a:cs typeface="Lato"/>
              <a:sym typeface="Lato"/>
            </a:endParaRPr>
          </a:p>
        </p:txBody>
      </p:sp>
      <p:pic>
        <p:nvPicPr>
          <p:cNvPr id="606" name="Google Shape;606;p83"/>
          <p:cNvPicPr preferRelativeResize="0"/>
          <p:nvPr/>
        </p:nvPicPr>
        <p:blipFill rotWithShape="1">
          <a:blip r:embed="rId17">
            <a:alphaModFix/>
          </a:blip>
          <a:srcRect b="18192" l="15143" r="9317" t="6998"/>
          <a:stretch/>
        </p:blipFill>
        <p:spPr>
          <a:xfrm>
            <a:off x="2657071" y="2674974"/>
            <a:ext cx="1229667" cy="121776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84"/>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Usability Achievement Award</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85"/>
          <p:cNvSpPr txBox="1"/>
          <p:nvPr>
            <p:ph idx="1" type="body"/>
          </p:nvPr>
        </p:nvSpPr>
        <p:spPr>
          <a:xfrm>
            <a:off x="403199" y="324000"/>
            <a:ext cx="8332500" cy="54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0" lang="de-DE" sz="2000">
                <a:solidFill>
                  <a:schemeClr val="dk2"/>
                </a:solidFill>
              </a:rPr>
              <a:t>Kostanija Petrovic</a:t>
            </a:r>
            <a:endParaRPr b="0" i="0" sz="2000" u="none" cap="none" strike="noStrike">
              <a:solidFill>
                <a:srgbClr val="666666"/>
              </a:solidFill>
              <a:latin typeface="Lato"/>
              <a:ea typeface="Lato"/>
              <a:cs typeface="Lato"/>
              <a:sym typeface="Lato"/>
            </a:endParaRPr>
          </a:p>
        </p:txBody>
      </p:sp>
      <p:pic>
        <p:nvPicPr>
          <p:cNvPr descr="2904329767_184f22481e_b.jpg" id="617" name="Google Shape;617;p85"/>
          <p:cNvPicPr preferRelativeResize="0"/>
          <p:nvPr/>
        </p:nvPicPr>
        <p:blipFill rotWithShape="1">
          <a:blip r:embed="rId3">
            <a:alphaModFix/>
          </a:blip>
          <a:srcRect b="0" l="6950" r="0" t="0"/>
          <a:stretch/>
        </p:blipFill>
        <p:spPr>
          <a:xfrm>
            <a:off x="285000" y="1031800"/>
            <a:ext cx="4083000" cy="2926800"/>
          </a:xfrm>
          <a:prstGeom prst="rect">
            <a:avLst/>
          </a:prstGeom>
          <a:noFill/>
          <a:ln>
            <a:noFill/>
          </a:ln>
        </p:spPr>
      </p:pic>
      <p:sp>
        <p:nvSpPr>
          <p:cNvPr id="618" name="Google Shape;618;p85"/>
          <p:cNvSpPr txBox="1"/>
          <p:nvPr/>
        </p:nvSpPr>
        <p:spPr>
          <a:xfrm>
            <a:off x="6292000" y="1874950"/>
            <a:ext cx="7596600" cy="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5"/>
          <p:cNvSpPr/>
          <p:nvPr>
            <p:ph idx="2" type="pic"/>
          </p:nvPr>
        </p:nvSpPr>
        <p:spPr>
          <a:xfrm>
            <a:off x="4735513" y="1120776"/>
            <a:ext cx="4000200" cy="31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Präsidentin: </a:t>
            </a:r>
            <a:endParaRPr/>
          </a:p>
          <a:p>
            <a:pPr indent="0" lvl="0" marL="0" rtl="0" algn="l">
              <a:spcBef>
                <a:spcPts val="0"/>
              </a:spcBef>
              <a:spcAft>
                <a:spcPts val="0"/>
              </a:spcAft>
              <a:buNone/>
            </a:pPr>
            <a:r>
              <a:rPr lang="de-DE"/>
              <a:t>2010 - 2015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None/>
            </a:pPr>
            <a:r>
              <a:rPr lang="de-DE"/>
              <a:t>Referentin der German UPA:</a:t>
            </a:r>
            <a:endParaRPr/>
          </a:p>
          <a:p>
            <a:pPr indent="0" lvl="0" marL="0" rtl="0" algn="l">
              <a:lnSpc>
                <a:spcPct val="100000"/>
              </a:lnSpc>
              <a:spcBef>
                <a:spcPts val="0"/>
              </a:spcBef>
              <a:spcAft>
                <a:spcPts val="0"/>
              </a:spcAft>
              <a:buNone/>
            </a:pPr>
            <a:r>
              <a:rPr lang="de-DE"/>
              <a:t>2015 - heute</a:t>
            </a:r>
            <a:endParaRPr/>
          </a:p>
          <a:p>
            <a:pPr indent="0" lvl="0" marL="0" rtl="0" algn="l">
              <a:lnSpc>
                <a:spcPct val="100000"/>
              </a:lnSpc>
              <a:spcBef>
                <a:spcPts val="1400"/>
              </a:spcBef>
              <a:spcAft>
                <a:spcPts val="0"/>
              </a:spcAft>
              <a:buClr>
                <a:schemeClr val="dk1"/>
              </a:buClr>
              <a:buSzPts val="1100"/>
              <a:buFont typeface="Arial"/>
              <a:buNone/>
            </a:pPr>
            <a:r>
              <a:t/>
            </a:r>
            <a:endParaRPr/>
          </a:p>
          <a:p>
            <a:pPr indent="0" lvl="0" marL="0" rtl="0" algn="l">
              <a:spcBef>
                <a:spcPts val="400"/>
              </a:spcBef>
              <a:spcAft>
                <a:spcPts val="0"/>
              </a:spcAft>
              <a:buNone/>
            </a:pPr>
            <a:r>
              <a:t/>
            </a:r>
            <a:endParaRPr/>
          </a:p>
        </p:txBody>
      </p:sp>
      <p:pic>
        <p:nvPicPr>
          <p:cNvPr id="620" name="Google Shape;620;p85"/>
          <p:cNvPicPr preferRelativeResize="0"/>
          <p:nvPr/>
        </p:nvPicPr>
        <p:blipFill>
          <a:blip r:embed="rId4">
            <a:alphaModFix/>
          </a:blip>
          <a:stretch>
            <a:fillRect/>
          </a:stretch>
        </p:blipFill>
        <p:spPr>
          <a:xfrm>
            <a:off x="7015400" y="265475"/>
            <a:ext cx="1720325" cy="17203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86"/>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Mitglieder- &amp; Kassenbericht</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87"/>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Entwicklung der Mitgliederzahlen</a:t>
            </a:r>
            <a:endParaRPr b="1" i="0" sz="2400" u="none" cap="none" strike="noStrike">
              <a:solidFill>
                <a:srgbClr val="FF8900"/>
              </a:solidFill>
              <a:latin typeface="Lato"/>
              <a:ea typeface="Lato"/>
              <a:cs typeface="Lato"/>
              <a:sym typeface="Lato"/>
            </a:endParaRPr>
          </a:p>
        </p:txBody>
      </p:sp>
      <p:pic>
        <p:nvPicPr>
          <p:cNvPr id="631" name="Google Shape;631;p87"/>
          <p:cNvPicPr preferRelativeResize="0"/>
          <p:nvPr/>
        </p:nvPicPr>
        <p:blipFill>
          <a:blip r:embed="rId3">
            <a:alphaModFix/>
          </a:blip>
          <a:stretch>
            <a:fillRect/>
          </a:stretch>
        </p:blipFill>
        <p:spPr>
          <a:xfrm>
            <a:off x="618688" y="894713"/>
            <a:ext cx="7906625" cy="35064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88"/>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graphicFrame>
        <p:nvGraphicFramePr>
          <p:cNvPr id="637" name="Google Shape;637;p88"/>
          <p:cNvGraphicFramePr/>
          <p:nvPr/>
        </p:nvGraphicFramePr>
        <p:xfrm>
          <a:off x="491575" y="907850"/>
          <a:ext cx="3000000" cy="3000000"/>
        </p:xfrm>
        <a:graphic>
          <a:graphicData uri="http://schemas.openxmlformats.org/drawingml/2006/table">
            <a:tbl>
              <a:tblPr>
                <a:noFill/>
                <a:tableStyleId>{0C68F67A-0AE2-4DC6-9342-4ED2C796C166}</a:tableStyleId>
              </a:tblPr>
              <a:tblGrid>
                <a:gridCol w="1152175"/>
                <a:gridCol w="2899650"/>
                <a:gridCol w="1777950"/>
                <a:gridCol w="2273850"/>
              </a:tblGrid>
              <a:tr h="443900">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Vortrag per 20.08.2015</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1"/>
                        </a:buClr>
                        <a:buFont typeface="Arial"/>
                        <a:buNone/>
                      </a:pPr>
                      <a:r>
                        <a:rPr b="1" lang="de-DE" sz="1800" u="none" cap="none" strike="noStrike">
                          <a:solidFill>
                            <a:schemeClr val="dk2"/>
                          </a:solidFill>
                          <a:latin typeface="Lato"/>
                          <a:ea typeface="Lato"/>
                          <a:cs typeface="Lato"/>
                          <a:sym typeface="Lato"/>
                        </a:rPr>
                        <a:t>41.079,98 €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Einnahmen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Mitgliedsbeiträge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69.330,00 €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Ressorts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5.792,49 €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i-Com</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4.532,00 €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World Usability Day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6.150,00 €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Sponsoring</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1"/>
                        </a:buClr>
                        <a:buFont typeface="Arial"/>
                        <a:buNone/>
                      </a:pPr>
                      <a:r>
                        <a:rPr lang="de-DE" sz="1400" u="none" cap="none" strike="noStrike">
                          <a:solidFill>
                            <a:schemeClr val="dk2"/>
                          </a:solidFill>
                          <a:latin typeface="Lato"/>
                          <a:ea typeface="Lato"/>
                          <a:cs typeface="Lato"/>
                          <a:sym typeface="Lato"/>
                        </a:rPr>
                        <a:t>34.120,00 €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r>
              <a:tr h="479575">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Summe Einnahmen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1"/>
                        </a:buClr>
                        <a:buFont typeface="Arial"/>
                        <a:buNone/>
                      </a:pPr>
                      <a:r>
                        <a:rPr b="1" lang="de-DE" sz="1800" u="none" cap="none" strike="noStrike">
                          <a:solidFill>
                            <a:schemeClr val="dk2"/>
                          </a:solidFill>
                          <a:latin typeface="Lato"/>
                          <a:ea typeface="Lato"/>
                          <a:cs typeface="Lato"/>
                          <a:sym typeface="Lato"/>
                        </a:rPr>
                        <a:t>119.924,49 €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79575">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Zwischensumme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1"/>
                        </a:buClr>
                        <a:buFont typeface="Arial"/>
                        <a:buNone/>
                      </a:pPr>
                      <a:r>
                        <a:rPr b="1" lang="de-DE" sz="1800" u="none" cap="none" strike="noStrike">
                          <a:solidFill>
                            <a:schemeClr val="dk2"/>
                          </a:solidFill>
                          <a:latin typeface="Lato"/>
                          <a:ea typeface="Lato"/>
                          <a:cs typeface="Lato"/>
                          <a:sym typeface="Lato"/>
                        </a:rPr>
                        <a:t>161.004,47 €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
        <p:nvSpPr>
          <p:cNvPr id="638" name="Google Shape;638;p88"/>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Kassenbericht 2015/2016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Aktivitäten der Präsidentin</a:t>
            </a:r>
            <a:endParaRPr/>
          </a:p>
        </p:txBody>
      </p:sp>
      <p:sp>
        <p:nvSpPr>
          <p:cNvPr id="93" name="Google Shape;93;p17"/>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Strategieworkshop German UPA</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Repräsentation der German UPA</a:t>
            </a:r>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Social Media</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Mitgliederanfragen</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94" name="Google Shape;94;p17"/>
          <p:cNvSpPr txBox="1"/>
          <p:nvPr>
            <p:ph idx="3" type="body"/>
          </p:nvPr>
        </p:nvSpPr>
        <p:spPr>
          <a:xfrm>
            <a:off x="4659745" y="1121229"/>
            <a:ext cx="4076039" cy="314052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Zwei Vorstandssitzungen / Jahr</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monatliche Skype Calls</a:t>
            </a:r>
            <a:endParaRPr/>
          </a:p>
          <a:p>
            <a:pPr indent="-342900" lvl="0" marL="342900" marR="0" rtl="0" algn="l">
              <a:lnSpc>
                <a:spcPct val="100000"/>
              </a:lnSpc>
              <a:spcBef>
                <a:spcPts val="0"/>
              </a:spcBef>
              <a:spcAft>
                <a:spcPts val="0"/>
              </a:spcAft>
              <a:buClr>
                <a:srgbClr val="666666"/>
              </a:buClr>
              <a:buSzPts val="2000"/>
              <a:buFont typeface="Noto Sans Symbols"/>
              <a:buChar char="▪"/>
            </a:pPr>
            <a:r>
              <a:rPr b="0" i="0" lang="de-DE" sz="2000" u="none" cap="none" strike="noStrike">
                <a:solidFill>
                  <a:srgbClr val="666666"/>
                </a:solidFill>
                <a:latin typeface="Lato"/>
                <a:ea typeface="Lato"/>
                <a:cs typeface="Lato"/>
                <a:sym typeface="Lato"/>
              </a:rPr>
              <a:t>Finanzamt</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89"/>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44" name="Google Shape;644;p89"/>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Kassenbericht 2015/2016</a:t>
            </a:r>
            <a:endParaRPr/>
          </a:p>
        </p:txBody>
      </p:sp>
      <p:graphicFrame>
        <p:nvGraphicFramePr>
          <p:cNvPr id="645" name="Google Shape;645;p89"/>
          <p:cNvGraphicFramePr/>
          <p:nvPr/>
        </p:nvGraphicFramePr>
        <p:xfrm>
          <a:off x="491575" y="907850"/>
          <a:ext cx="3000000" cy="3000000"/>
        </p:xfrm>
        <a:graphic>
          <a:graphicData uri="http://schemas.openxmlformats.org/drawingml/2006/table">
            <a:tbl>
              <a:tblPr>
                <a:noFill/>
                <a:tableStyleId>{0C68F67A-0AE2-4DC6-9342-4ED2C796C166}</a:tableStyleId>
              </a:tblPr>
              <a:tblGrid>
                <a:gridCol w="1152175"/>
                <a:gridCol w="2899650"/>
                <a:gridCol w="1777950"/>
                <a:gridCol w="2273850"/>
              </a:tblGrid>
              <a:tr h="443900">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Zwischensumme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800" u="none" cap="none" strike="noStrike">
                          <a:solidFill>
                            <a:schemeClr val="dk2"/>
                          </a:solidFill>
                          <a:latin typeface="Lato"/>
                          <a:ea typeface="Lato"/>
                          <a:cs typeface="Lato"/>
                          <a:sym typeface="Lato"/>
                        </a:rPr>
                        <a:t>161.004,47 €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Ausgaben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Ressorts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80.049,75 €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i-Com</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3.424,52 €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World Usability Day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8.350,00 €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Mitgliedsbeiträge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101,00 €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alpha val="0"/>
                        </a:srgbClr>
                      </a:solidFill>
                      <a:prstDash val="solid"/>
                      <a:round/>
                      <a:headEnd len="sm" w="sm" type="none"/>
                      <a:tailEnd len="sm" w="sm" type="none"/>
                    </a:lnB>
                  </a:tcPr>
                </a:tc>
              </a:tr>
              <a:tr h="479575">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Summe Ausgaben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800" u="none" cap="none" strike="noStrike">
                          <a:solidFill>
                            <a:schemeClr val="dk2"/>
                          </a:solidFill>
                          <a:latin typeface="Lato"/>
                          <a:ea typeface="Lato"/>
                          <a:cs typeface="Lato"/>
                          <a:sym typeface="Lato"/>
                        </a:rPr>
                        <a:t>91.925,27 €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79575">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Saldo am 16.08.2016</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800" u="none" cap="none" strike="noStrike">
                          <a:solidFill>
                            <a:schemeClr val="dk2"/>
                          </a:solidFill>
                          <a:latin typeface="Lato"/>
                          <a:ea typeface="Lato"/>
                          <a:cs typeface="Lato"/>
                          <a:sym typeface="Lato"/>
                        </a:rPr>
                        <a:t>69.079,20 €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90"/>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51" name="Google Shape;651;p90"/>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Kassenbericht 2015/2016</a:t>
            </a:r>
            <a:endParaRPr/>
          </a:p>
        </p:txBody>
      </p:sp>
      <p:graphicFrame>
        <p:nvGraphicFramePr>
          <p:cNvPr id="652" name="Google Shape;652;p90"/>
          <p:cNvGraphicFramePr/>
          <p:nvPr/>
        </p:nvGraphicFramePr>
        <p:xfrm>
          <a:off x="440700" y="1467350"/>
          <a:ext cx="3000000" cy="3000000"/>
        </p:xfrm>
        <a:graphic>
          <a:graphicData uri="http://schemas.openxmlformats.org/drawingml/2006/table">
            <a:tbl>
              <a:tblPr>
                <a:noFill/>
                <a:tableStyleId>{0C68F67A-0AE2-4DC6-9342-4ED2C796C166}</a:tableStyleId>
              </a:tblPr>
              <a:tblGrid>
                <a:gridCol w="1152175"/>
                <a:gridCol w="2899650"/>
                <a:gridCol w="1777950"/>
                <a:gridCol w="2273850"/>
              </a:tblGrid>
              <a:tr h="393950">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Salden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Postbank</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66.688,06 €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39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VISA Prepaid Kreditkarte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2.391,14 €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79575">
                <a:tc gridSpan="3">
                  <a:txBody>
                    <a:bodyPr/>
                    <a:lstStyle/>
                    <a:p>
                      <a:pPr indent="0" lvl="0" marL="0" marR="0" rtl="0" algn="l">
                        <a:lnSpc>
                          <a:spcPct val="100000"/>
                        </a:lnSpc>
                        <a:spcBef>
                          <a:spcPts val="0"/>
                        </a:spcBef>
                        <a:spcAft>
                          <a:spcPts val="0"/>
                        </a:spcAft>
                        <a:buClr>
                          <a:schemeClr val="dk2"/>
                        </a:buClr>
                        <a:buFont typeface="Lato"/>
                        <a:buNone/>
                      </a:pPr>
                      <a:r>
                        <a:rPr lang="de-DE" sz="1800" u="none" cap="none" strike="noStrike">
                          <a:solidFill>
                            <a:schemeClr val="dk2"/>
                          </a:solidFill>
                          <a:latin typeface="Lato"/>
                          <a:ea typeface="Lato"/>
                          <a:cs typeface="Lato"/>
                          <a:sym typeface="Lato"/>
                        </a:rPr>
                        <a:t>Saldo am 16.08.2016</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800" u="none" cap="none" strike="noStrike">
                          <a:solidFill>
                            <a:schemeClr val="dk2"/>
                          </a:solidFill>
                          <a:latin typeface="Lato"/>
                          <a:ea typeface="Lato"/>
                          <a:cs typeface="Lato"/>
                          <a:sym typeface="Lato"/>
                        </a:rPr>
                        <a:t>69.079,20 €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91"/>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58" name="Google Shape;658;p91"/>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Budgets 2015/2016</a:t>
            </a:r>
            <a:endParaRPr/>
          </a:p>
        </p:txBody>
      </p:sp>
      <p:graphicFrame>
        <p:nvGraphicFramePr>
          <p:cNvPr id="659" name="Google Shape;659;p91"/>
          <p:cNvGraphicFramePr/>
          <p:nvPr/>
        </p:nvGraphicFramePr>
        <p:xfrm>
          <a:off x="394050" y="934600"/>
          <a:ext cx="3000000" cy="3000000"/>
        </p:xfrm>
        <a:graphic>
          <a:graphicData uri="http://schemas.openxmlformats.org/drawingml/2006/table">
            <a:tbl>
              <a:tblPr>
                <a:noFill/>
                <a:tableStyleId>{0C68F67A-0AE2-4DC6-9342-4ED2C796C166}</a:tableStyleId>
              </a:tblPr>
              <a:tblGrid>
                <a:gridCol w="1912200"/>
                <a:gridCol w="1460800"/>
                <a:gridCol w="1686500"/>
                <a:gridCol w="1686500"/>
                <a:gridCol w="1686500"/>
              </a:tblGrid>
              <a:tr h="4051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Position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Budget</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Ausgaben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Einnahmen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Differenz</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3882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UP-2016</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2.550,00 €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6.668.37 €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3.065,44 €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 1.052,93 €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882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AK-Leiter Workshop</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1.100,00 €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1.325,55 €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     225,55 €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882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Webseite</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6.000,00 €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9.626,70 €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480,00 €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   3.146,70 €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882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Personalkosten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37.200,00 €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39.293,52 €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 360,90 €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   1.732,62 €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3882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Im Budgetrahmen*)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33.300,00 €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23.135,61 €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1.886,15 €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12.050,54 €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05100">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Summe</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80.150,00 €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80.049,75 €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5.792,49 €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5.892,74 €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
        <p:nvSpPr>
          <p:cNvPr id="660" name="Google Shape;660;p91"/>
          <p:cNvSpPr txBox="1"/>
          <p:nvPr/>
        </p:nvSpPr>
        <p:spPr>
          <a:xfrm>
            <a:off x="412450" y="3786375"/>
            <a:ext cx="8414100" cy="79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Lato"/>
              <a:buNone/>
            </a:pPr>
            <a:r>
              <a:rPr b="0" i="0" lang="de-DE" sz="1400" u="none" cap="none" strike="noStrike">
                <a:solidFill>
                  <a:srgbClr val="434343"/>
                </a:solidFill>
                <a:latin typeface="Lato"/>
                <a:ea typeface="Lato"/>
                <a:cs typeface="Lato"/>
                <a:sym typeface="Lato"/>
              </a:rPr>
              <a:t>*) Betrifft die Budgets für VS-Workshop, WUD 2015, UP-Veranstaltungsreihe, Vereinsversicherung, SummerSchool, Fachschriften, Geschäftsbetrieb, Werbematerialien</a:t>
            </a:r>
            <a:endParaRPr>
              <a:solidFill>
                <a:srgbClr val="434343"/>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92"/>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66" name="Google Shape;666;p92"/>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Begründung Budgetüberschreitungen</a:t>
            </a:r>
            <a:endParaRPr/>
          </a:p>
        </p:txBody>
      </p:sp>
      <p:graphicFrame>
        <p:nvGraphicFramePr>
          <p:cNvPr id="667" name="Google Shape;667;p92"/>
          <p:cNvGraphicFramePr/>
          <p:nvPr/>
        </p:nvGraphicFramePr>
        <p:xfrm>
          <a:off x="394050" y="1315600"/>
          <a:ext cx="3000000" cy="3000000"/>
        </p:xfrm>
        <a:graphic>
          <a:graphicData uri="http://schemas.openxmlformats.org/drawingml/2006/table">
            <a:tbl>
              <a:tblPr>
                <a:noFill/>
                <a:tableStyleId>{0C68F67A-0AE2-4DC6-9342-4ED2C796C166}</a:tableStyleId>
              </a:tblPr>
              <a:tblGrid>
                <a:gridCol w="1845225"/>
                <a:gridCol w="1592250"/>
                <a:gridCol w="4727850"/>
              </a:tblGrid>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UP-2016</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1.052,93 €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l">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Vorleistung für Keynote-Speaker</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AK-Leiter Workshop</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225,55 €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l">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Zu knapp kalkuliert</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Webseite</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3.146,70 €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l">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Wechsel des Webseiten-Betreibers</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Personalkosten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139700" lvl="0" marL="457200" marR="0" rtl="0" algn="r">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1.732,62 €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228600" lvl="0" marL="457200" marR="0" rtl="0" algn="l">
                        <a:lnSpc>
                          <a:spcPct val="100000"/>
                        </a:lnSpc>
                        <a:spcBef>
                          <a:spcPts val="0"/>
                        </a:spcBef>
                        <a:spcAft>
                          <a:spcPts val="0"/>
                        </a:spcAft>
                        <a:buClr>
                          <a:schemeClr val="dk2"/>
                        </a:buClr>
                        <a:buSzPts val="1400"/>
                        <a:buFont typeface="Lato"/>
                        <a:buChar char="●"/>
                      </a:pPr>
                      <a:r>
                        <a:rPr lang="de-DE" sz="1400" u="none" cap="none" strike="noStrike">
                          <a:solidFill>
                            <a:schemeClr val="dk2"/>
                          </a:solidFill>
                          <a:latin typeface="Lato"/>
                          <a:ea typeface="Lato"/>
                          <a:cs typeface="Lato"/>
                          <a:sym typeface="Lato"/>
                        </a:rPr>
                        <a:t>Soziall</a:t>
                      </a:r>
                      <a:r>
                        <a:rPr lang="de-DE">
                          <a:solidFill>
                            <a:schemeClr val="dk2"/>
                          </a:solidFill>
                          <a:latin typeface="Lato"/>
                          <a:ea typeface="Lato"/>
                          <a:cs typeface="Lato"/>
                          <a:sym typeface="Lato"/>
                        </a:rPr>
                        <a:t>eistung und Erhöhung</a:t>
                      </a:r>
                      <a:endParaRPr>
                        <a:solidFill>
                          <a:schemeClr val="dk2"/>
                        </a:solidFill>
                        <a:latin typeface="Lato"/>
                        <a:ea typeface="Lato"/>
                        <a:cs typeface="Lato"/>
                        <a:sym typeface="Lato"/>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gridSpan="3">
                  <a:txBody>
                    <a:bodyPr/>
                    <a:lstStyle/>
                    <a:p>
                      <a:pPr indent="0" lvl="0" marL="0" marR="0" rtl="0" algn="ct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Zu allen Budgetüberschreitungen liegen Vorstandsbeschlüsse vor und sind </a:t>
                      </a:r>
                      <a:endParaRPr/>
                    </a:p>
                    <a:p>
                      <a:pPr indent="0" lvl="0" marL="0" marR="0" rtl="0" algn="ct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durch nicht verwendete Budgets aus anderen Ressorts abgedeckt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93"/>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73" name="Google Shape;673;p93"/>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Mitgliedsbeiträge / Sponsoring</a:t>
            </a:r>
            <a:endParaRPr/>
          </a:p>
        </p:txBody>
      </p:sp>
      <p:graphicFrame>
        <p:nvGraphicFramePr>
          <p:cNvPr id="674" name="Google Shape;674;p93"/>
          <p:cNvGraphicFramePr/>
          <p:nvPr/>
        </p:nvGraphicFramePr>
        <p:xfrm>
          <a:off x="394050" y="1544200"/>
          <a:ext cx="3000000" cy="3000000"/>
        </p:xfrm>
        <a:graphic>
          <a:graphicData uri="http://schemas.openxmlformats.org/drawingml/2006/table">
            <a:tbl>
              <a:tblPr>
                <a:noFill/>
                <a:tableStyleId>{0C68F67A-0AE2-4DC6-9342-4ED2C796C166}</a:tableStyleId>
              </a:tblPr>
              <a:tblGrid>
                <a:gridCol w="2283450"/>
                <a:gridCol w="1513600"/>
                <a:gridCol w="1262450"/>
                <a:gridCol w="1686500"/>
                <a:gridCol w="1686500"/>
              </a:tblGrid>
              <a:tr h="452750">
                <a:tc>
                  <a:txBody>
                    <a:bodyPr/>
                    <a:lstStyle/>
                    <a:p>
                      <a:pPr indent="0" lvl="0" marL="0" marR="0" rtl="0" algn="l">
                        <a:lnSpc>
                          <a:spcPct val="100000"/>
                        </a:lnSpc>
                        <a:spcBef>
                          <a:spcPts val="0"/>
                        </a:spcBef>
                        <a:spcAft>
                          <a:spcPts val="0"/>
                        </a:spcAft>
                        <a:buClr>
                          <a:srgbClr val="000000"/>
                        </a:buClr>
                        <a:buFont typeface="Arial"/>
                        <a:buNone/>
                      </a:pPr>
                      <a:r>
                        <a:t/>
                      </a:r>
                      <a:endParaRPr sz="1400" u="none" cap="none" strike="noStrike">
                        <a:solidFill>
                          <a:schemeClr val="dk2"/>
                        </a:solidFill>
                        <a:latin typeface="Lato"/>
                        <a:ea typeface="Lato"/>
                        <a:cs typeface="Lato"/>
                        <a:sym typeface="Lato"/>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Budget</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Ausgaben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Einnahmen</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Differenz</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Mitgliedsbeiträge</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55.000,00 €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101,00 €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69.330,00 €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14.229,00 €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Sponsoring</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12.000,00 €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34.120,00 €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22.120,00 €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402925">
                <a:tc>
                  <a:txBody>
                    <a:bodyPr/>
                    <a:lstStyle/>
                    <a:p>
                      <a:pPr indent="0" lvl="0" marL="0" marR="0" rtl="0" algn="l">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Summe</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67.000,00 €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101,00 €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103.450,00 €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36.349,00 €</a:t>
                      </a:r>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94"/>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Bericht der Revisoren</a:t>
            </a:r>
            <a:endParaRPr b="0" i="0" sz="4800" u="none" cap="none" strike="noStrike">
              <a:solidFill>
                <a:schemeClr val="lt1"/>
              </a:solidFill>
              <a:latin typeface="Lato"/>
              <a:ea typeface="Lato"/>
              <a:cs typeface="Lato"/>
              <a:sym typeface="Lato"/>
            </a:endParaRPr>
          </a:p>
        </p:txBody>
      </p:sp>
      <p:sp>
        <p:nvSpPr>
          <p:cNvPr id="680" name="Google Shape;680;p94"/>
          <p:cNvSpPr txBox="1"/>
          <p:nvPr/>
        </p:nvSpPr>
        <p:spPr>
          <a:xfrm>
            <a:off x="7405021" y="1903933"/>
            <a:ext cx="1554000" cy="307800"/>
          </a:xfrm>
          <a:prstGeom prst="rect">
            <a:avLst/>
          </a:prstGeom>
          <a:noFill/>
          <a:ln>
            <a:noFill/>
          </a:ln>
        </p:spPr>
        <p:txBody>
          <a:bodyPr anchorCtr="0" anchor="t" bIns="45700" lIns="0"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de-DE" sz="1400" u="none" cap="none" strike="noStrike">
                <a:solidFill>
                  <a:schemeClr val="lt1"/>
                </a:solidFill>
                <a:latin typeface="Arial"/>
                <a:ea typeface="Arial"/>
                <a:cs typeface="Arial"/>
                <a:sym typeface="Arial"/>
              </a:rPr>
              <a:t>Dominique Winter</a:t>
            </a:r>
            <a:endParaRPr/>
          </a:p>
        </p:txBody>
      </p:sp>
      <p:sp>
        <p:nvSpPr>
          <p:cNvPr id="681" name="Google Shape;681;p94"/>
          <p:cNvSpPr txBox="1"/>
          <p:nvPr/>
        </p:nvSpPr>
        <p:spPr>
          <a:xfrm>
            <a:off x="7581121" y="3992164"/>
            <a:ext cx="1201800" cy="307800"/>
          </a:xfrm>
          <a:prstGeom prst="rect">
            <a:avLst/>
          </a:prstGeom>
          <a:noFill/>
          <a:ln>
            <a:noFill/>
          </a:ln>
        </p:spPr>
        <p:txBody>
          <a:bodyPr anchorCtr="0" anchor="t" bIns="45700" lIns="0" spcFirstLastPara="1" rIns="72000" wrap="square" tIns="45700">
            <a:noAutofit/>
          </a:bodyPr>
          <a:lstStyle/>
          <a:p>
            <a:pPr indent="0" lvl="0" marL="0" marR="0" rtl="0" algn="ctr">
              <a:lnSpc>
                <a:spcPct val="100000"/>
              </a:lnSpc>
              <a:spcBef>
                <a:spcPts val="0"/>
              </a:spcBef>
              <a:spcAft>
                <a:spcPts val="0"/>
              </a:spcAft>
              <a:buClr>
                <a:schemeClr val="lt1"/>
              </a:buClr>
              <a:buFont typeface="Arial"/>
              <a:buNone/>
            </a:pPr>
            <a:r>
              <a:rPr b="0" i="0" lang="de-DE" sz="1400" u="none" cap="none" strike="noStrike">
                <a:solidFill>
                  <a:schemeClr val="lt1"/>
                </a:solidFill>
                <a:latin typeface="Arial"/>
                <a:ea typeface="Arial"/>
                <a:cs typeface="Arial"/>
                <a:sym typeface="Arial"/>
              </a:rPr>
              <a:t>Holger Kälble</a:t>
            </a:r>
            <a:endParaRPr/>
          </a:p>
        </p:txBody>
      </p:sp>
      <p:pic>
        <p:nvPicPr>
          <p:cNvPr id="682" name="Google Shape;682;p94"/>
          <p:cNvPicPr preferRelativeResize="0"/>
          <p:nvPr/>
        </p:nvPicPr>
        <p:blipFill>
          <a:blip r:embed="rId3">
            <a:alphaModFix/>
          </a:blip>
          <a:stretch>
            <a:fillRect/>
          </a:stretch>
        </p:blipFill>
        <p:spPr>
          <a:xfrm>
            <a:off x="7581096" y="167000"/>
            <a:ext cx="1201850" cy="1762713"/>
          </a:xfrm>
          <a:prstGeom prst="rect">
            <a:avLst/>
          </a:prstGeom>
          <a:noFill/>
          <a:ln>
            <a:noFill/>
          </a:ln>
        </p:spPr>
      </p:pic>
      <p:pic>
        <p:nvPicPr>
          <p:cNvPr id="683" name="Google Shape;683;p94"/>
          <p:cNvPicPr preferRelativeResize="0"/>
          <p:nvPr/>
        </p:nvPicPr>
        <p:blipFill>
          <a:blip r:embed="rId4">
            <a:alphaModFix/>
          </a:blip>
          <a:stretch>
            <a:fillRect/>
          </a:stretch>
        </p:blipFill>
        <p:spPr>
          <a:xfrm>
            <a:off x="7581096" y="2230350"/>
            <a:ext cx="1201850" cy="176271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95"/>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Kassenrevision</a:t>
            </a:r>
            <a:endParaRPr b="1" i="0" sz="2400" u="none" cap="none" strike="noStrike">
              <a:solidFill>
                <a:srgbClr val="FF8900"/>
              </a:solidFill>
              <a:latin typeface="Lato"/>
              <a:ea typeface="Lato"/>
              <a:cs typeface="Lato"/>
              <a:sym typeface="Lato"/>
            </a:endParaRPr>
          </a:p>
        </p:txBody>
      </p:sp>
      <p:sp>
        <p:nvSpPr>
          <p:cNvPr id="689" name="Google Shape;689;p95"/>
          <p:cNvSpPr txBox="1"/>
          <p:nvPr>
            <p:ph idx="2" type="body"/>
          </p:nvPr>
        </p:nvSpPr>
        <p:spPr>
          <a:xfrm>
            <a:off x="403199" y="1121229"/>
            <a:ext cx="4075200" cy="31405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666666"/>
              </a:buClr>
              <a:buFont typeface="Noto Sans Symbols"/>
              <a:buNone/>
            </a:pPr>
            <a:r>
              <a:rPr b="1" i="0" lang="de-DE" sz="1600" u="none" cap="none" strike="noStrike">
                <a:solidFill>
                  <a:srgbClr val="666666"/>
                </a:solidFill>
                <a:latin typeface="Lato"/>
                <a:ea typeface="Lato"/>
                <a:cs typeface="Lato"/>
                <a:sym typeface="Lato"/>
              </a:rPr>
              <a:t>Vorgehensweise	</a:t>
            </a:r>
            <a:endParaRPr sz="1600"/>
          </a:p>
          <a:p>
            <a:pPr indent="0" lvl="0" marL="0" marR="0" rtl="0" algn="l">
              <a:lnSpc>
                <a:spcPct val="100000"/>
              </a:lnSpc>
              <a:spcBef>
                <a:spcPts val="6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1. Prüfung der Bargeldgeschäfte</a:t>
            </a:r>
            <a:endParaRPr sz="1600"/>
          </a:p>
          <a:p>
            <a:pPr indent="0" lvl="0" marL="0" marR="0" rtl="0" algn="l">
              <a:lnSpc>
                <a:spcPct val="100000"/>
              </a:lnSpc>
              <a:spcBef>
                <a:spcPts val="12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2. Belegprüfung</a:t>
            </a:r>
            <a:endParaRPr sz="1600"/>
          </a:p>
          <a:p>
            <a:pPr indent="0" lvl="0" marL="0" marR="0" rtl="0" algn="l">
              <a:lnSpc>
                <a:spcPct val="100000"/>
              </a:lnSpc>
              <a:spcBef>
                <a:spcPts val="12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3. Prüfung der Geldbewegung</a:t>
            </a:r>
            <a:endParaRPr sz="1600"/>
          </a:p>
          <a:p>
            <a:pPr indent="0" lvl="0" marL="0" marR="0" rtl="0" algn="l">
              <a:lnSpc>
                <a:spcPct val="100000"/>
              </a:lnSpc>
              <a:spcBef>
                <a:spcPts val="12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4. Prüfung der Zahlungen von Mitgliedern</a:t>
            </a:r>
            <a:endParaRPr sz="1600"/>
          </a:p>
          <a:p>
            <a:pPr indent="0" lvl="0" marL="0" marR="0" rtl="0" algn="l">
              <a:lnSpc>
                <a:spcPct val="100000"/>
              </a:lnSpc>
              <a:spcBef>
                <a:spcPts val="12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5. Sachliche Richtigkeit der Ausgaben</a:t>
            </a:r>
            <a:br>
              <a:rPr b="0" i="0" lang="de-DE" sz="1600" u="none" cap="none" strike="noStrike">
                <a:solidFill>
                  <a:srgbClr val="666666"/>
                </a:solidFill>
                <a:latin typeface="Lato"/>
                <a:ea typeface="Lato"/>
                <a:cs typeface="Lato"/>
                <a:sym typeface="Lato"/>
              </a:rPr>
            </a:br>
            <a:endParaRPr sz="1600"/>
          </a:p>
          <a:p>
            <a:pPr indent="0" lvl="0" marL="0" marR="0" rtl="0" algn="l">
              <a:lnSpc>
                <a:spcPct val="100000"/>
              </a:lnSpc>
              <a:spcBef>
                <a:spcPts val="1200"/>
              </a:spcBef>
              <a:spcAft>
                <a:spcPts val="0"/>
              </a:spcAft>
              <a:buClr>
                <a:srgbClr val="666666"/>
              </a:buClr>
              <a:buFont typeface="Noto Sans Symbols"/>
              <a:buNone/>
            </a:pPr>
            <a:r>
              <a:rPr b="0" i="0" lang="de-DE" sz="1600" u="none" cap="none" strike="noStrike">
                <a:solidFill>
                  <a:srgbClr val="666666"/>
                </a:solidFill>
                <a:latin typeface="Lato"/>
                <a:ea typeface="Lato"/>
                <a:cs typeface="Lato"/>
                <a:sym typeface="Lato"/>
              </a:rPr>
              <a:t>6. Prüfung des Jahresabschlusses</a:t>
            </a:r>
            <a:endParaRPr b="0" i="0" sz="1600" u="none" cap="none" strike="noStrike">
              <a:solidFill>
                <a:srgbClr val="666666"/>
              </a:solidFill>
              <a:latin typeface="Lato"/>
              <a:ea typeface="Lato"/>
              <a:cs typeface="Lato"/>
              <a:sym typeface="Lato"/>
            </a:endParaRPr>
          </a:p>
        </p:txBody>
      </p:sp>
      <p:sp>
        <p:nvSpPr>
          <p:cNvPr id="690" name="Google Shape;690;p95"/>
          <p:cNvSpPr txBox="1"/>
          <p:nvPr>
            <p:ph idx="3" type="body"/>
          </p:nvPr>
        </p:nvSpPr>
        <p:spPr>
          <a:xfrm>
            <a:off x="4287350" y="1121225"/>
            <a:ext cx="4655400" cy="314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2"/>
              </a:buClr>
              <a:buFont typeface="Noto Sans Symbols"/>
              <a:buNone/>
            </a:pPr>
            <a:r>
              <a:rPr b="1" i="0" lang="de-DE" sz="1600" u="none" cap="none" strike="noStrike">
                <a:solidFill>
                  <a:srgbClr val="666666"/>
                </a:solidFill>
                <a:latin typeface="Lato"/>
                <a:ea typeface="Lato"/>
                <a:cs typeface="Lato"/>
                <a:sym typeface="Lato"/>
              </a:rPr>
              <a:t>geprüft wurden …</a:t>
            </a:r>
            <a:endParaRPr sz="1600"/>
          </a:p>
          <a:p>
            <a:pPr indent="-193675" lvl="0" marL="180975" marR="0" rtl="0" algn="l">
              <a:lnSpc>
                <a:spcPct val="100000"/>
              </a:lnSpc>
              <a:spcBef>
                <a:spcPts val="6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Kassenbuch</a:t>
            </a:r>
            <a:endParaRPr sz="1600"/>
          </a:p>
          <a:p>
            <a:pPr indent="-193675" lvl="0" marL="180975" marR="0" rtl="0" algn="l">
              <a:lnSpc>
                <a:spcPct val="100000"/>
              </a:lnSpc>
              <a:spcBef>
                <a:spcPts val="12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Alle Kontoauszüge</a:t>
            </a:r>
            <a:endParaRPr sz="1600"/>
          </a:p>
          <a:p>
            <a:pPr indent="-193675" lvl="0" marL="180975" marR="0" rtl="0" algn="l">
              <a:lnSpc>
                <a:spcPct val="100000"/>
              </a:lnSpc>
              <a:spcBef>
                <a:spcPts val="12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Abrechnungen VISA-Prepaid-Card</a:t>
            </a:r>
            <a:endParaRPr sz="1600"/>
          </a:p>
          <a:p>
            <a:pPr indent="-193675" lvl="0" marL="180975" marR="0" rtl="0" algn="l">
              <a:lnSpc>
                <a:spcPct val="100000"/>
              </a:lnSpc>
              <a:spcBef>
                <a:spcPts val="12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Stichprobe der Belege</a:t>
            </a:r>
            <a:endParaRPr sz="1600"/>
          </a:p>
          <a:p>
            <a:pPr indent="-193675" lvl="0" marL="180975" marR="0" rtl="0" algn="l">
              <a:lnSpc>
                <a:spcPct val="100000"/>
              </a:lnSpc>
              <a:spcBef>
                <a:spcPts val="12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Sachliche und rechnerische Richtigkeit der Einnahmen und Ausgaben</a:t>
            </a:r>
            <a:endParaRPr sz="1600"/>
          </a:p>
          <a:p>
            <a:pPr indent="-193675" lvl="0" marL="180975" marR="0" rtl="0" algn="l">
              <a:lnSpc>
                <a:spcPct val="100000"/>
              </a:lnSpc>
              <a:spcBef>
                <a:spcPts val="1200"/>
              </a:spcBef>
              <a:spcAft>
                <a:spcPts val="0"/>
              </a:spcAft>
              <a:buClr>
                <a:schemeClr val="dk2"/>
              </a:buClr>
              <a:buSzPts val="1600"/>
              <a:buFont typeface="Noto Sans Symbols"/>
              <a:buChar char="▪"/>
            </a:pPr>
            <a:r>
              <a:rPr b="0" i="0" lang="de-DE" sz="1600" u="none" cap="none" strike="noStrike">
                <a:solidFill>
                  <a:srgbClr val="666666"/>
                </a:solidFill>
                <a:latin typeface="Lato"/>
                <a:ea typeface="Lato"/>
                <a:cs typeface="Lato"/>
                <a:sym typeface="Lato"/>
              </a:rPr>
              <a:t>Übereinstimmung von Kassenbuch, Belegen und Kontobewegungen per Stichprobe</a:t>
            </a:r>
            <a:endParaRPr b="0" i="0" sz="1600" u="none" cap="none" strike="noStrike">
              <a:solidFill>
                <a:srgbClr val="666666"/>
              </a:solidFill>
              <a:latin typeface="Lato"/>
              <a:ea typeface="Lato"/>
              <a:cs typeface="Lato"/>
              <a:sym typeface="La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96"/>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696" name="Google Shape;696;p96"/>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Zahlungen von Mitgliedern</a:t>
            </a:r>
            <a:endParaRPr/>
          </a:p>
        </p:txBody>
      </p:sp>
      <p:sp>
        <p:nvSpPr>
          <p:cNvPr id="697" name="Google Shape;697;p96"/>
          <p:cNvSpPr txBox="1"/>
          <p:nvPr/>
        </p:nvSpPr>
        <p:spPr>
          <a:xfrm>
            <a:off x="402525" y="3010060"/>
            <a:ext cx="8414098" cy="14401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Font typeface="Lato"/>
              <a:buNone/>
            </a:pPr>
            <a:r>
              <a:rPr b="1" i="0" lang="de-DE" sz="1600" u="none" cap="none" strike="noStrike">
                <a:solidFill>
                  <a:srgbClr val="000000"/>
                </a:solidFill>
                <a:latin typeface="Lato"/>
                <a:ea typeface="Lato"/>
                <a:cs typeface="Lato"/>
                <a:sym typeface="Lato"/>
              </a:rPr>
              <a:t>2016:	136 Mitglieder mit insgesamt  6.675,00 EUR</a:t>
            </a:r>
            <a:endParaRPr/>
          </a:p>
          <a:p>
            <a:pPr indent="0" lvl="0" marL="0" marR="0" rtl="0" algn="l">
              <a:lnSpc>
                <a:spcPct val="100000"/>
              </a:lnSpc>
              <a:spcBef>
                <a:spcPts val="600"/>
              </a:spcBef>
              <a:spcAft>
                <a:spcPts val="0"/>
              </a:spcAft>
              <a:buClr>
                <a:schemeClr val="dk2"/>
              </a:buClr>
              <a:buFont typeface="Lato"/>
              <a:buNone/>
            </a:pPr>
            <a:r>
              <a:rPr b="0" i="0" lang="de-DE" sz="1600" u="none" cap="none" strike="noStrike">
                <a:solidFill>
                  <a:schemeClr val="dk2"/>
                </a:solidFill>
                <a:latin typeface="Lato"/>
                <a:ea typeface="Lato"/>
                <a:cs typeface="Lato"/>
                <a:sym typeface="Lato"/>
              </a:rPr>
              <a:t>2015:	184 Mitglieder mit insgesamt      8.950,00 EUR</a:t>
            </a:r>
            <a:endParaRPr/>
          </a:p>
          <a:p>
            <a:pPr indent="0" lvl="0" marL="0" marR="0" rtl="0" algn="l">
              <a:lnSpc>
                <a:spcPct val="100000"/>
              </a:lnSpc>
              <a:spcBef>
                <a:spcPts val="600"/>
              </a:spcBef>
              <a:spcAft>
                <a:spcPts val="0"/>
              </a:spcAft>
              <a:buClr>
                <a:schemeClr val="dk2"/>
              </a:buClr>
              <a:buFont typeface="Lato"/>
              <a:buNone/>
            </a:pPr>
            <a:r>
              <a:rPr b="0" i="0" lang="de-DE" sz="1600" u="none" cap="none" strike="noStrike">
                <a:solidFill>
                  <a:schemeClr val="dk2"/>
                </a:solidFill>
                <a:latin typeface="Lato"/>
                <a:ea typeface="Lato"/>
                <a:cs typeface="Lato"/>
                <a:sym typeface="Lato"/>
              </a:rPr>
              <a:t>2014:	515 Mitglieder  mit insgesamt   24.725,00 EUR</a:t>
            </a:r>
            <a:endParaRPr/>
          </a:p>
          <a:p>
            <a:pPr indent="0" lvl="0" marL="0" marR="0" rtl="0" algn="l">
              <a:lnSpc>
                <a:spcPct val="100000"/>
              </a:lnSpc>
              <a:spcBef>
                <a:spcPts val="1200"/>
              </a:spcBef>
              <a:spcAft>
                <a:spcPts val="0"/>
              </a:spcAft>
              <a:buClr>
                <a:schemeClr val="dk2"/>
              </a:buClr>
              <a:buFont typeface="Lato"/>
              <a:buNone/>
            </a:pPr>
            <a:r>
              <a:rPr b="1" i="0" lang="de-DE" sz="1600" u="none" cap="none" strike="noStrike">
                <a:solidFill>
                  <a:srgbClr val="FF8900"/>
                </a:solidFill>
                <a:latin typeface="Lato"/>
                <a:ea typeface="Lato"/>
                <a:cs typeface="Lato"/>
                <a:sym typeface="Lato"/>
              </a:rPr>
              <a:t>Es wurden angemessene Maßnahmen zur Eintreibung der Beiträge durchgeführt!</a:t>
            </a:r>
            <a:endParaRPr/>
          </a:p>
        </p:txBody>
      </p:sp>
      <p:graphicFrame>
        <p:nvGraphicFramePr>
          <p:cNvPr id="698" name="Google Shape;698;p96"/>
          <p:cNvGraphicFramePr/>
          <p:nvPr/>
        </p:nvGraphicFramePr>
        <p:xfrm>
          <a:off x="492225" y="987574"/>
          <a:ext cx="3000000" cy="3000000"/>
        </p:xfrm>
        <a:graphic>
          <a:graphicData uri="http://schemas.openxmlformats.org/drawingml/2006/table">
            <a:tbl>
              <a:tblPr>
                <a:noFill/>
                <a:tableStyleId>{0C68F67A-0AE2-4DC6-9342-4ED2C796C166}</a:tableStyleId>
              </a:tblPr>
              <a:tblGrid>
                <a:gridCol w="2035450"/>
                <a:gridCol w="1098125"/>
                <a:gridCol w="960850"/>
                <a:gridCol w="1166750"/>
                <a:gridCol w="1029475"/>
                <a:gridCol w="1029475"/>
              </a:tblGrid>
              <a:tr h="370850">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Maßnahme</a:t>
                      </a:r>
                      <a:endParaRPr/>
                    </a:p>
                  </a:txBody>
                  <a:tcPr marT="45725" marB="45725" marR="91450" marL="91450" anchor="ctr">
                    <a:solidFill>
                      <a:schemeClr val="lt2"/>
                    </a:solidFill>
                  </a:tcP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Datum</a:t>
                      </a:r>
                      <a:endParaRPr/>
                    </a:p>
                  </a:txBody>
                  <a:tcPr marT="45725" marB="45725" marR="91450" marL="91450" anchor="ctr">
                    <a:solidFill>
                      <a:schemeClr val="lt2"/>
                    </a:solidFill>
                  </a:tcP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Prof.</a:t>
                      </a:r>
                      <a:endParaRPr/>
                    </a:p>
                  </a:txBody>
                  <a:tcPr marT="45725" marB="45725" marR="91450" marL="91450" anchor="ctr">
                    <a:solidFill>
                      <a:schemeClr val="lt2"/>
                    </a:solidFill>
                  </a:tcP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Young Prof.</a:t>
                      </a:r>
                      <a:endParaRPr/>
                    </a:p>
                  </a:txBody>
                  <a:tcPr marT="45725" marB="45725" marR="91450" marL="91450" anchor="ctr">
                    <a:solidFill>
                      <a:schemeClr val="lt2"/>
                    </a:solidFill>
                  </a:tcP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Gesamt</a:t>
                      </a:r>
                      <a:endParaRPr/>
                    </a:p>
                  </a:txBody>
                  <a:tcPr marT="45725" marB="45725" marR="91450" marL="91450" anchor="ctr">
                    <a:solidFill>
                      <a:schemeClr val="lt2"/>
                    </a:solidFill>
                  </a:tcP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In %</a:t>
                      </a:r>
                      <a:endParaRPr/>
                    </a:p>
                  </a:txBody>
                  <a:tcPr marT="45725" marB="45725" marR="91450" marL="91450" anchor="ctr">
                    <a:solidFill>
                      <a:schemeClr val="lt2"/>
                    </a:solidFill>
                  </a:tcPr>
                </a:tc>
              </a:tr>
              <a:tr h="370850">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Rechnung</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18.01.2016</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1285</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58</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1343</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100,0</a:t>
                      </a:r>
                      <a:endParaRPr/>
                    </a:p>
                  </a:txBody>
                  <a:tcPr marT="45725" marB="45725" marR="91450" marL="91450" anchor="ctr"/>
                </a:tc>
              </a:tr>
              <a:tr h="370850">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1. Zahlungserinnerung</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02.03.2016</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572</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25</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597</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44,5</a:t>
                      </a:r>
                      <a:endParaRPr/>
                    </a:p>
                  </a:txBody>
                  <a:tcPr marT="45725" marB="45725" marR="91450" marL="91450" anchor="ctr"/>
                </a:tc>
              </a:tr>
              <a:tr h="370850">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2. Zahlungserinnerung</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04.04.2016</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273</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7</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280</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lang="de-DE" sz="1400" u="none" cap="none" strike="noStrike">
                          <a:latin typeface="Lato"/>
                          <a:ea typeface="Lato"/>
                          <a:cs typeface="Lato"/>
                          <a:sym typeface="Lato"/>
                        </a:rPr>
                        <a:t>20,8</a:t>
                      </a:r>
                      <a:endParaRPr/>
                    </a:p>
                  </a:txBody>
                  <a:tcPr marT="45725" marB="45725" marR="91450" marL="91450" anchor="ctr"/>
                </a:tc>
              </a:tr>
              <a:tr h="370850">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Noch offen</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heute</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131</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5</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136</a:t>
                      </a:r>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Font typeface="Lato"/>
                        <a:buNone/>
                      </a:pPr>
                      <a:r>
                        <a:rPr b="1" lang="de-DE" sz="1400" u="none" cap="none" strike="noStrike">
                          <a:latin typeface="Lato"/>
                          <a:ea typeface="Lato"/>
                          <a:cs typeface="Lato"/>
                          <a:sym typeface="Lato"/>
                        </a:rPr>
                        <a:t>10,1</a:t>
                      </a:r>
                      <a:endParaRPr/>
                    </a:p>
                  </a:txBody>
                  <a:tcPr marT="45725" marB="45725" marR="91450" marL="91450" anchor="ctr"/>
                </a:tc>
              </a:tr>
            </a:tbl>
          </a:graphicData>
        </a:graphic>
      </p:graphicFrame>
      <p:sp>
        <p:nvSpPr>
          <p:cNvPr id="699" name="Google Shape;699;p96"/>
          <p:cNvSpPr/>
          <p:nvPr/>
        </p:nvSpPr>
        <p:spPr>
          <a:xfrm>
            <a:off x="5387950" y="3109714"/>
            <a:ext cx="144016" cy="216023"/>
          </a:xfrm>
          <a:prstGeom prst="downArrow">
            <a:avLst>
              <a:gd fmla="val 50000" name="adj1"/>
              <a:gd fmla="val 50000" name="adj2"/>
            </a:avLst>
          </a:prstGeom>
          <a:solidFill>
            <a:srgbClr val="92D050"/>
          </a:solidFill>
          <a:ln cap="flat" cmpd="sng" w="9525">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97"/>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05" name="Google Shape;705;p97"/>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Anmerkungen</a:t>
            </a:r>
            <a:endParaRPr/>
          </a:p>
        </p:txBody>
      </p:sp>
      <p:sp>
        <p:nvSpPr>
          <p:cNvPr id="706" name="Google Shape;706;p97"/>
          <p:cNvSpPr txBox="1"/>
          <p:nvPr/>
        </p:nvSpPr>
        <p:spPr>
          <a:xfrm>
            <a:off x="402525" y="1010800"/>
            <a:ext cx="8414098" cy="3123900"/>
          </a:xfrm>
          <a:prstGeom prst="rect">
            <a:avLst/>
          </a:prstGeom>
          <a:noFill/>
          <a:ln>
            <a:noFill/>
          </a:ln>
        </p:spPr>
        <p:txBody>
          <a:bodyPr anchorCtr="0" anchor="t" bIns="91425" lIns="91425" spcFirstLastPara="1" rIns="91425" wrap="square" tIns="91425">
            <a:noAutofit/>
          </a:bodyPr>
          <a:lstStyle/>
          <a:p>
            <a:pPr indent="-171450" lvl="0" marL="285750" marR="0" rtl="0" algn="l">
              <a:lnSpc>
                <a:spcPct val="150000"/>
              </a:lnSpc>
              <a:spcBef>
                <a:spcPts val="0"/>
              </a:spcBef>
              <a:spcAft>
                <a:spcPts val="0"/>
              </a:spcAft>
              <a:buClr>
                <a:schemeClr val="dk2"/>
              </a:buClr>
              <a:buSzPts val="1400"/>
              <a:buFont typeface="Lato"/>
              <a:buChar char="•"/>
            </a:pPr>
            <a:r>
              <a:rPr b="1" i="0" lang="de-DE" u="none" cap="none" strike="noStrike">
                <a:solidFill>
                  <a:srgbClr val="FF8900"/>
                </a:solidFill>
                <a:latin typeface="Lato"/>
                <a:ea typeface="Lato"/>
                <a:cs typeface="Lato"/>
                <a:sym typeface="Lato"/>
              </a:rPr>
              <a:t>Es wäre hilfreich, wenn das Geschäftsjahr immer einen festen Zeitraum umfasst</a:t>
            </a:r>
            <a:r>
              <a:rPr b="0" i="0" lang="de-DE" u="none" cap="none" strike="noStrike">
                <a:solidFill>
                  <a:schemeClr val="dk2"/>
                </a:solidFill>
                <a:latin typeface="Lato"/>
                <a:ea typeface="Lato"/>
                <a:cs typeface="Lato"/>
                <a:sym typeface="Lato"/>
              </a:rPr>
              <a:t> </a:t>
            </a:r>
            <a:br>
              <a:rPr b="0" i="0" lang="de-DE" u="none" cap="none" strike="noStrike">
                <a:solidFill>
                  <a:schemeClr val="dk2"/>
                </a:solidFill>
                <a:latin typeface="Lato"/>
                <a:ea typeface="Lato"/>
                <a:cs typeface="Lato"/>
                <a:sym typeface="Lato"/>
              </a:rPr>
            </a:br>
            <a:r>
              <a:rPr b="0" i="0" lang="de-DE" u="none" cap="none" strike="noStrike">
                <a:solidFill>
                  <a:schemeClr val="dk2"/>
                </a:solidFill>
                <a:latin typeface="Lato"/>
                <a:ea typeface="Lato"/>
                <a:cs typeface="Lato"/>
                <a:sym typeface="Lato"/>
              </a:rPr>
              <a:t>z.B. 16. August bis 15. August des Folgejahres. </a:t>
            </a:r>
            <a:br>
              <a:rPr b="0" i="0" lang="de-DE" u="none" cap="none" strike="noStrike">
                <a:solidFill>
                  <a:schemeClr val="dk2"/>
                </a:solidFill>
                <a:latin typeface="Lato"/>
                <a:ea typeface="Lato"/>
                <a:cs typeface="Lato"/>
                <a:sym typeface="Lato"/>
              </a:rPr>
            </a:br>
            <a:r>
              <a:rPr b="0" i="0" lang="de-DE" u="none" cap="none" strike="noStrike">
                <a:solidFill>
                  <a:schemeClr val="dk2"/>
                </a:solidFill>
                <a:latin typeface="Lato"/>
                <a:ea typeface="Lato"/>
                <a:cs typeface="Lato"/>
                <a:sym typeface="Lato"/>
              </a:rPr>
              <a:t>Das würde eine bessere </a:t>
            </a:r>
            <a:r>
              <a:rPr lang="de-DE">
                <a:solidFill>
                  <a:schemeClr val="dk2"/>
                </a:solidFill>
                <a:latin typeface="Lato"/>
                <a:ea typeface="Lato"/>
                <a:cs typeface="Lato"/>
                <a:sym typeface="Lato"/>
              </a:rPr>
              <a:t>Vergleichbarkeit</a:t>
            </a:r>
            <a:r>
              <a:rPr b="0" i="0" lang="de-DE" u="none" cap="none" strike="noStrike">
                <a:solidFill>
                  <a:schemeClr val="dk2"/>
                </a:solidFill>
                <a:latin typeface="Lato"/>
                <a:ea typeface="Lato"/>
                <a:cs typeface="Lato"/>
                <a:sym typeface="Lato"/>
              </a:rPr>
              <a:t> ermöglichen.</a:t>
            </a:r>
            <a:endParaRPr/>
          </a:p>
          <a:p>
            <a:pPr indent="-222250" lvl="0" marL="285750" marR="0" rtl="0" algn="l">
              <a:lnSpc>
                <a:spcPct val="150000"/>
              </a:lnSpc>
              <a:spcBef>
                <a:spcPts val="600"/>
              </a:spcBef>
              <a:spcAft>
                <a:spcPts val="0"/>
              </a:spcAft>
              <a:buClr>
                <a:schemeClr val="dk2"/>
              </a:buClr>
              <a:buSzPts val="1400"/>
              <a:buFont typeface="Lato"/>
              <a:buChar char="•"/>
            </a:pPr>
            <a:r>
              <a:rPr b="1" i="0" lang="de-DE" u="none" cap="none" strike="noStrike">
                <a:solidFill>
                  <a:srgbClr val="FF8900"/>
                </a:solidFill>
                <a:latin typeface="Lato"/>
                <a:ea typeface="Lato"/>
                <a:cs typeface="Lato"/>
                <a:sym typeface="Lato"/>
              </a:rPr>
              <a:t>das Gesamtbudget wurde eingehalten</a:t>
            </a:r>
            <a:br>
              <a:rPr b="1" i="0" lang="de-DE" u="none" cap="none" strike="noStrike">
                <a:solidFill>
                  <a:srgbClr val="FF8900"/>
                </a:solidFill>
                <a:latin typeface="Lato"/>
                <a:ea typeface="Lato"/>
                <a:cs typeface="Lato"/>
                <a:sym typeface="Lato"/>
              </a:rPr>
            </a:br>
            <a:r>
              <a:rPr b="0" i="0" lang="de-DE" u="none" cap="none" strike="noStrike">
                <a:solidFill>
                  <a:schemeClr val="dk2"/>
                </a:solidFill>
                <a:latin typeface="Lato"/>
                <a:ea typeface="Lato"/>
                <a:cs typeface="Lato"/>
                <a:sym typeface="Lato"/>
              </a:rPr>
              <a:t>Zu Budgetverschiebungen zwischen Ressorts sind die entsprechenden </a:t>
            </a:r>
            <a:r>
              <a:rPr lang="de-DE">
                <a:solidFill>
                  <a:schemeClr val="dk2"/>
                </a:solidFill>
                <a:latin typeface="Lato"/>
                <a:ea typeface="Lato"/>
                <a:cs typeface="Lato"/>
                <a:sym typeface="Lato"/>
              </a:rPr>
              <a:t>Vorstandbeschlüsse</a:t>
            </a:r>
            <a:r>
              <a:rPr b="0" i="0" lang="de-DE" u="none" cap="none" strike="noStrike">
                <a:solidFill>
                  <a:schemeClr val="dk2"/>
                </a:solidFill>
                <a:latin typeface="Lato"/>
                <a:ea typeface="Lato"/>
                <a:cs typeface="Lato"/>
                <a:sym typeface="Lato"/>
              </a:rPr>
              <a:t> schriftlich niedergelegt</a:t>
            </a:r>
            <a:endParaRPr/>
          </a:p>
          <a:p>
            <a:pPr indent="-222250" lvl="0" marL="285750" marR="0" rtl="0" algn="l">
              <a:lnSpc>
                <a:spcPct val="150000"/>
              </a:lnSpc>
              <a:spcBef>
                <a:spcPts val="600"/>
              </a:spcBef>
              <a:spcAft>
                <a:spcPts val="0"/>
              </a:spcAft>
              <a:buClr>
                <a:schemeClr val="dk2"/>
              </a:buClr>
              <a:buSzPts val="1400"/>
              <a:buFont typeface="Lato"/>
              <a:buChar char="•"/>
            </a:pPr>
            <a:r>
              <a:rPr b="1" i="0" lang="de-DE" u="none" cap="none" strike="noStrike">
                <a:solidFill>
                  <a:srgbClr val="FF8900"/>
                </a:solidFill>
                <a:latin typeface="Lato"/>
                <a:ea typeface="Lato"/>
                <a:cs typeface="Lato"/>
                <a:sym typeface="Lato"/>
              </a:rPr>
              <a:t>Es wurden Maßnahmen zur Kostenreduzierung vorgenommen</a:t>
            </a:r>
            <a:br>
              <a:rPr b="1" i="0" lang="de-DE" u="none" cap="none" strike="noStrike">
                <a:solidFill>
                  <a:srgbClr val="FF8900"/>
                </a:solidFill>
                <a:latin typeface="Lato"/>
                <a:ea typeface="Lato"/>
                <a:cs typeface="Lato"/>
                <a:sym typeface="Lato"/>
              </a:rPr>
            </a:br>
            <a:r>
              <a:rPr b="0" i="0" lang="de-DE" u="none" cap="none" strike="noStrike">
                <a:solidFill>
                  <a:schemeClr val="dk2"/>
                </a:solidFill>
                <a:latin typeface="Lato"/>
                <a:ea typeface="Lato"/>
                <a:cs typeface="Lato"/>
                <a:sym typeface="Lato"/>
              </a:rPr>
              <a:t>Wechsel von Anbietern, Vertragsänderung Mitarbeiterin, Liquiditätsplan</a:t>
            </a:r>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98"/>
          <p:cNvSpPr txBox="1"/>
          <p:nvPr/>
        </p:nvSpPr>
        <p:spPr>
          <a:xfrm>
            <a:off x="303275" y="4664225"/>
            <a:ext cx="2834100" cy="372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12" name="Google Shape;712;p98"/>
          <p:cNvSpPr txBox="1"/>
          <p:nvPr/>
        </p:nvSpPr>
        <p:spPr>
          <a:xfrm>
            <a:off x="402525" y="325850"/>
            <a:ext cx="8414098"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Ergebnis</a:t>
            </a:r>
            <a:endParaRPr/>
          </a:p>
        </p:txBody>
      </p:sp>
      <p:sp>
        <p:nvSpPr>
          <p:cNvPr id="713" name="Google Shape;713;p98"/>
          <p:cNvSpPr txBox="1"/>
          <p:nvPr/>
        </p:nvSpPr>
        <p:spPr>
          <a:xfrm>
            <a:off x="402525" y="1010800"/>
            <a:ext cx="8414098" cy="31239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92D050"/>
              </a:buClr>
              <a:buSzPts val="1600"/>
              <a:buFont typeface="Lato"/>
              <a:buChar char="•"/>
            </a:pPr>
            <a:r>
              <a:rPr b="0" i="0" lang="de-DE" sz="1600" u="none" cap="none" strike="noStrike">
                <a:solidFill>
                  <a:schemeClr val="dk2"/>
                </a:solidFill>
                <a:latin typeface="Lato"/>
                <a:ea typeface="Lato"/>
                <a:cs typeface="Lato"/>
                <a:sym typeface="Lato"/>
              </a:rPr>
              <a:t>Belege sind vollständig, chronologisch und übersichtlich geordnet</a:t>
            </a:r>
            <a:endParaRPr/>
          </a:p>
          <a:p>
            <a:pPr indent="-285750" lvl="0" marL="285750" marR="0" rtl="0" algn="l">
              <a:lnSpc>
                <a:spcPct val="100000"/>
              </a:lnSpc>
              <a:spcBef>
                <a:spcPts val="1200"/>
              </a:spcBef>
              <a:spcAft>
                <a:spcPts val="0"/>
              </a:spcAft>
              <a:buClr>
                <a:srgbClr val="92D050"/>
              </a:buClr>
              <a:buSzPts val="1600"/>
              <a:buFont typeface="Lato"/>
              <a:buChar char="•"/>
            </a:pPr>
            <a:r>
              <a:rPr b="0" i="0" lang="de-DE" sz="1600" u="none" cap="none" strike="noStrike">
                <a:solidFill>
                  <a:schemeClr val="dk2"/>
                </a:solidFill>
                <a:latin typeface="Lato"/>
                <a:ea typeface="Lato"/>
                <a:cs typeface="Lato"/>
                <a:sym typeface="Lato"/>
              </a:rPr>
              <a:t>Alle Einnahmen und Ausgaben waren vollständig, </a:t>
            </a:r>
            <a:br>
              <a:rPr b="0" i="0" lang="de-DE" sz="1600" u="none" cap="none" strike="noStrike">
                <a:solidFill>
                  <a:schemeClr val="dk2"/>
                </a:solidFill>
                <a:latin typeface="Lato"/>
                <a:ea typeface="Lato"/>
                <a:cs typeface="Lato"/>
                <a:sym typeface="Lato"/>
              </a:rPr>
            </a:br>
            <a:r>
              <a:rPr b="0" i="0" lang="de-DE" sz="1600" u="none" cap="none" strike="noStrike">
                <a:solidFill>
                  <a:schemeClr val="dk2"/>
                </a:solidFill>
                <a:latin typeface="Lato"/>
                <a:ea typeface="Lato"/>
                <a:cs typeface="Lato"/>
                <a:sym typeface="Lato"/>
              </a:rPr>
              <a:t>rechnerisch und sachlich richtig und nachvollziehbar dokumentiert</a:t>
            </a:r>
            <a:endParaRPr/>
          </a:p>
          <a:p>
            <a:pPr indent="-285750" lvl="0" marL="285750" marR="0" rtl="0" algn="l">
              <a:lnSpc>
                <a:spcPct val="100000"/>
              </a:lnSpc>
              <a:spcBef>
                <a:spcPts val="1200"/>
              </a:spcBef>
              <a:spcAft>
                <a:spcPts val="0"/>
              </a:spcAft>
              <a:buClr>
                <a:srgbClr val="92D050"/>
              </a:buClr>
              <a:buSzPts val="1600"/>
              <a:buFont typeface="Lato"/>
              <a:buChar char="•"/>
            </a:pPr>
            <a:r>
              <a:rPr b="0" i="0" lang="de-DE" sz="1600" u="none" cap="none" strike="noStrike">
                <a:solidFill>
                  <a:schemeClr val="dk2"/>
                </a:solidFill>
                <a:latin typeface="Lato"/>
                <a:ea typeface="Lato"/>
                <a:cs typeface="Lato"/>
                <a:sym typeface="Lato"/>
              </a:rPr>
              <a:t>Die Prüfung der Mitgliedsbeiträge erfolgte anhand der Mitgliederliste vom 20.08.2016</a:t>
            </a:r>
            <a:endParaRPr/>
          </a:p>
          <a:p>
            <a:pPr indent="-285750" lvl="0" marL="285750" marR="0" rtl="0" algn="l">
              <a:lnSpc>
                <a:spcPct val="100000"/>
              </a:lnSpc>
              <a:spcBef>
                <a:spcPts val="1200"/>
              </a:spcBef>
              <a:spcAft>
                <a:spcPts val="0"/>
              </a:spcAft>
              <a:buClr>
                <a:srgbClr val="92D050"/>
              </a:buClr>
              <a:buSzPts val="1600"/>
              <a:buFont typeface="Lato"/>
              <a:buChar char="•"/>
            </a:pPr>
            <a:r>
              <a:rPr b="0" i="0" lang="de-DE" sz="1600" u="none" cap="none" strike="noStrike">
                <a:solidFill>
                  <a:schemeClr val="dk2"/>
                </a:solidFill>
                <a:latin typeface="Lato"/>
                <a:ea typeface="Lato"/>
                <a:cs typeface="Lato"/>
                <a:sym typeface="Lato"/>
              </a:rPr>
              <a:t>Buchführung und Jahresabschluss entsprechen den Festlegungen der Satzung</a:t>
            </a:r>
            <a:br>
              <a:rPr b="0" i="0" lang="de-DE" sz="1600" u="none" cap="none" strike="noStrike">
                <a:solidFill>
                  <a:schemeClr val="dk2"/>
                </a:solidFill>
                <a:latin typeface="Lato"/>
                <a:ea typeface="Lato"/>
                <a:cs typeface="Lato"/>
                <a:sym typeface="Lato"/>
              </a:rPr>
            </a:br>
            <a:r>
              <a:rPr b="0" i="0" lang="de-DE" sz="1600" u="none" cap="none" strike="noStrike">
                <a:solidFill>
                  <a:schemeClr val="dk2"/>
                </a:solidFill>
                <a:latin typeface="Lato"/>
                <a:ea typeface="Lato"/>
                <a:cs typeface="Lato"/>
                <a:sym typeface="Lato"/>
              </a:rPr>
              <a:t>und des von der Mitgliederversammlung bewilligten Budgets</a:t>
            </a:r>
            <a:endParaRPr/>
          </a:p>
          <a:p>
            <a:pPr indent="0" lvl="0" marL="0" marR="0" rtl="0" algn="l">
              <a:lnSpc>
                <a:spcPct val="150000"/>
              </a:lnSpc>
              <a:spcBef>
                <a:spcPts val="1200"/>
              </a:spcBef>
              <a:spcAft>
                <a:spcPts val="0"/>
              </a:spcAft>
              <a:buClr>
                <a:schemeClr val="dk2"/>
              </a:buClr>
              <a:buFont typeface="Lato"/>
              <a:buNone/>
            </a:pPr>
            <a:br>
              <a:rPr b="0" i="0" lang="de-DE" sz="1050" u="none" cap="none" strike="noStrike">
                <a:solidFill>
                  <a:srgbClr val="FF8900"/>
                </a:solidFill>
                <a:latin typeface="Lato"/>
                <a:ea typeface="Lato"/>
                <a:cs typeface="Lato"/>
                <a:sym typeface="Lato"/>
              </a:rPr>
            </a:br>
            <a:r>
              <a:rPr b="1" i="0" lang="de-DE" sz="1600" u="none" cap="none" strike="noStrike">
                <a:solidFill>
                  <a:srgbClr val="FF8900"/>
                </a:solidFill>
                <a:latin typeface="Lato"/>
                <a:ea typeface="Lato"/>
                <a:cs typeface="Lato"/>
                <a:sym typeface="Lato"/>
              </a:rPr>
              <a:t>Die Kassenrevisoren schlagen deshalb der Mitgliederversammlung die Entlastung des Schatzmeisters und des Vorstandes für das zurückliegende Geschäftsjahr vor.</a:t>
            </a:r>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idx="1"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t/>
            </a:r>
            <a:endParaRPr b="1" i="0" sz="2400" u="none" cap="none" strike="noStrike">
              <a:solidFill>
                <a:srgbClr val="FF8900"/>
              </a:solidFill>
              <a:latin typeface="Lato"/>
              <a:ea typeface="Lato"/>
              <a:cs typeface="Lato"/>
              <a:sym typeface="Lato"/>
            </a:endParaRPr>
          </a:p>
        </p:txBody>
      </p:sp>
      <p:pic>
        <p:nvPicPr>
          <p:cNvPr descr="screenshot_994.png" id="100" name="Google Shape;100;p18"/>
          <p:cNvPicPr preferRelativeResize="0"/>
          <p:nvPr/>
        </p:nvPicPr>
        <p:blipFill rotWithShape="1">
          <a:blip r:embed="rId3">
            <a:alphaModFix/>
          </a:blip>
          <a:srcRect b="0" l="0" r="0" t="0"/>
          <a:stretch/>
        </p:blipFill>
        <p:spPr>
          <a:xfrm>
            <a:off x="1581997" y="27849"/>
            <a:ext cx="5980007" cy="442877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99"/>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Genehmigung des Haushaltsvorschlags</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sp>
        <p:nvSpPr>
          <p:cNvPr id="723" name="Google Shape;723;p100"/>
          <p:cNvSpPr txBox="1"/>
          <p:nvPr/>
        </p:nvSpPr>
        <p:spPr>
          <a:xfrm>
            <a:off x="303275" y="4664225"/>
            <a:ext cx="2834100" cy="3722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24" name="Google Shape;724;p100"/>
          <p:cNvSpPr txBox="1"/>
          <p:nvPr/>
        </p:nvSpPr>
        <p:spPr>
          <a:xfrm>
            <a:off x="402525" y="325850"/>
            <a:ext cx="8414099"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Haushaltsvorschlag 2016/2017</a:t>
            </a:r>
            <a:endParaRPr/>
          </a:p>
        </p:txBody>
      </p:sp>
      <p:graphicFrame>
        <p:nvGraphicFramePr>
          <p:cNvPr id="725" name="Google Shape;725;p100"/>
          <p:cNvGraphicFramePr/>
          <p:nvPr/>
        </p:nvGraphicFramePr>
        <p:xfrm>
          <a:off x="402525" y="863425"/>
          <a:ext cx="3000000" cy="3000000"/>
        </p:xfrm>
        <a:graphic>
          <a:graphicData uri="http://schemas.openxmlformats.org/drawingml/2006/table">
            <a:tbl>
              <a:tblPr>
                <a:noFill/>
                <a:tableStyleId>{0C68F67A-0AE2-4DC6-9342-4ED2C796C166}</a:tableStyleId>
              </a:tblPr>
              <a:tblGrid>
                <a:gridCol w="1152175"/>
                <a:gridCol w="2899650"/>
                <a:gridCol w="1777950"/>
                <a:gridCol w="2273850"/>
              </a:tblGrid>
              <a:tr h="351800">
                <a:tc gridSpan="3">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Vortrag August 2016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69.000,00 €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312225">
                <a:tc>
                  <a:txBody>
                    <a:bodyPr/>
                    <a:lstStyle/>
                    <a:p>
                      <a:pPr indent="0" lvl="0" marL="0" marR="0" rtl="0" algn="l">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Einnahmen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Mitgliedsbeiträge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65.000,00 €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2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2225">
                <a:tc>
                  <a:txBody>
                    <a:bodyPr/>
                    <a:lstStyle/>
                    <a:p>
                      <a:pPr indent="0" lvl="0" marL="0" marR="0" rtl="0" algn="l">
                        <a:lnSpc>
                          <a:spcPct val="100000"/>
                        </a:lnSpc>
                        <a:spcBef>
                          <a:spcPts val="0"/>
                        </a:spcBef>
                        <a:spcAft>
                          <a:spcPts val="0"/>
                        </a:spcAft>
                        <a:buClr>
                          <a:srgbClr val="000000"/>
                        </a:buClr>
                        <a:buFont typeface="Arial"/>
                        <a:buNone/>
                      </a:pPr>
                      <a:r>
                        <a:t/>
                      </a:r>
                      <a:endParaRPr sz="12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Sponsoring</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25.000,00 €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2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0075">
                <a:tc gridSpan="3">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Summe Einnahmen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90.000,00 €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380075">
                <a:tc gridSpan="2">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Zwischensumme</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hMerge="1"/>
                <a:tc>
                  <a:txBody>
                    <a:bodyPr/>
                    <a:lstStyle/>
                    <a:p>
                      <a:pPr indent="-228600" lvl="0" marL="457200" marR="0" rtl="0" algn="r">
                        <a:lnSpc>
                          <a:spcPct val="100000"/>
                        </a:lnSpc>
                        <a:spcBef>
                          <a:spcPts val="0"/>
                        </a:spcBef>
                        <a:spcAft>
                          <a:spcPts val="0"/>
                        </a:spcAft>
                        <a:buClr>
                          <a:srgbClr val="000000"/>
                        </a:buClr>
                        <a:buFont typeface="Arial"/>
                        <a:buNone/>
                      </a:pPr>
                      <a:r>
                        <a:t/>
                      </a:r>
                      <a:endParaRPr sz="1400" u="none" cap="none" strike="noStrike">
                        <a:solidFill>
                          <a:schemeClr val="dk2"/>
                        </a:solidFill>
                        <a:latin typeface="Lato"/>
                        <a:ea typeface="Lato"/>
                        <a:cs typeface="Lato"/>
                        <a:sym typeface="Lato"/>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159.000,00 €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101"/>
          <p:cNvSpPr txBox="1"/>
          <p:nvPr/>
        </p:nvSpPr>
        <p:spPr>
          <a:xfrm>
            <a:off x="303275" y="4664225"/>
            <a:ext cx="2834100" cy="3722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31" name="Google Shape;731;p101"/>
          <p:cNvSpPr txBox="1"/>
          <p:nvPr/>
        </p:nvSpPr>
        <p:spPr>
          <a:xfrm>
            <a:off x="402525" y="325850"/>
            <a:ext cx="8414099"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Haushaltsvorschlag 2016/2017</a:t>
            </a:r>
            <a:endParaRPr/>
          </a:p>
        </p:txBody>
      </p:sp>
      <p:graphicFrame>
        <p:nvGraphicFramePr>
          <p:cNvPr id="732" name="Google Shape;732;p101"/>
          <p:cNvGraphicFramePr/>
          <p:nvPr/>
        </p:nvGraphicFramePr>
        <p:xfrm>
          <a:off x="402525" y="872540"/>
          <a:ext cx="3000000" cy="3000000"/>
        </p:xfrm>
        <a:graphic>
          <a:graphicData uri="http://schemas.openxmlformats.org/drawingml/2006/table">
            <a:tbl>
              <a:tblPr>
                <a:noFill/>
                <a:tableStyleId>{0C68F67A-0AE2-4DC6-9342-4ED2C796C166}</a:tableStyleId>
              </a:tblPr>
              <a:tblGrid>
                <a:gridCol w="843325"/>
                <a:gridCol w="4289450"/>
                <a:gridCol w="1397850"/>
                <a:gridCol w="1573000"/>
              </a:tblGrid>
              <a:tr h="296600">
                <a:tc gridSpan="3">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Zwischensumme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159.000,00 €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2103675">
                <a:tc>
                  <a:txBody>
                    <a:bodyPr/>
                    <a:lstStyle/>
                    <a:p>
                      <a:pPr indent="0" lvl="0" marL="0" marR="0" rtl="0" algn="l">
                        <a:lnSpc>
                          <a:spcPct val="10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Ausgaben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Präsidium/Vorstandsarbeit</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Veranstaltungen (M&amp;C, UP, WUD)</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UP-School</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AK-Themen (Workshop, AK-Treffen)</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Fachschriften+Flyer</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Geschäftsbetrieb und Infrastruktur</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Webseite</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Werbematerialien</a:t>
                      </a:r>
                      <a:endParaRPr/>
                    </a:p>
                    <a:p>
                      <a:pPr indent="0" lvl="0" marL="0" marR="0" rtl="0" algn="l">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Personalkosten (VS-Assistenz, SocialMedia, Werkstudent)</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8.400,00 €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9.350,00 €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6.600,00 €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3.100,00 €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6.050,00 €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10.400,00 €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27.000,00 €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6.200,00 €</a:t>
                      </a:r>
                      <a:endParaRPr/>
                    </a:p>
                    <a:p>
                      <a:pPr indent="0" lvl="0" marL="0" marR="0" rtl="0" algn="r">
                        <a:lnSpc>
                          <a:spcPct val="120000"/>
                        </a:lnSpc>
                        <a:spcBef>
                          <a:spcPts val="0"/>
                        </a:spcBef>
                        <a:spcAft>
                          <a:spcPts val="0"/>
                        </a:spcAft>
                        <a:buClr>
                          <a:schemeClr val="dk2"/>
                        </a:buClr>
                        <a:buFont typeface="Lato"/>
                        <a:buNone/>
                      </a:pPr>
                      <a:r>
                        <a:rPr lang="de-DE" sz="1200" u="none" cap="none" strike="noStrike">
                          <a:solidFill>
                            <a:schemeClr val="dk2"/>
                          </a:solidFill>
                          <a:latin typeface="Lato"/>
                          <a:ea typeface="Lato"/>
                          <a:cs typeface="Lato"/>
                          <a:sym typeface="Lato"/>
                        </a:rPr>
                        <a:t>45.150,00 €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Font typeface="Arial"/>
                        <a:buNone/>
                      </a:pPr>
                      <a:r>
                        <a:t/>
                      </a:r>
                      <a:endParaRPr sz="1200" u="none" cap="none" strike="noStrike">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20200">
                <a:tc gridSpan="3">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Summe Ausgaben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122.250,00 €</a:t>
                      </a:r>
                      <a:endParaRPr/>
                    </a:p>
                  </a:txBody>
                  <a:tcPr marT="91425" marB="91425" marR="91425" marL="91425">
                    <a:lnL cap="flat" cmpd="sng" w="9525">
                      <a:solidFill>
                        <a:srgbClr val="FF8900">
                          <a:alpha val="0"/>
                        </a:srgbClr>
                      </a:solidFill>
                      <a:prstDash val="solid"/>
                      <a:round/>
                      <a:headEnd len="sm" w="sm" type="none"/>
                      <a:tailEnd len="sm" w="sm" type="none"/>
                    </a:lnL>
                    <a:lnR cap="flat" cmpd="sng" w="9525">
                      <a:solidFill>
                        <a:srgbClr val="FF89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8900"/>
                      </a:solidFill>
                      <a:prstDash val="solid"/>
                      <a:round/>
                      <a:headEnd len="sm" w="sm" type="none"/>
                      <a:tailEnd len="sm" w="sm" type="none"/>
                    </a:lnB>
                  </a:tcPr>
                </a:tc>
              </a:tr>
              <a:tr h="320200">
                <a:tc gridSpan="3">
                  <a:txBody>
                    <a:bodyPr/>
                    <a:lstStyle/>
                    <a:p>
                      <a:pPr indent="0" lvl="0" marL="0" marR="0" rtl="0" algn="l">
                        <a:lnSpc>
                          <a:spcPct val="100000"/>
                        </a:lnSpc>
                        <a:spcBef>
                          <a:spcPts val="0"/>
                        </a:spcBef>
                        <a:spcAft>
                          <a:spcPts val="0"/>
                        </a:spcAft>
                        <a:buClr>
                          <a:schemeClr val="dk2"/>
                        </a:buClr>
                        <a:buFont typeface="Lato"/>
                        <a:buNone/>
                      </a:pPr>
                      <a:r>
                        <a:rPr lang="de-DE" sz="1400" u="none" cap="none" strike="noStrike">
                          <a:solidFill>
                            <a:schemeClr val="dk2"/>
                          </a:solidFill>
                          <a:latin typeface="Lato"/>
                          <a:ea typeface="Lato"/>
                          <a:cs typeface="Lato"/>
                          <a:sym typeface="Lato"/>
                        </a:rPr>
                        <a:t>Saldo August 2017</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c hMerge="1"/>
                <a:tc hMerge="1"/>
                <a:tc>
                  <a:txBody>
                    <a:bodyPr/>
                    <a:lstStyle/>
                    <a:p>
                      <a:pPr indent="0" lvl="0" marL="0" marR="0" rtl="0" algn="r">
                        <a:lnSpc>
                          <a:spcPct val="100000"/>
                        </a:lnSpc>
                        <a:spcBef>
                          <a:spcPts val="0"/>
                        </a:spcBef>
                        <a:spcAft>
                          <a:spcPts val="0"/>
                        </a:spcAft>
                        <a:buClr>
                          <a:schemeClr val="dk2"/>
                        </a:buClr>
                        <a:buFont typeface="Lato"/>
                        <a:buNone/>
                      </a:pPr>
                      <a:r>
                        <a:rPr b="1" lang="de-DE" sz="1400" u="none" cap="none" strike="noStrike">
                          <a:solidFill>
                            <a:schemeClr val="dk2"/>
                          </a:solidFill>
                          <a:latin typeface="Lato"/>
                          <a:ea typeface="Lato"/>
                          <a:cs typeface="Lato"/>
                          <a:sym typeface="Lato"/>
                        </a:rPr>
                        <a:t>36.750,00 €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8900"/>
                      </a:solidFill>
                      <a:prstDash val="solid"/>
                      <a:round/>
                      <a:headEnd len="sm" w="sm" type="none"/>
                      <a:tailEnd len="sm" w="sm" type="none"/>
                    </a:lnT>
                    <a:lnB cap="flat" cmpd="sng" w="28575">
                      <a:solidFill>
                        <a:srgbClr val="FF8900"/>
                      </a:solidFill>
                      <a:prstDash val="solid"/>
                      <a:round/>
                      <a:headEnd len="sm" w="sm" type="none"/>
                      <a:tailEnd len="sm" w="sm" type="none"/>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102"/>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Abstimmung über den Haushaltsvorschlag</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103"/>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Entlastung und </a:t>
            </a:r>
            <a:br>
              <a:rPr b="0" i="0" lang="de-DE" sz="4800" u="none" cap="none" strike="noStrike">
                <a:solidFill>
                  <a:schemeClr val="lt1"/>
                </a:solidFill>
                <a:latin typeface="Lato"/>
                <a:ea typeface="Lato"/>
                <a:cs typeface="Lato"/>
                <a:sym typeface="Lato"/>
              </a:rPr>
            </a:br>
            <a:r>
              <a:rPr b="0" i="0" lang="de-DE" sz="4800" u="none" cap="none" strike="noStrike">
                <a:solidFill>
                  <a:schemeClr val="lt1"/>
                </a:solidFill>
                <a:latin typeface="Lato"/>
                <a:ea typeface="Lato"/>
                <a:cs typeface="Lato"/>
                <a:sym typeface="Lato"/>
              </a:rPr>
              <a:t>Wahlen des Vorstands</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pic>
        <p:nvPicPr>
          <p:cNvPr id="747" name="Google Shape;747;p104"/>
          <p:cNvPicPr preferRelativeResize="0"/>
          <p:nvPr/>
        </p:nvPicPr>
        <p:blipFill>
          <a:blip r:embed="rId3">
            <a:alphaModFix/>
          </a:blip>
          <a:stretch>
            <a:fillRect/>
          </a:stretch>
        </p:blipFill>
        <p:spPr>
          <a:xfrm>
            <a:off x="125775" y="984047"/>
            <a:ext cx="1402200" cy="2096279"/>
          </a:xfrm>
          <a:prstGeom prst="rect">
            <a:avLst/>
          </a:prstGeom>
          <a:noFill/>
          <a:ln>
            <a:noFill/>
          </a:ln>
        </p:spPr>
      </p:pic>
      <p:sp>
        <p:nvSpPr>
          <p:cNvPr id="748" name="Google Shape;748;p104"/>
          <p:cNvSpPr txBox="1"/>
          <p:nvPr/>
        </p:nvSpPr>
        <p:spPr>
          <a:xfrm>
            <a:off x="303275" y="4664225"/>
            <a:ext cx="2834100" cy="3722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49" name="Google Shape;749;p104"/>
          <p:cNvSpPr txBox="1"/>
          <p:nvPr/>
        </p:nvSpPr>
        <p:spPr>
          <a:xfrm>
            <a:off x="402525" y="325850"/>
            <a:ext cx="8414099" cy="5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1" i="0" lang="de-DE" sz="2400" u="none" cap="none" strike="noStrike">
                <a:solidFill>
                  <a:srgbClr val="FF8900"/>
                </a:solidFill>
                <a:latin typeface="Lato"/>
                <a:ea typeface="Lato"/>
                <a:cs typeface="Lato"/>
                <a:sym typeface="Lato"/>
              </a:rPr>
              <a:t>Entlastung des bestehenden Vorstands</a:t>
            </a:r>
            <a:endParaRPr/>
          </a:p>
          <a:p>
            <a:pPr indent="0" lvl="0" marL="0" marR="0" rtl="0" algn="l">
              <a:lnSpc>
                <a:spcPct val="115000"/>
              </a:lnSpc>
              <a:spcBef>
                <a:spcPts val="0"/>
              </a:spcBef>
              <a:spcAft>
                <a:spcPts val="0"/>
              </a:spcAft>
              <a:buClr>
                <a:srgbClr val="000000"/>
              </a:buClr>
              <a:buFont typeface="Arial"/>
              <a:buNone/>
            </a:pPr>
            <a:r>
              <a:t/>
            </a:r>
            <a:endParaRPr b="1" i="0" sz="2400" u="none" cap="none" strike="noStrike">
              <a:solidFill>
                <a:srgbClr val="FF8900"/>
              </a:solidFill>
              <a:latin typeface="Lato"/>
              <a:ea typeface="Lato"/>
              <a:cs typeface="Lato"/>
              <a:sym typeface="Lato"/>
            </a:endParaRPr>
          </a:p>
        </p:txBody>
      </p:sp>
      <p:sp>
        <p:nvSpPr>
          <p:cNvPr id="750" name="Google Shape;750;p104"/>
          <p:cNvSpPr/>
          <p:nvPr/>
        </p:nvSpPr>
        <p:spPr>
          <a:xfrm>
            <a:off x="125800"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i="0" lang="de-DE" sz="1400" u="none" cap="none" strike="noStrike">
                <a:solidFill>
                  <a:srgbClr val="FFFFFF"/>
                </a:solidFill>
                <a:latin typeface="Lato"/>
                <a:ea typeface="Lato"/>
                <a:cs typeface="Lato"/>
                <a:sym typeface="Lato"/>
              </a:rPr>
              <a:t>Präsidentin</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b="0" i="0" lang="de-DE" sz="1400" u="none" cap="none" strike="noStrike">
                <a:solidFill>
                  <a:srgbClr val="FFFFFF"/>
                </a:solidFill>
                <a:latin typeface="Lato"/>
                <a:ea typeface="Lato"/>
                <a:cs typeface="Lato"/>
                <a:sym typeface="Lato"/>
              </a:rPr>
              <a:t>Astrid</a:t>
            </a:r>
            <a:endParaRPr/>
          </a:p>
          <a:p>
            <a:pPr indent="0" lvl="0" marL="0" marR="0" rtl="0" algn="l">
              <a:lnSpc>
                <a:spcPct val="100000"/>
              </a:lnSpc>
              <a:spcBef>
                <a:spcPts val="0"/>
              </a:spcBef>
              <a:spcAft>
                <a:spcPts val="0"/>
              </a:spcAft>
              <a:buClr>
                <a:srgbClr val="FFFFFF"/>
              </a:buClr>
              <a:buFont typeface="Lato"/>
              <a:buNone/>
            </a:pPr>
            <a:r>
              <a:rPr b="0" i="0" lang="de-DE" sz="1400" u="none" cap="none" strike="noStrike">
                <a:solidFill>
                  <a:srgbClr val="FFFFFF"/>
                </a:solidFill>
                <a:latin typeface="Lato"/>
                <a:ea typeface="Lato"/>
                <a:cs typeface="Lato"/>
                <a:sym typeface="Lato"/>
              </a:rPr>
              <a:t>Beck</a:t>
            </a:r>
            <a:endParaRPr/>
          </a:p>
        </p:txBody>
      </p:sp>
      <p:pic>
        <p:nvPicPr>
          <p:cNvPr id="751" name="Google Shape;751;p104"/>
          <p:cNvPicPr preferRelativeResize="0"/>
          <p:nvPr/>
        </p:nvPicPr>
        <p:blipFill>
          <a:blip r:embed="rId4">
            <a:alphaModFix/>
          </a:blip>
          <a:stretch>
            <a:fillRect/>
          </a:stretch>
        </p:blipFill>
        <p:spPr>
          <a:xfrm>
            <a:off x="3118015" y="984047"/>
            <a:ext cx="1402200" cy="2096279"/>
          </a:xfrm>
          <a:prstGeom prst="rect">
            <a:avLst/>
          </a:prstGeom>
          <a:noFill/>
          <a:ln>
            <a:noFill/>
          </a:ln>
        </p:spPr>
      </p:pic>
      <p:pic>
        <p:nvPicPr>
          <p:cNvPr id="752" name="Google Shape;752;p104"/>
          <p:cNvPicPr preferRelativeResize="0"/>
          <p:nvPr/>
        </p:nvPicPr>
        <p:blipFill>
          <a:blip r:embed="rId5">
            <a:alphaModFix/>
          </a:blip>
          <a:stretch>
            <a:fillRect/>
          </a:stretch>
        </p:blipFill>
        <p:spPr>
          <a:xfrm>
            <a:off x="7606338" y="984047"/>
            <a:ext cx="1402200" cy="2096279"/>
          </a:xfrm>
          <a:prstGeom prst="rect">
            <a:avLst/>
          </a:prstGeom>
          <a:noFill/>
          <a:ln>
            <a:noFill/>
          </a:ln>
        </p:spPr>
      </p:pic>
      <p:pic>
        <p:nvPicPr>
          <p:cNvPr id="753" name="Google Shape;753;p104"/>
          <p:cNvPicPr preferRelativeResize="0"/>
          <p:nvPr/>
        </p:nvPicPr>
        <p:blipFill>
          <a:blip r:embed="rId6">
            <a:alphaModFix/>
          </a:blip>
          <a:stretch>
            <a:fillRect/>
          </a:stretch>
        </p:blipFill>
        <p:spPr>
          <a:xfrm>
            <a:off x="1621908" y="984047"/>
            <a:ext cx="1402200" cy="2096279"/>
          </a:xfrm>
          <a:prstGeom prst="rect">
            <a:avLst/>
          </a:prstGeom>
          <a:noFill/>
          <a:ln>
            <a:noFill/>
          </a:ln>
        </p:spPr>
      </p:pic>
      <p:pic>
        <p:nvPicPr>
          <p:cNvPr id="754" name="Google Shape;754;p104"/>
          <p:cNvPicPr preferRelativeResize="0"/>
          <p:nvPr/>
        </p:nvPicPr>
        <p:blipFill>
          <a:blip r:embed="rId7">
            <a:alphaModFix/>
          </a:blip>
          <a:stretch>
            <a:fillRect/>
          </a:stretch>
        </p:blipFill>
        <p:spPr>
          <a:xfrm>
            <a:off x="6110230" y="984047"/>
            <a:ext cx="1402200" cy="2096279"/>
          </a:xfrm>
          <a:prstGeom prst="rect">
            <a:avLst/>
          </a:prstGeom>
          <a:noFill/>
          <a:ln>
            <a:noFill/>
          </a:ln>
        </p:spPr>
      </p:pic>
      <p:sp>
        <p:nvSpPr>
          <p:cNvPr id="755" name="Google Shape;755;p104"/>
          <p:cNvSpPr/>
          <p:nvPr/>
        </p:nvSpPr>
        <p:spPr>
          <a:xfrm>
            <a:off x="1621908"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Vizepräsident</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Holger</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Fischer</a:t>
            </a:r>
            <a:endParaRPr>
              <a:solidFill>
                <a:srgbClr val="FFFFFF"/>
              </a:solidFill>
              <a:latin typeface="Lato"/>
              <a:ea typeface="Lato"/>
              <a:cs typeface="Lato"/>
              <a:sym typeface="Lato"/>
            </a:endParaRPr>
          </a:p>
        </p:txBody>
      </p:sp>
      <p:sp>
        <p:nvSpPr>
          <p:cNvPr id="756" name="Google Shape;756;p104"/>
          <p:cNvSpPr/>
          <p:nvPr/>
        </p:nvSpPr>
        <p:spPr>
          <a:xfrm>
            <a:off x="3118015"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Fachvorstand</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Steffen</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Hess</a:t>
            </a:r>
            <a:endParaRPr>
              <a:solidFill>
                <a:srgbClr val="FFFFFF"/>
              </a:solidFill>
              <a:latin typeface="Lato"/>
              <a:ea typeface="Lato"/>
              <a:cs typeface="Lato"/>
              <a:sym typeface="Lato"/>
            </a:endParaRPr>
          </a:p>
        </p:txBody>
      </p:sp>
      <p:sp>
        <p:nvSpPr>
          <p:cNvPr id="757" name="Google Shape;757;p104"/>
          <p:cNvSpPr/>
          <p:nvPr/>
        </p:nvSpPr>
        <p:spPr>
          <a:xfrm>
            <a:off x="4614123"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PR/Marketing</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Charlene</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Beavers</a:t>
            </a:r>
            <a:endParaRPr>
              <a:solidFill>
                <a:srgbClr val="FFFFFF"/>
              </a:solidFill>
              <a:latin typeface="Lato"/>
              <a:ea typeface="Lato"/>
              <a:cs typeface="Lato"/>
              <a:sym typeface="Lato"/>
            </a:endParaRPr>
          </a:p>
        </p:txBody>
      </p:sp>
      <p:sp>
        <p:nvSpPr>
          <p:cNvPr id="758" name="Google Shape;758;p104"/>
          <p:cNvSpPr/>
          <p:nvPr/>
        </p:nvSpPr>
        <p:spPr>
          <a:xfrm>
            <a:off x="6110230"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Schatzmeister</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Roman</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Reindler</a:t>
            </a:r>
            <a:endParaRPr>
              <a:solidFill>
                <a:srgbClr val="FFFFFF"/>
              </a:solidFill>
              <a:latin typeface="Lato"/>
              <a:ea typeface="Lato"/>
              <a:cs typeface="Lato"/>
              <a:sym typeface="Lato"/>
            </a:endParaRPr>
          </a:p>
        </p:txBody>
      </p:sp>
      <p:sp>
        <p:nvSpPr>
          <p:cNvPr id="759" name="Google Shape;759;p104"/>
          <p:cNvSpPr/>
          <p:nvPr/>
        </p:nvSpPr>
        <p:spPr>
          <a:xfrm>
            <a:off x="7606338"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Schriftführer</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Thomas</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Jackstädt</a:t>
            </a:r>
            <a:endParaRPr>
              <a:solidFill>
                <a:srgbClr val="FFFFFF"/>
              </a:solidFill>
              <a:latin typeface="Lato"/>
              <a:ea typeface="Lato"/>
              <a:cs typeface="Lato"/>
              <a:sym typeface="Lato"/>
            </a:endParaRPr>
          </a:p>
        </p:txBody>
      </p:sp>
      <p:pic>
        <p:nvPicPr>
          <p:cNvPr id="760" name="Google Shape;760;p104"/>
          <p:cNvPicPr preferRelativeResize="0"/>
          <p:nvPr/>
        </p:nvPicPr>
        <p:blipFill>
          <a:blip r:embed="rId8">
            <a:alphaModFix/>
          </a:blip>
          <a:stretch>
            <a:fillRect/>
          </a:stretch>
        </p:blipFill>
        <p:spPr>
          <a:xfrm>
            <a:off x="4614150" y="984050"/>
            <a:ext cx="1402175" cy="2054488"/>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pic>
        <p:nvPicPr>
          <p:cNvPr id="765" name="Google Shape;765;p105"/>
          <p:cNvPicPr preferRelativeResize="0"/>
          <p:nvPr/>
        </p:nvPicPr>
        <p:blipFill>
          <a:blip r:embed="rId3">
            <a:alphaModFix/>
          </a:blip>
          <a:stretch>
            <a:fillRect/>
          </a:stretch>
        </p:blipFill>
        <p:spPr>
          <a:xfrm>
            <a:off x="125775" y="984047"/>
            <a:ext cx="1402200" cy="2096279"/>
          </a:xfrm>
          <a:prstGeom prst="rect">
            <a:avLst/>
          </a:prstGeom>
          <a:noFill/>
          <a:ln>
            <a:noFill/>
          </a:ln>
        </p:spPr>
      </p:pic>
      <p:sp>
        <p:nvSpPr>
          <p:cNvPr id="766" name="Google Shape;766;p105"/>
          <p:cNvSpPr txBox="1"/>
          <p:nvPr/>
        </p:nvSpPr>
        <p:spPr>
          <a:xfrm>
            <a:off x="303275" y="4664225"/>
            <a:ext cx="2834100" cy="37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8900"/>
              </a:buClr>
              <a:buFont typeface="Lato"/>
              <a:buNone/>
            </a:pPr>
            <a:r>
              <a:rPr b="1" i="0" lang="de-DE" sz="1200" u="none" cap="none" strike="noStrike">
                <a:solidFill>
                  <a:srgbClr val="FF8900"/>
                </a:solidFill>
                <a:latin typeface="Lato"/>
                <a:ea typeface="Lato"/>
                <a:cs typeface="Lato"/>
                <a:sym typeface="Lato"/>
              </a:rPr>
              <a:t>D I E   E I N F A C H M A C H E R .</a:t>
            </a:r>
            <a:endParaRPr/>
          </a:p>
        </p:txBody>
      </p:sp>
      <p:sp>
        <p:nvSpPr>
          <p:cNvPr id="767" name="Google Shape;767;p105"/>
          <p:cNvSpPr txBox="1"/>
          <p:nvPr/>
        </p:nvSpPr>
        <p:spPr>
          <a:xfrm>
            <a:off x="402525" y="325850"/>
            <a:ext cx="8414100" cy="5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FF8900"/>
              </a:buClr>
              <a:buFont typeface="Lato"/>
              <a:buNone/>
            </a:pPr>
            <a:r>
              <a:rPr b="1" lang="de-DE" sz="2400">
                <a:solidFill>
                  <a:srgbClr val="FF8900"/>
                </a:solidFill>
                <a:latin typeface="Lato"/>
                <a:ea typeface="Lato"/>
                <a:cs typeface="Lato"/>
                <a:sym typeface="Lato"/>
              </a:rPr>
              <a:t>Wahl des neuen Vorstandes</a:t>
            </a:r>
            <a:endParaRPr>
              <a:solidFill>
                <a:schemeClr val="dk1"/>
              </a:solidFill>
            </a:endParaRPr>
          </a:p>
          <a:p>
            <a:pPr indent="0" lvl="0" marL="0" rtl="0" algn="l">
              <a:lnSpc>
                <a:spcPct val="115000"/>
              </a:lnSpc>
              <a:spcBef>
                <a:spcPts val="0"/>
              </a:spcBef>
              <a:spcAft>
                <a:spcPts val="0"/>
              </a:spcAft>
              <a:buClr>
                <a:schemeClr val="dk1"/>
              </a:buClr>
              <a:buFont typeface="Arial"/>
              <a:buNone/>
            </a:pPr>
            <a:r>
              <a:t/>
            </a:r>
            <a:endParaRPr b="1" sz="2400">
              <a:solidFill>
                <a:srgbClr val="FF8900"/>
              </a:solidFill>
              <a:latin typeface="Lato"/>
              <a:ea typeface="Lato"/>
              <a:cs typeface="Lato"/>
              <a:sym typeface="Lato"/>
            </a:endParaRPr>
          </a:p>
          <a:p>
            <a:pPr indent="0" lvl="0" marL="0" marR="0" rtl="0" algn="l">
              <a:lnSpc>
                <a:spcPct val="115000"/>
              </a:lnSpc>
              <a:spcBef>
                <a:spcPts val="0"/>
              </a:spcBef>
              <a:spcAft>
                <a:spcPts val="0"/>
              </a:spcAft>
              <a:buClr>
                <a:schemeClr val="dk1"/>
              </a:buClr>
              <a:buFont typeface="Arial"/>
              <a:buNone/>
            </a:pPr>
            <a:r>
              <a:t/>
            </a:r>
            <a:endParaRPr b="1" sz="2400">
              <a:solidFill>
                <a:srgbClr val="FF8900"/>
              </a:solidFill>
              <a:latin typeface="Lato"/>
              <a:ea typeface="Lato"/>
              <a:cs typeface="Lato"/>
              <a:sym typeface="Lato"/>
            </a:endParaRPr>
          </a:p>
          <a:p>
            <a:pPr indent="0" lvl="0" marL="0" marR="0" rtl="0" algn="l">
              <a:lnSpc>
                <a:spcPct val="115000"/>
              </a:lnSpc>
              <a:spcBef>
                <a:spcPts val="0"/>
              </a:spcBef>
              <a:spcAft>
                <a:spcPts val="0"/>
              </a:spcAft>
              <a:buClr>
                <a:srgbClr val="000000"/>
              </a:buClr>
              <a:buFont typeface="Arial"/>
              <a:buNone/>
            </a:pPr>
            <a:r>
              <a:t/>
            </a:r>
            <a:endParaRPr b="1" i="0" sz="2400" u="none" cap="none" strike="noStrike">
              <a:solidFill>
                <a:srgbClr val="FF8900"/>
              </a:solidFill>
              <a:latin typeface="Lato"/>
              <a:ea typeface="Lato"/>
              <a:cs typeface="Lato"/>
              <a:sym typeface="Lato"/>
            </a:endParaRPr>
          </a:p>
        </p:txBody>
      </p:sp>
      <p:sp>
        <p:nvSpPr>
          <p:cNvPr id="768" name="Google Shape;768;p105"/>
          <p:cNvSpPr/>
          <p:nvPr/>
        </p:nvSpPr>
        <p:spPr>
          <a:xfrm>
            <a:off x="125800"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i="0" lang="de-DE" sz="1400" u="none" cap="none" strike="noStrike">
                <a:solidFill>
                  <a:srgbClr val="FFFFFF"/>
                </a:solidFill>
                <a:latin typeface="Lato"/>
                <a:ea typeface="Lato"/>
                <a:cs typeface="Lato"/>
                <a:sym typeface="Lato"/>
              </a:rPr>
              <a:t>Präsidentin</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b="0" i="0" lang="de-DE" sz="1400" u="none" cap="none" strike="noStrike">
                <a:solidFill>
                  <a:srgbClr val="FFFFFF"/>
                </a:solidFill>
                <a:latin typeface="Lato"/>
                <a:ea typeface="Lato"/>
                <a:cs typeface="Lato"/>
                <a:sym typeface="Lato"/>
              </a:rPr>
              <a:t>Astrid</a:t>
            </a:r>
            <a:endParaRPr/>
          </a:p>
          <a:p>
            <a:pPr indent="0" lvl="0" marL="0" marR="0" rtl="0" algn="l">
              <a:lnSpc>
                <a:spcPct val="100000"/>
              </a:lnSpc>
              <a:spcBef>
                <a:spcPts val="0"/>
              </a:spcBef>
              <a:spcAft>
                <a:spcPts val="0"/>
              </a:spcAft>
              <a:buClr>
                <a:srgbClr val="FFFFFF"/>
              </a:buClr>
              <a:buFont typeface="Lato"/>
              <a:buNone/>
            </a:pPr>
            <a:r>
              <a:rPr b="0" i="0" lang="de-DE" sz="1400" u="none" cap="none" strike="noStrike">
                <a:solidFill>
                  <a:srgbClr val="FFFFFF"/>
                </a:solidFill>
                <a:latin typeface="Lato"/>
                <a:ea typeface="Lato"/>
                <a:cs typeface="Lato"/>
                <a:sym typeface="Lato"/>
              </a:rPr>
              <a:t>Beck</a:t>
            </a:r>
            <a:endParaRPr/>
          </a:p>
        </p:txBody>
      </p:sp>
      <p:pic>
        <p:nvPicPr>
          <p:cNvPr id="769" name="Google Shape;769;p105"/>
          <p:cNvPicPr preferRelativeResize="0"/>
          <p:nvPr/>
        </p:nvPicPr>
        <p:blipFill>
          <a:blip r:embed="rId4">
            <a:alphaModFix/>
          </a:blip>
          <a:stretch>
            <a:fillRect/>
          </a:stretch>
        </p:blipFill>
        <p:spPr>
          <a:xfrm>
            <a:off x="3118015" y="984047"/>
            <a:ext cx="1402200" cy="2096279"/>
          </a:xfrm>
          <a:prstGeom prst="rect">
            <a:avLst/>
          </a:prstGeom>
          <a:noFill/>
          <a:ln>
            <a:noFill/>
          </a:ln>
        </p:spPr>
      </p:pic>
      <p:pic>
        <p:nvPicPr>
          <p:cNvPr id="770" name="Google Shape;770;p105"/>
          <p:cNvPicPr preferRelativeResize="0"/>
          <p:nvPr/>
        </p:nvPicPr>
        <p:blipFill>
          <a:blip r:embed="rId5">
            <a:alphaModFix/>
          </a:blip>
          <a:stretch>
            <a:fillRect/>
          </a:stretch>
        </p:blipFill>
        <p:spPr>
          <a:xfrm>
            <a:off x="7606338" y="984047"/>
            <a:ext cx="1402200" cy="2096279"/>
          </a:xfrm>
          <a:prstGeom prst="rect">
            <a:avLst/>
          </a:prstGeom>
          <a:noFill/>
          <a:ln>
            <a:noFill/>
          </a:ln>
        </p:spPr>
      </p:pic>
      <p:pic>
        <p:nvPicPr>
          <p:cNvPr id="771" name="Google Shape;771;p105"/>
          <p:cNvPicPr preferRelativeResize="0"/>
          <p:nvPr/>
        </p:nvPicPr>
        <p:blipFill>
          <a:blip r:embed="rId6">
            <a:alphaModFix/>
          </a:blip>
          <a:stretch>
            <a:fillRect/>
          </a:stretch>
        </p:blipFill>
        <p:spPr>
          <a:xfrm>
            <a:off x="1621908" y="984047"/>
            <a:ext cx="1402200" cy="2096279"/>
          </a:xfrm>
          <a:prstGeom prst="rect">
            <a:avLst/>
          </a:prstGeom>
          <a:noFill/>
          <a:ln>
            <a:noFill/>
          </a:ln>
        </p:spPr>
      </p:pic>
      <p:pic>
        <p:nvPicPr>
          <p:cNvPr id="772" name="Google Shape;772;p105"/>
          <p:cNvPicPr preferRelativeResize="0"/>
          <p:nvPr/>
        </p:nvPicPr>
        <p:blipFill>
          <a:blip r:embed="rId7">
            <a:alphaModFix/>
          </a:blip>
          <a:stretch>
            <a:fillRect/>
          </a:stretch>
        </p:blipFill>
        <p:spPr>
          <a:xfrm>
            <a:off x="6110230" y="984047"/>
            <a:ext cx="1402200" cy="2096279"/>
          </a:xfrm>
          <a:prstGeom prst="rect">
            <a:avLst/>
          </a:prstGeom>
          <a:noFill/>
          <a:ln>
            <a:noFill/>
          </a:ln>
        </p:spPr>
      </p:pic>
      <p:sp>
        <p:nvSpPr>
          <p:cNvPr id="773" name="Google Shape;773;p105"/>
          <p:cNvSpPr/>
          <p:nvPr/>
        </p:nvSpPr>
        <p:spPr>
          <a:xfrm>
            <a:off x="1621908"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Vizepräsident</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Holger</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Fischer</a:t>
            </a:r>
            <a:endParaRPr>
              <a:solidFill>
                <a:srgbClr val="FFFFFF"/>
              </a:solidFill>
              <a:latin typeface="Lato"/>
              <a:ea typeface="Lato"/>
              <a:cs typeface="Lato"/>
              <a:sym typeface="Lato"/>
            </a:endParaRPr>
          </a:p>
        </p:txBody>
      </p:sp>
      <p:sp>
        <p:nvSpPr>
          <p:cNvPr id="774" name="Google Shape;774;p105"/>
          <p:cNvSpPr/>
          <p:nvPr/>
        </p:nvSpPr>
        <p:spPr>
          <a:xfrm>
            <a:off x="3118015"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Fachvorstand</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Steffen</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Hess</a:t>
            </a:r>
            <a:endParaRPr>
              <a:solidFill>
                <a:srgbClr val="FFFFFF"/>
              </a:solidFill>
              <a:latin typeface="Lato"/>
              <a:ea typeface="Lato"/>
              <a:cs typeface="Lato"/>
              <a:sym typeface="Lato"/>
            </a:endParaRPr>
          </a:p>
        </p:txBody>
      </p:sp>
      <p:sp>
        <p:nvSpPr>
          <p:cNvPr id="775" name="Google Shape;775;p105"/>
          <p:cNvSpPr/>
          <p:nvPr/>
        </p:nvSpPr>
        <p:spPr>
          <a:xfrm>
            <a:off x="6110230"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Schatzmeister</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Roman</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Reindler</a:t>
            </a:r>
            <a:endParaRPr>
              <a:solidFill>
                <a:srgbClr val="FFFFFF"/>
              </a:solidFill>
              <a:latin typeface="Lato"/>
              <a:ea typeface="Lato"/>
              <a:cs typeface="Lato"/>
              <a:sym typeface="Lato"/>
            </a:endParaRPr>
          </a:p>
        </p:txBody>
      </p:sp>
      <p:pic>
        <p:nvPicPr>
          <p:cNvPr id="776" name="Google Shape;776;p105"/>
          <p:cNvPicPr preferRelativeResize="0"/>
          <p:nvPr/>
        </p:nvPicPr>
        <p:blipFill>
          <a:blip r:embed="rId8">
            <a:alphaModFix/>
          </a:blip>
          <a:stretch>
            <a:fillRect/>
          </a:stretch>
        </p:blipFill>
        <p:spPr>
          <a:xfrm>
            <a:off x="4614137" y="984047"/>
            <a:ext cx="1402200" cy="2096279"/>
          </a:xfrm>
          <a:prstGeom prst="rect">
            <a:avLst/>
          </a:prstGeom>
          <a:noFill/>
          <a:ln>
            <a:noFill/>
          </a:ln>
        </p:spPr>
      </p:pic>
      <p:sp>
        <p:nvSpPr>
          <p:cNvPr id="777" name="Google Shape;777;p105"/>
          <p:cNvSpPr/>
          <p:nvPr/>
        </p:nvSpPr>
        <p:spPr>
          <a:xfrm>
            <a:off x="7606338"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Schriftführer</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Thomas</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FFFFFF"/>
              </a:buClr>
              <a:buFont typeface="Lato"/>
              <a:buNone/>
            </a:pPr>
            <a:r>
              <a:rPr lang="de-DE">
                <a:solidFill>
                  <a:srgbClr val="FFFFFF"/>
                </a:solidFill>
                <a:latin typeface="Lato"/>
                <a:ea typeface="Lato"/>
                <a:cs typeface="Lato"/>
                <a:sym typeface="Lato"/>
              </a:rPr>
              <a:t>Jackstädt</a:t>
            </a:r>
            <a:endParaRPr>
              <a:solidFill>
                <a:srgbClr val="FFFFFF"/>
              </a:solidFill>
              <a:latin typeface="Lato"/>
              <a:ea typeface="Lato"/>
              <a:cs typeface="Lato"/>
              <a:sym typeface="Lato"/>
            </a:endParaRPr>
          </a:p>
        </p:txBody>
      </p:sp>
      <p:sp>
        <p:nvSpPr>
          <p:cNvPr id="778" name="Google Shape;778;p105"/>
          <p:cNvSpPr/>
          <p:nvPr/>
        </p:nvSpPr>
        <p:spPr>
          <a:xfrm>
            <a:off x="4614123" y="3044088"/>
            <a:ext cx="1402200" cy="1286100"/>
          </a:xfrm>
          <a:prstGeom prst="rect">
            <a:avLst/>
          </a:prstGeom>
          <a:solidFill>
            <a:srgbClr val="FF8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Font typeface="Lato"/>
              <a:buNone/>
            </a:pPr>
            <a:r>
              <a:rPr b="1" lang="de-DE">
                <a:solidFill>
                  <a:srgbClr val="FFFFFF"/>
                </a:solidFill>
                <a:latin typeface="Lato"/>
                <a:ea typeface="Lato"/>
                <a:cs typeface="Lato"/>
                <a:sym typeface="Lato"/>
              </a:rPr>
              <a:t>PR/Marketing</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Lato"/>
              <a:ea typeface="Lato"/>
              <a:cs typeface="Lato"/>
              <a:sym typeface="Lato"/>
            </a:endParaRPr>
          </a:p>
          <a:p>
            <a:pPr indent="0" lvl="0" marL="0" rtl="0" algn="l">
              <a:spcBef>
                <a:spcPts val="0"/>
              </a:spcBef>
              <a:spcAft>
                <a:spcPts val="0"/>
              </a:spcAft>
              <a:buClr>
                <a:schemeClr val="dk1"/>
              </a:buClr>
              <a:buFont typeface="Arial"/>
              <a:buNone/>
            </a:pPr>
            <a:r>
              <a:rPr lang="de-DE">
                <a:solidFill>
                  <a:schemeClr val="lt1"/>
                </a:solidFill>
                <a:latin typeface="Lato"/>
                <a:ea typeface="Lato"/>
                <a:cs typeface="Lato"/>
                <a:sym typeface="Lato"/>
              </a:rPr>
              <a:t>Iris</a:t>
            </a:r>
            <a:endParaRPr>
              <a:solidFill>
                <a:schemeClr val="lt1"/>
              </a:solidFill>
              <a:latin typeface="Lato"/>
              <a:ea typeface="Lato"/>
              <a:cs typeface="Lato"/>
              <a:sym typeface="Lato"/>
            </a:endParaRPr>
          </a:p>
          <a:p>
            <a:pPr indent="0" lvl="0" marL="0" rtl="0" algn="l">
              <a:spcBef>
                <a:spcPts val="0"/>
              </a:spcBef>
              <a:spcAft>
                <a:spcPts val="0"/>
              </a:spcAft>
              <a:buClr>
                <a:schemeClr val="dk1"/>
              </a:buClr>
              <a:buFont typeface="Arial"/>
              <a:buNone/>
            </a:pPr>
            <a:r>
              <a:rPr lang="de-DE">
                <a:solidFill>
                  <a:schemeClr val="lt1"/>
                </a:solidFill>
                <a:latin typeface="Lato"/>
                <a:ea typeface="Lato"/>
                <a:cs typeface="Lato"/>
                <a:sym typeface="Lato"/>
              </a:rPr>
              <a:t>Detemple</a:t>
            </a:r>
            <a:endParaRPr>
              <a:solidFill>
                <a:srgbClr val="FFFFFF"/>
              </a:solidFill>
              <a:latin typeface="Lato"/>
              <a:ea typeface="Lato"/>
              <a:cs typeface="Lato"/>
              <a:sym typeface="Lato"/>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106"/>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Wahl der Revisoren</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7" name="Shape 787"/>
        <p:cNvGrpSpPr/>
        <p:nvPr/>
      </p:nvGrpSpPr>
      <p:grpSpPr>
        <a:xfrm>
          <a:off x="0" y="0"/>
          <a:ext cx="0" cy="0"/>
          <a:chOff x="0" y="0"/>
          <a:chExt cx="0" cy="0"/>
        </a:xfrm>
      </p:grpSpPr>
      <p:sp>
        <p:nvSpPr>
          <p:cNvPr id="788" name="Google Shape;788;p107"/>
          <p:cNvSpPr txBox="1"/>
          <p:nvPr>
            <p:ph type="title"/>
          </p:nvPr>
        </p:nvSpPr>
        <p:spPr>
          <a:xfrm>
            <a:off x="236875" y="1929725"/>
            <a:ext cx="8229600" cy="2532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lt1"/>
              </a:buClr>
              <a:buFont typeface="Lato"/>
              <a:buNone/>
            </a:pPr>
            <a:r>
              <a:rPr b="0" i="0" lang="de-DE" sz="4800" u="none" cap="none" strike="noStrike">
                <a:solidFill>
                  <a:schemeClr val="lt1"/>
                </a:solidFill>
                <a:latin typeface="Lato"/>
                <a:ea typeface="Lato"/>
                <a:cs typeface="Lato"/>
                <a:sym typeface="Lato"/>
              </a:rPr>
              <a:t>Festsetzung der Beiträge für das laufende Geschäftsjahr bzw. zur Verabschiedung der Beitragsordnung</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108"/>
          <p:cNvSpPr txBox="1"/>
          <p:nvPr>
            <p:ph idx="1" type="body"/>
          </p:nvPr>
        </p:nvSpPr>
        <p:spPr>
          <a:xfrm>
            <a:off x="403200" y="1121229"/>
            <a:ext cx="8297455" cy="3140528"/>
          </a:xfrm>
          <a:prstGeom prst="rect">
            <a:avLst/>
          </a:prstGeom>
          <a:noFill/>
          <a:ln>
            <a:noFill/>
          </a:ln>
        </p:spPr>
        <p:txBody>
          <a:bodyPr anchorCtr="0" anchor="t" bIns="45700" lIns="91425" spcFirstLastPara="1" rIns="91425" wrap="square" tIns="45700">
            <a:noAutofit/>
          </a:bodyPr>
          <a:lstStyle/>
          <a:p>
            <a:pPr indent="-355600" lvl="0" marL="457200" marR="0" rtl="0" algn="l">
              <a:lnSpc>
                <a:spcPct val="150000"/>
              </a:lnSpc>
              <a:spcBef>
                <a:spcPts val="0"/>
              </a:spcBef>
              <a:spcAft>
                <a:spcPts val="0"/>
              </a:spcAft>
              <a:buClr>
                <a:schemeClr val="dk2"/>
              </a:buClr>
              <a:buSzPts val="2000"/>
              <a:buFont typeface="Lato"/>
              <a:buAutoNum type="arabicPeriod"/>
            </a:pPr>
            <a:r>
              <a:rPr b="0" i="0" lang="de-DE" sz="2000" u="none" cap="none" strike="noStrike">
                <a:solidFill>
                  <a:schemeClr val="dk2"/>
                </a:solidFill>
                <a:latin typeface="Lato"/>
                <a:ea typeface="Lato"/>
                <a:cs typeface="Lato"/>
                <a:sym typeface="Lato"/>
              </a:rPr>
              <a:t>Antrag zur Ergänzung der Beitragsordnung—Einführung des SEPA Lastschriftverfahrens (von Thomas Jackstädt, 08. August 2016)</a:t>
            </a:r>
            <a:endParaRPr/>
          </a:p>
          <a:p>
            <a:pPr indent="-355600" lvl="0" marL="457200" marR="0" rtl="0" algn="l">
              <a:lnSpc>
                <a:spcPct val="150000"/>
              </a:lnSpc>
              <a:spcBef>
                <a:spcPts val="0"/>
              </a:spcBef>
              <a:spcAft>
                <a:spcPts val="0"/>
              </a:spcAft>
              <a:buClr>
                <a:schemeClr val="dk2"/>
              </a:buClr>
              <a:buSzPts val="2000"/>
              <a:buFont typeface="Lato"/>
              <a:buAutoNum type="arabicPeriod"/>
            </a:pPr>
            <a:r>
              <a:rPr b="0" i="0" lang="de-DE" sz="2000" u="none" cap="none" strike="noStrike">
                <a:solidFill>
                  <a:schemeClr val="dk2"/>
                </a:solidFill>
                <a:latin typeface="Lato"/>
                <a:ea typeface="Lato"/>
                <a:cs typeface="Lato"/>
                <a:sym typeface="Lato"/>
              </a:rPr>
              <a:t>Ergänzung von § 4 Zahlungsweise:</a:t>
            </a:r>
            <a:endParaRPr/>
          </a:p>
          <a:p>
            <a:pPr indent="0" lvl="0" marL="457200" marR="0" rtl="0" algn="l">
              <a:lnSpc>
                <a:spcPct val="150000"/>
              </a:lnSpc>
              <a:spcBef>
                <a:spcPts val="0"/>
              </a:spcBef>
              <a:spcAft>
                <a:spcPts val="0"/>
              </a:spcAft>
              <a:buClr>
                <a:schemeClr val="dk2"/>
              </a:buClr>
              <a:buFont typeface="Noto Sans Symbols"/>
              <a:buNone/>
            </a:pPr>
            <a:r>
              <a:rPr b="0" i="0" lang="de-DE" sz="2000" u="none" cap="none" strike="noStrike">
                <a:solidFill>
                  <a:schemeClr val="dk2"/>
                </a:solidFill>
                <a:latin typeface="Lato"/>
                <a:ea typeface="Lato"/>
                <a:cs typeface="Lato"/>
                <a:sym typeface="Lato"/>
              </a:rPr>
              <a:t>Änderung der Beitragsordnung vom 08. September 2015 (vom Vorstand der German UPA) </a:t>
            </a:r>
            <a:endParaRPr/>
          </a:p>
          <a:p>
            <a:pPr indent="-342900" lvl="0" marL="342900" marR="0" rtl="0" algn="l">
              <a:lnSpc>
                <a:spcPct val="150000"/>
              </a:lnSpc>
              <a:spcBef>
                <a:spcPts val="0"/>
              </a:spcBef>
              <a:spcAft>
                <a:spcPts val="0"/>
              </a:spcAft>
              <a:buClr>
                <a:schemeClr val="dk1"/>
              </a:buClr>
              <a:buFont typeface="Noto Sans Symbols"/>
              <a:buNone/>
            </a:pPr>
            <a:r>
              <a:t/>
            </a:r>
            <a:endParaRPr b="0" i="0" sz="2000" u="none" cap="none" strike="noStrike">
              <a:solidFill>
                <a:schemeClr val="dk2"/>
              </a:solidFill>
              <a:latin typeface="Lato"/>
              <a:ea typeface="Lato"/>
              <a:cs typeface="Lato"/>
              <a:sym typeface="Lato"/>
            </a:endParaRPr>
          </a:p>
          <a:p>
            <a:pPr indent="-215900" lvl="0" marL="342900" marR="0" rtl="0" algn="l">
              <a:lnSpc>
                <a:spcPct val="100000"/>
              </a:lnSpc>
              <a:spcBef>
                <a:spcPts val="0"/>
              </a:spcBef>
              <a:spcAft>
                <a:spcPts val="0"/>
              </a:spcAft>
              <a:buClr>
                <a:srgbClr val="666666"/>
              </a:buClr>
              <a:buSzPts val="2000"/>
              <a:buFont typeface="Noto Sans Symbols"/>
              <a:buNone/>
            </a:pPr>
            <a:r>
              <a:t/>
            </a:r>
            <a:endParaRPr b="0" i="0" sz="2000" u="none" cap="none" strike="noStrike">
              <a:solidFill>
                <a:srgbClr val="666666"/>
              </a:solidFill>
              <a:latin typeface="Lato"/>
              <a:ea typeface="Lato"/>
              <a:cs typeface="Lato"/>
              <a:sym typeface="Lato"/>
            </a:endParaRPr>
          </a:p>
        </p:txBody>
      </p:sp>
      <p:sp>
        <p:nvSpPr>
          <p:cNvPr id="794" name="Google Shape;794;p108"/>
          <p:cNvSpPr txBox="1"/>
          <p:nvPr>
            <p:ph idx="2" type="body"/>
          </p:nvPr>
        </p:nvSpPr>
        <p:spPr>
          <a:xfrm>
            <a:off x="403199" y="324000"/>
            <a:ext cx="8332585" cy="5468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8900"/>
              </a:buClr>
              <a:buFont typeface="Lato"/>
              <a:buNone/>
            </a:pPr>
            <a:r>
              <a:rPr b="1" i="0" lang="de-DE" sz="2400" u="none" cap="none" strike="noStrike">
                <a:solidFill>
                  <a:srgbClr val="FF8900"/>
                </a:solidFill>
                <a:latin typeface="Lato"/>
                <a:ea typeface="Lato"/>
                <a:cs typeface="Lato"/>
                <a:sym typeface="Lato"/>
              </a:rPr>
              <a:t>Anträge</a:t>
            </a:r>
            <a:endParaRPr b="1" i="0" sz="2400" u="none" cap="none" strike="noStrike">
              <a:solidFill>
                <a:srgbClr val="FF89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