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2" r:id="rId4"/>
    <p:sldMasterId id="2147483683" r:id="rId5"/>
    <p:sldMasterId id="2147483684" r:id="rId6"/>
    <p:sldMasterId id="2147483685" r:id="rId7"/>
    <p:sldMasterId id="2147483686" r:id="rId8"/>
    <p:sldMasterId id="2147483687"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375" r:id="rId130"/>
    <p:sldId id="376" r:id="rId131"/>
    <p:sldId id="377" r:id="rId132"/>
  </p:sldIdLst>
  <p:sldSz cy="5143500" cx="9144000"/>
  <p:notesSz cx="6858000" cy="9144000"/>
  <p:embeddedFontLst>
    <p:embeddedFont>
      <p:font typeface="Lato"/>
      <p:regular r:id="rId133"/>
      <p:bold r:id="rId134"/>
      <p:italic r:id="rId135"/>
      <p:boldItalic r:id="rId1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BD27CDB-2994-4908-B8B5-BA19C3E70907}">
  <a:tblStyle styleId="{FBD27CDB-2994-4908-B8B5-BA19C3E70907}"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CF3"/>
          </a:solidFill>
        </a:fill>
      </a:tcStyle>
    </a:wholeTbl>
    <a:band1H>
      <a:tcTxStyle/>
      <a:tcStyle>
        <a:fill>
          <a:solidFill>
            <a:srgbClr val="CDD7E6"/>
          </a:solidFill>
        </a:fill>
      </a:tcStyle>
    </a:band1H>
    <a:band2H>
      <a:tcTxStyle/>
    </a:band2H>
    <a:band1V>
      <a:tcTxStyle/>
      <a:tcStyle>
        <a:fill>
          <a:solidFill>
            <a:srgbClr val="CDD7E6"/>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414AF04D-5F74-4CA3-9AC4-D98190126BC7}"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9" Type="http://schemas.openxmlformats.org/officeDocument/2006/relationships/slide" Target="slides/slide99.xml"/><Relationship Id="rId108" Type="http://schemas.openxmlformats.org/officeDocument/2006/relationships/slide" Target="slides/slide98.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29" Type="http://schemas.openxmlformats.org/officeDocument/2006/relationships/slide" Target="slides/slide119.xml"/><Relationship Id="rId128" Type="http://schemas.openxmlformats.org/officeDocument/2006/relationships/slide" Target="slides/slide118.xml"/><Relationship Id="rId127" Type="http://schemas.openxmlformats.org/officeDocument/2006/relationships/slide" Target="slides/slide117.xml"/><Relationship Id="rId126" Type="http://schemas.openxmlformats.org/officeDocument/2006/relationships/slide" Target="slides/slide116.xml"/><Relationship Id="rId26" Type="http://schemas.openxmlformats.org/officeDocument/2006/relationships/slide" Target="slides/slide16.xml"/><Relationship Id="rId121" Type="http://schemas.openxmlformats.org/officeDocument/2006/relationships/slide" Target="slides/slide111.xml"/><Relationship Id="rId25" Type="http://schemas.openxmlformats.org/officeDocument/2006/relationships/slide" Target="slides/slide15.xml"/><Relationship Id="rId120" Type="http://schemas.openxmlformats.org/officeDocument/2006/relationships/slide" Target="slides/slide110.xml"/><Relationship Id="rId28" Type="http://schemas.openxmlformats.org/officeDocument/2006/relationships/slide" Target="slides/slide18.xml"/><Relationship Id="rId27" Type="http://schemas.openxmlformats.org/officeDocument/2006/relationships/slide" Target="slides/slide17.xml"/><Relationship Id="rId125" Type="http://schemas.openxmlformats.org/officeDocument/2006/relationships/slide" Target="slides/slide115.xml"/><Relationship Id="rId29" Type="http://schemas.openxmlformats.org/officeDocument/2006/relationships/slide" Target="slides/slide19.xml"/><Relationship Id="rId124" Type="http://schemas.openxmlformats.org/officeDocument/2006/relationships/slide" Target="slides/slide114.xml"/><Relationship Id="rId123" Type="http://schemas.openxmlformats.org/officeDocument/2006/relationships/slide" Target="slides/slide113.xml"/><Relationship Id="rId122" Type="http://schemas.openxmlformats.org/officeDocument/2006/relationships/slide" Target="slides/slide112.xml"/><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11" Type="http://schemas.openxmlformats.org/officeDocument/2006/relationships/slide" Target="slides/slide1.xml"/><Relationship Id="rId99" Type="http://schemas.openxmlformats.org/officeDocument/2006/relationships/slide" Target="slides/slide89.xml"/><Relationship Id="rId10" Type="http://schemas.openxmlformats.org/officeDocument/2006/relationships/notesMaster" Target="notesMasters/notesMaster1.xml"/><Relationship Id="rId98" Type="http://schemas.openxmlformats.org/officeDocument/2006/relationships/slide" Target="slides/slide88.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9" Type="http://schemas.openxmlformats.org/officeDocument/2006/relationships/slide" Target="slides/slide109.xml"/><Relationship Id="rId15" Type="http://schemas.openxmlformats.org/officeDocument/2006/relationships/slide" Target="slides/slide5.xml"/><Relationship Id="rId110" Type="http://schemas.openxmlformats.org/officeDocument/2006/relationships/slide" Target="slides/slide100.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slide" Target="slides/slide104.xml"/><Relationship Id="rId18" Type="http://schemas.openxmlformats.org/officeDocument/2006/relationships/slide" Target="slides/slide8.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7.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132" Type="http://schemas.openxmlformats.org/officeDocument/2006/relationships/slide" Target="slides/slide122.xml"/><Relationship Id="rId131" Type="http://schemas.openxmlformats.org/officeDocument/2006/relationships/slide" Target="slides/slide121.xml"/><Relationship Id="rId130" Type="http://schemas.openxmlformats.org/officeDocument/2006/relationships/slide" Target="slides/slide120.xml"/><Relationship Id="rId136" Type="http://schemas.openxmlformats.org/officeDocument/2006/relationships/font" Target="fonts/Lato-boldItalic.fntdata"/><Relationship Id="rId135" Type="http://schemas.openxmlformats.org/officeDocument/2006/relationships/font" Target="fonts/Lato-italic.fntdata"/><Relationship Id="rId134" Type="http://schemas.openxmlformats.org/officeDocument/2006/relationships/font" Target="fonts/Lato-bold.fntdata"/><Relationship Id="rId133" Type="http://schemas.openxmlformats.org/officeDocument/2006/relationships/font" Target="fonts/Lato-regular.fntdata"/><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4: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4: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253c843598_0_7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53c843598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g2537e3ccb4_16_33:notes"/>
          <p:cNvSpPr/>
          <p:nvPr>
            <p:ph idx="2" type="sldImg"/>
          </p:nvPr>
        </p:nvSpPr>
        <p:spPr>
          <a:xfrm>
            <a:off x="70503" y="686382"/>
            <a:ext cx="671699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7" name="Google Shape;867;g2537e3ccb4_16_33:notes"/>
          <p:cNvSpPr txBox="1"/>
          <p:nvPr>
            <p:ph idx="1" type="body"/>
          </p:nvPr>
        </p:nvSpPr>
        <p:spPr>
          <a:xfrm>
            <a:off x="685801"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4" name="Shape 874"/>
        <p:cNvGrpSpPr/>
        <p:nvPr/>
      </p:nvGrpSpPr>
      <p:grpSpPr>
        <a:xfrm>
          <a:off x="0" y="0"/>
          <a:ext cx="0" cy="0"/>
          <a:chOff x="0" y="0"/>
          <a:chExt cx="0" cy="0"/>
        </a:xfrm>
      </p:grpSpPr>
      <p:sp>
        <p:nvSpPr>
          <p:cNvPr id="875" name="Google Shape;875;g2537e3ccb4_16_41:notes"/>
          <p:cNvSpPr/>
          <p:nvPr>
            <p:ph idx="2" type="sldImg"/>
          </p:nvPr>
        </p:nvSpPr>
        <p:spPr>
          <a:xfrm>
            <a:off x="70503" y="686382"/>
            <a:ext cx="671699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6" name="Google Shape;876;g2537e3ccb4_16_41:notes"/>
          <p:cNvSpPr txBox="1"/>
          <p:nvPr>
            <p:ph idx="1" type="body"/>
          </p:nvPr>
        </p:nvSpPr>
        <p:spPr>
          <a:xfrm>
            <a:off x="685801"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3" name="Shape 883"/>
        <p:cNvGrpSpPr/>
        <p:nvPr/>
      </p:nvGrpSpPr>
      <p:grpSpPr>
        <a:xfrm>
          <a:off x="0" y="0"/>
          <a:ext cx="0" cy="0"/>
          <a:chOff x="0" y="0"/>
          <a:chExt cx="0" cy="0"/>
        </a:xfrm>
      </p:grpSpPr>
      <p:sp>
        <p:nvSpPr>
          <p:cNvPr id="884" name="Google Shape;884;p103: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03: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0" name="Google Shape;890;p10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5" name="Shape 895"/>
        <p:cNvGrpSpPr/>
        <p:nvPr/>
      </p:nvGrpSpPr>
      <p:grpSpPr>
        <a:xfrm>
          <a:off x="0" y="0"/>
          <a:ext cx="0" cy="0"/>
          <a:chOff x="0" y="0"/>
          <a:chExt cx="0" cy="0"/>
        </a:xfrm>
      </p:grpSpPr>
      <p:sp>
        <p:nvSpPr>
          <p:cNvPr id="896" name="Google Shape;896;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7" name="Google Shape;897;p10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2" name="Shape 902"/>
        <p:cNvGrpSpPr/>
        <p:nvPr/>
      </p:nvGrpSpPr>
      <p:grpSpPr>
        <a:xfrm>
          <a:off x="0" y="0"/>
          <a:ext cx="0" cy="0"/>
          <a:chOff x="0" y="0"/>
          <a:chExt cx="0" cy="0"/>
        </a:xfrm>
      </p:grpSpPr>
      <p:sp>
        <p:nvSpPr>
          <p:cNvPr id="903" name="Google Shape;903;p108: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08: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7" name="Shape 907"/>
        <p:cNvGrpSpPr/>
        <p:nvPr/>
      </p:nvGrpSpPr>
      <p:grpSpPr>
        <a:xfrm>
          <a:off x="0" y="0"/>
          <a:ext cx="0" cy="0"/>
          <a:chOff x="0" y="0"/>
          <a:chExt cx="0" cy="0"/>
        </a:xfrm>
      </p:grpSpPr>
      <p:sp>
        <p:nvSpPr>
          <p:cNvPr id="908" name="Google Shape;908;g1fb9ed9e3d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g1fb9ed9e3d_0_5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2" name="Shape 912"/>
        <p:cNvGrpSpPr/>
        <p:nvPr/>
      </p:nvGrpSpPr>
      <p:grpSpPr>
        <a:xfrm>
          <a:off x="0" y="0"/>
          <a:ext cx="0" cy="0"/>
          <a:chOff x="0" y="0"/>
          <a:chExt cx="0" cy="0"/>
        </a:xfrm>
      </p:grpSpPr>
      <p:sp>
        <p:nvSpPr>
          <p:cNvPr id="913" name="Google Shape;913;p118: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18: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7" name="Shape 917"/>
        <p:cNvGrpSpPr/>
        <p:nvPr/>
      </p:nvGrpSpPr>
      <p:grpSpPr>
        <a:xfrm>
          <a:off x="0" y="0"/>
          <a:ext cx="0" cy="0"/>
          <a:chOff x="0" y="0"/>
          <a:chExt cx="0" cy="0"/>
        </a:xfrm>
      </p:grpSpPr>
      <p:sp>
        <p:nvSpPr>
          <p:cNvPr id="918" name="Google Shape;918;g1feee07329_2_9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1feee07329_2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3" name="Shape 923"/>
        <p:cNvGrpSpPr/>
        <p:nvPr/>
      </p:nvGrpSpPr>
      <p:grpSpPr>
        <a:xfrm>
          <a:off x="0" y="0"/>
          <a:ext cx="0" cy="0"/>
          <a:chOff x="0" y="0"/>
          <a:chExt cx="0" cy="0"/>
        </a:xfrm>
      </p:grpSpPr>
      <p:sp>
        <p:nvSpPr>
          <p:cNvPr id="924" name="Google Shape;924;p119: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19: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253c843598_0_134: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53c843598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9" name="Shape 929"/>
        <p:cNvGrpSpPr/>
        <p:nvPr/>
      </p:nvGrpSpPr>
      <p:grpSpPr>
        <a:xfrm>
          <a:off x="0" y="0"/>
          <a:ext cx="0" cy="0"/>
          <a:chOff x="0" y="0"/>
          <a:chExt cx="0" cy="0"/>
        </a:xfrm>
      </p:grpSpPr>
      <p:sp>
        <p:nvSpPr>
          <p:cNvPr id="930" name="Google Shape;930;p120: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20: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5" name="Shape 935"/>
        <p:cNvGrpSpPr/>
        <p:nvPr/>
      </p:nvGrpSpPr>
      <p:grpSpPr>
        <a:xfrm>
          <a:off x="0" y="0"/>
          <a:ext cx="0" cy="0"/>
          <a:chOff x="0" y="0"/>
          <a:chExt cx="0" cy="0"/>
        </a:xfrm>
      </p:grpSpPr>
      <p:sp>
        <p:nvSpPr>
          <p:cNvPr id="936" name="Google Shape;936;p123: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23: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0" name="Shape 940"/>
        <p:cNvGrpSpPr/>
        <p:nvPr/>
      </p:nvGrpSpPr>
      <p:grpSpPr>
        <a:xfrm>
          <a:off x="0" y="0"/>
          <a:ext cx="0" cy="0"/>
          <a:chOff x="0" y="0"/>
          <a:chExt cx="0" cy="0"/>
        </a:xfrm>
      </p:grpSpPr>
      <p:sp>
        <p:nvSpPr>
          <p:cNvPr id="941" name="Google Shape;941;p124: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24: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6" name="Shape 946"/>
        <p:cNvGrpSpPr/>
        <p:nvPr/>
      </p:nvGrpSpPr>
      <p:grpSpPr>
        <a:xfrm>
          <a:off x="0" y="0"/>
          <a:ext cx="0" cy="0"/>
          <a:chOff x="0" y="0"/>
          <a:chExt cx="0" cy="0"/>
        </a:xfrm>
      </p:grpSpPr>
      <p:sp>
        <p:nvSpPr>
          <p:cNvPr id="947" name="Google Shape;947;p126: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26: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2" name="Shape 952"/>
        <p:cNvGrpSpPr/>
        <p:nvPr/>
      </p:nvGrpSpPr>
      <p:grpSpPr>
        <a:xfrm>
          <a:off x="0" y="0"/>
          <a:ext cx="0" cy="0"/>
          <a:chOff x="0" y="0"/>
          <a:chExt cx="0" cy="0"/>
        </a:xfrm>
      </p:grpSpPr>
      <p:sp>
        <p:nvSpPr>
          <p:cNvPr id="953" name="Google Shape;953;g2537e3ccb4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g2537e3ccb4_0_15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7" name="Shape 957"/>
        <p:cNvGrpSpPr/>
        <p:nvPr/>
      </p:nvGrpSpPr>
      <p:grpSpPr>
        <a:xfrm>
          <a:off x="0" y="0"/>
          <a:ext cx="0" cy="0"/>
          <a:chOff x="0" y="0"/>
          <a:chExt cx="0" cy="0"/>
        </a:xfrm>
      </p:grpSpPr>
      <p:sp>
        <p:nvSpPr>
          <p:cNvPr id="958" name="Google Shape;958;g2537e3ccb4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g2537e3ccb4_0_164: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3" name="Shape 963"/>
        <p:cNvGrpSpPr/>
        <p:nvPr/>
      </p:nvGrpSpPr>
      <p:grpSpPr>
        <a:xfrm>
          <a:off x="0" y="0"/>
          <a:ext cx="0" cy="0"/>
          <a:chOff x="0" y="0"/>
          <a:chExt cx="0" cy="0"/>
        </a:xfrm>
      </p:grpSpPr>
      <p:sp>
        <p:nvSpPr>
          <p:cNvPr id="964" name="Google Shape;964;p110: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10: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8" name="Shape 968"/>
        <p:cNvGrpSpPr/>
        <p:nvPr/>
      </p:nvGrpSpPr>
      <p:grpSpPr>
        <a:xfrm>
          <a:off x="0" y="0"/>
          <a:ext cx="0" cy="0"/>
          <a:chOff x="0" y="0"/>
          <a:chExt cx="0" cy="0"/>
        </a:xfrm>
      </p:grpSpPr>
      <p:sp>
        <p:nvSpPr>
          <p:cNvPr id="969" name="Google Shape;969;p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0" name="Google Shape;970;p11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6" name="Shape 986"/>
        <p:cNvGrpSpPr/>
        <p:nvPr/>
      </p:nvGrpSpPr>
      <p:grpSpPr>
        <a:xfrm>
          <a:off x="0" y="0"/>
          <a:ext cx="0" cy="0"/>
          <a:chOff x="0" y="0"/>
          <a:chExt cx="0" cy="0"/>
        </a:xfrm>
      </p:grpSpPr>
      <p:sp>
        <p:nvSpPr>
          <p:cNvPr id="987" name="Google Shape;987;g16f42e559c_1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8" name="Google Shape;988;g16f42e559c_1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4" name="Shape 1004"/>
        <p:cNvGrpSpPr/>
        <p:nvPr/>
      </p:nvGrpSpPr>
      <p:grpSpPr>
        <a:xfrm>
          <a:off x="0" y="0"/>
          <a:ext cx="0" cy="0"/>
          <a:chOff x="0" y="0"/>
          <a:chExt cx="0" cy="0"/>
        </a:xfrm>
      </p:grpSpPr>
      <p:sp>
        <p:nvSpPr>
          <p:cNvPr id="1005" name="Google Shape;1005;p115: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15: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253c843598_0_14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53c843598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9" name="Shape 1009"/>
        <p:cNvGrpSpPr/>
        <p:nvPr/>
      </p:nvGrpSpPr>
      <p:grpSpPr>
        <a:xfrm>
          <a:off x="0" y="0"/>
          <a:ext cx="0" cy="0"/>
          <a:chOff x="0" y="0"/>
          <a:chExt cx="0" cy="0"/>
        </a:xfrm>
      </p:grpSpPr>
      <p:sp>
        <p:nvSpPr>
          <p:cNvPr id="1010" name="Google Shape;1010;g2537e3ccb4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g2537e3ccb4_0_17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9" name="Shape 1019"/>
        <p:cNvGrpSpPr/>
        <p:nvPr/>
      </p:nvGrpSpPr>
      <p:grpSpPr>
        <a:xfrm>
          <a:off x="0" y="0"/>
          <a:ext cx="0" cy="0"/>
          <a:chOff x="0" y="0"/>
          <a:chExt cx="0" cy="0"/>
        </a:xfrm>
      </p:grpSpPr>
      <p:sp>
        <p:nvSpPr>
          <p:cNvPr id="1020" name="Google Shape;1020;p127: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27: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4" name="Shape 1024"/>
        <p:cNvGrpSpPr/>
        <p:nvPr/>
      </p:nvGrpSpPr>
      <p:grpSpPr>
        <a:xfrm>
          <a:off x="0" y="0"/>
          <a:ext cx="0" cy="0"/>
          <a:chOff x="0" y="0"/>
          <a:chExt cx="0" cy="0"/>
        </a:xfrm>
      </p:grpSpPr>
      <p:sp>
        <p:nvSpPr>
          <p:cNvPr id="1025" name="Google Shape;1025;p129: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29: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253c843598_0_5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53c84359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253c843598_0_3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53c84359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253c843598_0_8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53c84359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253c843598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53c843598_0_9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253c843598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53c843598_0_10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1fef140451_0_12: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fef14045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2727"/>
              </a:lnSpc>
              <a:spcBef>
                <a:spcPts val="0"/>
              </a:spcBef>
              <a:spcAft>
                <a:spcPts val="0"/>
              </a:spcAft>
              <a:buClr>
                <a:schemeClr val="dk1"/>
              </a:buClr>
              <a:buSzPts val="1100"/>
              <a:buFont typeface="Arial"/>
              <a:buNone/>
            </a:pPr>
            <a:r>
              <a:rPr lang="de-DE" sz="1000">
                <a:highlight>
                  <a:srgbClr val="FFFFFF"/>
                </a:highlight>
              </a:rPr>
              <a:t>Am Beispiel "normales Mitglied" wenn ich meine Frau werbe zahlen wir beide für das nächste Jahr statt 50€ nur 30€</a:t>
            </a:r>
            <a:endParaRPr sz="1000">
              <a:highlight>
                <a:srgbClr val="FFFFFF"/>
              </a:highlight>
            </a:endParaRPr>
          </a:p>
          <a:p>
            <a:pPr indent="0" lvl="0" marL="0" rtl="0" algn="l">
              <a:lnSpc>
                <a:spcPct val="122727"/>
              </a:lnSpc>
              <a:spcBef>
                <a:spcPts val="200"/>
              </a:spcBef>
              <a:spcAft>
                <a:spcPts val="0"/>
              </a:spcAft>
              <a:buClr>
                <a:schemeClr val="dk1"/>
              </a:buClr>
              <a:buSzPts val="1100"/>
              <a:buFont typeface="Arial"/>
              <a:buNone/>
            </a:pPr>
            <a:r>
              <a:rPr lang="de-DE" sz="1000">
                <a:highlight>
                  <a:srgbClr val="FFFFFF"/>
                </a:highlight>
              </a:rPr>
              <a:t>und ja geht nur am Stand</a:t>
            </a:r>
            <a:endParaRPr sz="1000">
              <a:highlight>
                <a:srgbClr val="FFFFFF"/>
              </a:highlight>
            </a:endParaRPr>
          </a:p>
          <a:p>
            <a:pPr indent="0" lvl="0" marL="0" rtl="0" algn="l">
              <a:lnSpc>
                <a:spcPct val="122727"/>
              </a:lnSpc>
              <a:spcBef>
                <a:spcPts val="200"/>
              </a:spcBef>
              <a:spcAft>
                <a:spcPts val="200"/>
              </a:spcAft>
              <a:buNone/>
            </a:pPr>
            <a:r>
              <a:rPr lang="de-DE" sz="1000">
                <a:highlight>
                  <a:srgbClr val="FFFFFF"/>
                </a:highlight>
              </a:rPr>
              <a:t>und nur noch heute und morgen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2540641350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5406413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19f7d9e9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19f7d9e9ba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118356ca84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118356ca84_4_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19: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266e4aad08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6e4aad08_2_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20: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0: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118356ca84_4_1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18356ca84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1fb9ed9e3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1fb9ed9e3d_0_2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21: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1: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22: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2: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2537e3ccb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537e3ccb4_0_8: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p23: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7: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p24: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4: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p25: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Tassen habe ich hinzugefügt - vergeben für Leistungen… Verlosung auf der Mitgliederversammlung (ne größere ANzahl, so dass Anspron da ist, das man hingeht...</a:t>
            </a:r>
            <a:endParaRPr/>
          </a:p>
        </p:txBody>
      </p:sp>
      <p:sp>
        <p:nvSpPr>
          <p:cNvPr id="319" name="Google Shape;319;p25: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1fb9ed9e3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1fb9ed9e3d_0_2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p27: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7: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268770fd4c_0_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68770fd4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268770fd4c_0_12: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68770fd4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268770fd4c_0_2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68770fd4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268770fd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68770fd4c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37: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7: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2537e3ccb4_2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g2537e3ccb4_2_2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8: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2537e3ccb4_2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2537e3ccb4_2_3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p28: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8: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2537e3ccb4_4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2537e3ccb4_4_2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de-DE" sz="1100" u="none" cap="none" strike="noStrike">
                <a:solidFill>
                  <a:schemeClr val="dk1"/>
                </a:solidFill>
                <a:latin typeface="Arial"/>
                <a:ea typeface="Arial"/>
                <a:cs typeface="Arial"/>
                <a:sym typeface="Arial"/>
              </a:rPr>
              <a:t>Hier würden wir uns beide kurz jeder für sich vorstellen.</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2537e3ccb4_4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2537e3ccb4_4_3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de-DE" sz="1100" u="none" cap="none" strike="noStrike">
                <a:solidFill>
                  <a:schemeClr val="dk1"/>
                </a:solidFill>
                <a:latin typeface="Arial"/>
                <a:ea typeface="Arial"/>
                <a:cs typeface="Arial"/>
                <a:sym typeface="Arial"/>
              </a:rPr>
              <a:t>[Kay]</a:t>
            </a:r>
            <a:endParaRPr/>
          </a:p>
          <a:p>
            <a:pPr indent="0" lvl="0" marL="0" marR="0" rtl="0" algn="l">
              <a:spcBef>
                <a:spcPts val="0"/>
              </a:spcBef>
              <a:spcAft>
                <a:spcPts val="0"/>
              </a:spcAft>
              <a:buClr>
                <a:schemeClr val="dk1"/>
              </a:buClr>
              <a:buFont typeface="Arial"/>
              <a:buNone/>
            </a:pPr>
            <a:r>
              <a:rPr b="0" i="0" lang="de-DE" sz="1100" u="none" cap="none" strike="noStrike">
                <a:solidFill>
                  <a:schemeClr val="dk1"/>
                </a:solidFill>
                <a:latin typeface="Arial"/>
                <a:ea typeface="Arial"/>
                <a:cs typeface="Arial"/>
                <a:sym typeface="Arial"/>
              </a:rPr>
              <a:t>Was ist das UXQB?</a:t>
            </a:r>
            <a:endParaRPr/>
          </a:p>
          <a:p>
            <a:pPr indent="-171450" lvl="0" marL="17145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Mitglieder sind</a:t>
            </a:r>
            <a:endParaRPr/>
          </a:p>
          <a:p>
            <a:pPr indent="-171450" lvl="1" marL="628650" marR="0" rtl="0" algn="l">
              <a:lnSpc>
                <a:spcPct val="100000"/>
              </a:lnSpc>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persönliche Mitglieder (Thomas Geis, Rolf Molich, Oliver Kluge, Knut Polkehn, Holger Fischer, Rüdiger Heimgärtner, Nigel Bevan)</a:t>
            </a:r>
            <a:endParaRPr/>
          </a:p>
          <a:p>
            <a:pPr indent="-171450" lvl="1" marL="62865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Institutionelle Mitglieder = die Berufsverbände, die National Experts entsenden</a:t>
            </a:r>
            <a:endParaRPr/>
          </a:p>
          <a:p>
            <a:pPr indent="-171450" lvl="0" marL="17145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Zielsetzung: weltweit anerkanntes Zertifizierungssystem für Personen im Bereich Usability und User Experience</a:t>
            </a:r>
            <a:endParaRPr/>
          </a:p>
          <a:p>
            <a:pPr indent="0" lvl="0" marL="0" marR="0" rtl="0" algn="l">
              <a:lnSpc>
                <a:spcPct val="100000"/>
              </a:lnSpc>
              <a:spcBef>
                <a:spcPts val="0"/>
              </a:spcBef>
              <a:spcAft>
                <a:spcPts val="0"/>
              </a:spcAft>
              <a:buClr>
                <a:schemeClr val="dk1"/>
              </a:buClr>
              <a:buFont typeface="Arial"/>
              <a:buNone/>
            </a:pPr>
            <a:r>
              <a:rPr b="0" i="0" lang="de-DE" sz="1100" u="none" cap="none" strike="noStrike">
                <a:solidFill>
                  <a:schemeClr val="dk1"/>
                </a:solidFill>
                <a:latin typeface="Arial"/>
                <a:ea typeface="Arial"/>
                <a:cs typeface="Arial"/>
                <a:sym typeface="Arial"/>
              </a:rPr>
              <a:t>Inwieweit wurde das Ziel der Internationaliserung vorangetrieben? Hier könnten wir auch was zu den Übersetzungen z.B. in Russisch sagen.</a:t>
            </a:r>
            <a:br>
              <a:rPr b="0" i="0" lang="de-DE" sz="1100" u="none" cap="none" strike="noStrike">
                <a:solidFill>
                  <a:schemeClr val="dk1"/>
                </a:solidFill>
                <a:latin typeface="Arial"/>
                <a:ea typeface="Arial"/>
                <a:cs typeface="Arial"/>
                <a:sym typeface="Arial"/>
              </a:rPr>
            </a:b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2537e3ccb4_4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g2537e3ccb4_4_4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de-DE" sz="1100" u="none" cap="none" strike="noStrike">
                <a:solidFill>
                  <a:schemeClr val="dk1"/>
                </a:solidFill>
                <a:latin typeface="Arial"/>
                <a:ea typeface="Arial"/>
                <a:cs typeface="Arial"/>
                <a:sym typeface="Arial"/>
              </a:rPr>
              <a:t>[Guido]</a:t>
            </a:r>
            <a:endParaRPr/>
          </a:p>
          <a:p>
            <a:pPr indent="-171450" lvl="0" marL="17145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Überblick zu den erwerbbaren Zertifikaten</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de-DE" sz="1100" u="none" cap="none" strike="noStrike">
                <a:solidFill>
                  <a:schemeClr val="dk1"/>
                </a:solidFill>
                <a:latin typeface="Arial"/>
                <a:ea typeface="Arial"/>
                <a:cs typeface="Arial"/>
                <a:sym typeface="Arial"/>
              </a:rPr>
              <a:t>Anzahl zertifizierter Personen bis Juni 2017:</a:t>
            </a:r>
            <a:endParaRPr/>
          </a:p>
          <a:p>
            <a:pPr indent="-171450" lvl="0" marL="17145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CPUX-F:  2.271</a:t>
            </a:r>
            <a:endParaRPr/>
          </a:p>
          <a:p>
            <a:pPr indent="-171450" lvl="0" marL="17145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CPUX-UR:  30</a:t>
            </a:r>
            <a:endParaRPr/>
          </a:p>
          <a:p>
            <a:pPr indent="-171450" lvl="0" marL="17145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CPUX-UT:  40</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2537e3ccb4_4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g2537e3ccb4_4_5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de-DE" sz="1100" u="none" cap="none" strike="noStrike">
                <a:solidFill>
                  <a:schemeClr val="dk1"/>
                </a:solidFill>
                <a:latin typeface="Arial"/>
                <a:ea typeface="Arial"/>
                <a:cs typeface="Arial"/>
                <a:sym typeface="Arial"/>
              </a:rPr>
              <a:t>Überblick zu unserer Mitarbeit</a:t>
            </a:r>
            <a:endParaRPr/>
          </a:p>
          <a:p>
            <a:pPr indent="0" lvl="0" marL="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[Kay]  Bzgl. der Reviews: Wir haben selbst gereviewt und Input von Usability- und UX-Experten eingearbeitet</a:t>
            </a:r>
            <a:endParaRPr/>
          </a:p>
          <a:p>
            <a:pPr indent="0" lvl="0" marL="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[Guido] Bzgl. Kommunikation: Wie es aktuell läuft und die Frage stellen, ob der Kommunikationsweg über die AK-Leiter reicht und OK ist.</a:t>
            </a:r>
            <a:endParaRPr/>
          </a:p>
          <a:p>
            <a:pPr indent="0" lvl="0" marL="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 [Guido] Bzgl. CPUX-IIP (Interaction Specification, Information Architecture and Prototyping): Habe ich mit Knut Polkehn vorangetrieben</a:t>
            </a:r>
            <a:endParaRPr/>
          </a:p>
          <a:p>
            <a:pPr indent="0" lvl="0" marL="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[Kay] Mitgliederversammlung (einfach nur erwähnen ohne weitere Details)</a:t>
            </a:r>
            <a:endParaRPr/>
          </a:p>
          <a:p>
            <a:pPr indent="0" lvl="0" marL="0" marR="0" rtl="0" algn="l">
              <a:spcBef>
                <a:spcPts val="0"/>
              </a:spcBef>
              <a:spcAft>
                <a:spcPts val="0"/>
              </a:spcAft>
              <a:buClr>
                <a:schemeClr val="dk1"/>
              </a:buClr>
              <a:buSzPts val="1100"/>
              <a:buFont typeface="Arial"/>
              <a:buChar char="●"/>
            </a:pPr>
            <a:r>
              <a:rPr b="0" i="0" lang="de-DE" sz="1100" u="none" cap="none" strike="noStrike">
                <a:solidFill>
                  <a:schemeClr val="dk1"/>
                </a:solidFill>
                <a:latin typeface="Arial"/>
                <a:ea typeface="Arial"/>
                <a:cs typeface="Arial"/>
                <a:sym typeface="Arial"/>
              </a:rPr>
              <a:t>[Kay] Bzgl. Release Planning: Haben wir beim UXQB angefragt und u.a. dadurch die Weiterentwicklung der Zusammenarbeitsorganisation vorangetrieben</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Font typeface="Arial"/>
              <a:buNone/>
            </a:pPr>
            <a:r>
              <a:rPr b="0" i="0" lang="de-DE" sz="1100" u="none" cap="none" strike="noStrike">
                <a:solidFill>
                  <a:schemeClr val="dk1"/>
                </a:solidFill>
                <a:latin typeface="Arial"/>
                <a:ea typeface="Arial"/>
                <a:cs typeface="Arial"/>
                <a:sym typeface="Arial"/>
              </a:rPr>
              <a:t>Plus am Ende Bitte und Hinweise wie ein Input von den Mitgliedern aussehen kann. (Auf Englisch und mit konkreten Vorschlägen, wie es sein soll)</a:t>
            </a:r>
            <a:endParaRPr/>
          </a:p>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p34: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4: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p35: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5: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p36: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6: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118356ca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118356ca84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10: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sz="1400">
                <a:solidFill>
                  <a:srgbClr val="FF0000"/>
                </a:solidFill>
              </a:rPr>
              <a:t>Neu - Satzungsänderung…. Firmenmitgliedschaften</a:t>
            </a:r>
            <a:endParaRPr sz="1400">
              <a:solidFill>
                <a:srgbClr val="FF0000"/>
              </a:solidFill>
            </a:endParaRPr>
          </a:p>
          <a:p>
            <a:pPr indent="0" lvl="0" marL="0" rtl="0" algn="l">
              <a:spcBef>
                <a:spcPts val="0"/>
              </a:spcBef>
              <a:spcAft>
                <a:spcPts val="0"/>
              </a:spcAft>
              <a:buClr>
                <a:schemeClr val="dk1"/>
              </a:buClr>
              <a:buSzPts val="1100"/>
              <a:buFont typeface="Arial"/>
              <a:buNone/>
            </a:pPr>
            <a:r>
              <a:rPr lang="de-DE" sz="1400">
                <a:solidFill>
                  <a:srgbClr val="FF0000"/>
                </a:solidFill>
              </a:rPr>
              <a:t>Pause machen</a:t>
            </a:r>
            <a:endParaRPr/>
          </a:p>
        </p:txBody>
      </p:sp>
      <p:sp>
        <p:nvSpPr>
          <p:cNvPr id="148" name="Google Shape;148;p10: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p38: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8: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2537e3ccb4_6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g2537e3ccb4_6_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2537e3ccb4_6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g2537e3ccb4_6_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2537e3ccb4_6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g2537e3ccb4_6_1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268c058ce5_2_3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68c058ce5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g253c84359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53c843598_0_16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p45: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5: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p46: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6: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p48: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8: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2537e3ccb4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g2537e3ccb4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12: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2: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2537e3ccb4_8_2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544" name="Google Shape;544;g2537e3ccb4_8_29: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268c058ce5_2_3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68c058ce5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2537e3ccb4_8_4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557" name="Google Shape;557;g2537e3ccb4_8_40: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2537e3ccb4_8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
        <p:nvSpPr>
          <p:cNvPr id="563" name="Google Shape;563;g2537e3ccb4_8_45: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1feee07329_8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1feee07329_8_1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Google Shape;575;g1feee07329_8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1feee07329_8_1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1feee07329_8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g1feee07329_8_2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1feee07329_8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g1feee07329_8_2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1feee07329_8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g1feee07329_8_3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2537e3ccb4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2537e3ccb4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13: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2537e3ccb4_1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g2537e3ccb4_10_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g2537e3ccb4_1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0" name="Google Shape;620;g2537e3ccb4_10_1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g2537e3ccb4_1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g2537e3ccb4_10_2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2537e3ccb4_1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g2537e3ccb4_10_3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268c058ce5_2_44: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68c058ce5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268c058ce5_2_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68c058ce5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Google Shape;659;g268c058ce5_2_1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68c058ce5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4" name="Shape 664"/>
        <p:cNvGrpSpPr/>
        <p:nvPr/>
      </p:nvGrpSpPr>
      <p:grpSpPr>
        <a:xfrm>
          <a:off x="0" y="0"/>
          <a:ext cx="0" cy="0"/>
          <a:chOff x="0" y="0"/>
          <a:chExt cx="0" cy="0"/>
        </a:xfrm>
      </p:grpSpPr>
      <p:sp>
        <p:nvSpPr>
          <p:cNvPr id="665" name="Google Shape;665;g268c058ce5_2_1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268c058ce5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g268c058ce5_2_2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68c058ce5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2537e3ccb4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g2537e3ccb4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253c843598_0_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53c84359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2537e3ccb4_12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6" name="Google Shape;686;g2537e3ccb4_12_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g268c058ce5_2_49: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68c058ce5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g268c058ce5_2_5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68c058ce5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Google Shape;712;g2537e3ccb4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g2537e3ccb4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g1feee07329_6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g1feee07329_6_2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8" name="Shape 758"/>
        <p:cNvGrpSpPr/>
        <p:nvPr/>
      </p:nvGrpSpPr>
      <p:grpSpPr>
        <a:xfrm>
          <a:off x="0" y="0"/>
          <a:ext cx="0" cy="0"/>
          <a:chOff x="0" y="0"/>
          <a:chExt cx="0" cy="0"/>
        </a:xfrm>
      </p:grpSpPr>
      <p:sp>
        <p:nvSpPr>
          <p:cNvPr id="759" name="Google Shape;759;g268c058ce5_2_62: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268c058ce5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4" name="Shape 764"/>
        <p:cNvGrpSpPr/>
        <p:nvPr/>
      </p:nvGrpSpPr>
      <p:grpSpPr>
        <a:xfrm>
          <a:off x="0" y="0"/>
          <a:ext cx="0" cy="0"/>
          <a:chOff x="0" y="0"/>
          <a:chExt cx="0" cy="0"/>
        </a:xfrm>
      </p:grpSpPr>
      <p:sp>
        <p:nvSpPr>
          <p:cNvPr id="765" name="Google Shape;765;g268c058ce5_2_6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68c058ce5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0" name="Shape 770"/>
        <p:cNvGrpSpPr/>
        <p:nvPr/>
      </p:nvGrpSpPr>
      <p:grpSpPr>
        <a:xfrm>
          <a:off x="0" y="0"/>
          <a:ext cx="0" cy="0"/>
          <a:chOff x="0" y="0"/>
          <a:chExt cx="0" cy="0"/>
        </a:xfrm>
      </p:grpSpPr>
      <p:sp>
        <p:nvSpPr>
          <p:cNvPr id="771" name="Google Shape;771;p78: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78: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5" name="Shape 775"/>
        <p:cNvGrpSpPr/>
        <p:nvPr/>
      </p:nvGrpSpPr>
      <p:grpSpPr>
        <a:xfrm>
          <a:off x="0" y="0"/>
          <a:ext cx="0" cy="0"/>
          <a:chOff x="0" y="0"/>
          <a:chExt cx="0" cy="0"/>
        </a:xfrm>
      </p:grpSpPr>
      <p:sp>
        <p:nvSpPr>
          <p:cNvPr id="776" name="Google Shape;776;g268c058ce5_2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268c058ce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g253fef001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253fef0018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253c843598_0_24: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53c84359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DKE: Elektrotechnische Normen und VDE-Vorschriften</a:t>
            </a:r>
            <a:endParaRPr/>
          </a:p>
          <a:p>
            <a:pPr indent="0" lvl="0" marL="0" rtl="0" algn="l">
              <a:spcBef>
                <a:spcPts val="0"/>
              </a:spcBef>
              <a:spcAft>
                <a:spcPts val="0"/>
              </a:spcAft>
              <a:buNone/>
            </a:pPr>
            <a:r>
              <a:rPr lang="de-DE"/>
              <a:t>BITKOM, ASQF</a:t>
            </a:r>
            <a:endParaRPr/>
          </a:p>
          <a:p>
            <a:pPr indent="0" lvl="0" marL="0" rtl="0" algn="l">
              <a:spcBef>
                <a:spcPts val="0"/>
              </a:spcBef>
              <a:spcAft>
                <a:spcPts val="0"/>
              </a:spcAft>
              <a:buNone/>
            </a:pPr>
            <a:r>
              <a:rPr lang="de-DE"/>
              <a:t>Re:Publica</a:t>
            </a:r>
            <a:endParaRPr/>
          </a:p>
          <a:p>
            <a:pPr indent="0" lvl="0" marL="0" rtl="0" algn="l">
              <a:spcBef>
                <a:spcPts val="0"/>
              </a:spcBef>
              <a:spcAft>
                <a:spcPts val="0"/>
              </a:spcAft>
              <a:buNone/>
            </a:pPr>
            <a:r>
              <a:rPr lang="de-DE"/>
              <a:t>Push Conference</a:t>
            </a:r>
            <a:endParaRPr/>
          </a:p>
          <a:p>
            <a:pPr indent="0" lvl="0" marL="0" rtl="0" algn="l">
              <a:spcBef>
                <a:spcPts val="0"/>
              </a:spcBef>
              <a:spcAft>
                <a:spcPts val="0"/>
              </a:spcAft>
              <a:buNone/>
            </a:pPr>
            <a:r>
              <a:rPr lang="de-DE"/>
              <a:t>Branchenmessen wie Internet World, IFA, IAA, ITB, Handels-Kongress, CEBIT, …</a:t>
            </a:r>
            <a:endParaRPr/>
          </a:p>
          <a:p>
            <a:pPr indent="0" lvl="0" marL="0" rtl="0" algn="l">
              <a:spcBef>
                <a:spcPts val="0"/>
              </a:spcBef>
              <a:spcAft>
                <a:spcPts val="0"/>
              </a:spcAft>
              <a:buNone/>
            </a:pPr>
            <a:r>
              <a:rPr lang="de-DE"/>
              <a:t>Messen zu digitalem (republica, cebit, IFA)</a:t>
            </a:r>
            <a:endParaRPr/>
          </a:p>
          <a:p>
            <a:pPr indent="0" lvl="0" marL="0" rtl="0" algn="l">
              <a:spcBef>
                <a:spcPts val="0"/>
              </a:spcBef>
              <a:spcAft>
                <a:spcPts val="0"/>
              </a:spcAft>
              <a:buNone/>
            </a:pPr>
            <a:r>
              <a:rPr lang="de-DE"/>
              <a:t>dmexco</a:t>
            </a:r>
            <a:endParaRPr/>
          </a:p>
          <a:p>
            <a:pPr indent="0" lvl="0" marL="0" rtl="0" algn="l">
              <a:spcBef>
                <a:spcPts val="0"/>
              </a:spcBef>
              <a:spcAft>
                <a:spcPts val="0"/>
              </a:spcAft>
              <a:buNone/>
            </a:pPr>
            <a:r>
              <a:rPr lang="de-DE"/>
              <a:t>Iakonferenz</a:t>
            </a:r>
            <a:endParaRPr/>
          </a:p>
          <a:p>
            <a:pPr indent="0" lvl="0" marL="0" rtl="0" algn="l">
              <a:spcBef>
                <a:spcPts val="0"/>
              </a:spcBef>
              <a:spcAft>
                <a:spcPts val="0"/>
              </a:spcAft>
              <a:buNone/>
            </a:pPr>
            <a:r>
              <a:rPr lang="de-DE"/>
              <a:t>tekom, DITA Europe,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9" name="Shape 789"/>
        <p:cNvGrpSpPr/>
        <p:nvPr/>
      </p:nvGrpSpPr>
      <p:grpSpPr>
        <a:xfrm>
          <a:off x="0" y="0"/>
          <a:ext cx="0" cy="0"/>
          <a:chOff x="0" y="0"/>
          <a:chExt cx="0" cy="0"/>
        </a:xfrm>
      </p:grpSpPr>
      <p:sp>
        <p:nvSpPr>
          <p:cNvPr id="790" name="Google Shape;790;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8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4" name="Shape 794"/>
        <p:cNvGrpSpPr/>
        <p:nvPr/>
      </p:nvGrpSpPr>
      <p:grpSpPr>
        <a:xfrm>
          <a:off x="0" y="0"/>
          <a:ext cx="0" cy="0"/>
          <a:chOff x="0" y="0"/>
          <a:chExt cx="0" cy="0"/>
        </a:xfrm>
      </p:grpSpPr>
      <p:sp>
        <p:nvSpPr>
          <p:cNvPr id="795" name="Google Shape;795;g268e29b10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g268e29b103_2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3" name="Shape 803"/>
        <p:cNvGrpSpPr/>
        <p:nvPr/>
      </p:nvGrpSpPr>
      <p:grpSpPr>
        <a:xfrm>
          <a:off x="0" y="0"/>
          <a:ext cx="0" cy="0"/>
          <a:chOff x="0" y="0"/>
          <a:chExt cx="0" cy="0"/>
        </a:xfrm>
      </p:grpSpPr>
      <p:sp>
        <p:nvSpPr>
          <p:cNvPr id="804" name="Google Shape;804;g268e29b103_2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5" name="Google Shape;805;g268e29b103_2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0" name="Shape 810"/>
        <p:cNvGrpSpPr/>
        <p:nvPr/>
      </p:nvGrpSpPr>
      <p:grpSpPr>
        <a:xfrm>
          <a:off x="0" y="0"/>
          <a:ext cx="0" cy="0"/>
          <a:chOff x="0" y="0"/>
          <a:chExt cx="0" cy="0"/>
        </a:xfrm>
      </p:grpSpPr>
      <p:sp>
        <p:nvSpPr>
          <p:cNvPr id="811" name="Google Shape;811;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2" name="Google Shape;812;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7" name="Shape 817"/>
        <p:cNvGrpSpPr/>
        <p:nvPr/>
      </p:nvGrpSpPr>
      <p:grpSpPr>
        <a:xfrm>
          <a:off x="0" y="0"/>
          <a:ext cx="0" cy="0"/>
          <a:chOff x="0" y="0"/>
          <a:chExt cx="0" cy="0"/>
        </a:xfrm>
      </p:grpSpPr>
      <p:sp>
        <p:nvSpPr>
          <p:cNvPr id="818" name="Google Shape;818;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Google Shape;825;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6" name="Google Shape;826;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g237cb1a90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3" name="Google Shape;833;g237cb1a90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8" name="Shape 838"/>
        <p:cNvGrpSpPr/>
        <p:nvPr/>
      </p:nvGrpSpPr>
      <p:grpSpPr>
        <a:xfrm>
          <a:off x="0" y="0"/>
          <a:ext cx="0" cy="0"/>
          <a:chOff x="0" y="0"/>
          <a:chExt cx="0" cy="0"/>
        </a:xfrm>
      </p:grpSpPr>
      <p:sp>
        <p:nvSpPr>
          <p:cNvPr id="839" name="Google Shape;839;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5" name="Shape 845"/>
        <p:cNvGrpSpPr/>
        <p:nvPr/>
      </p:nvGrpSpPr>
      <p:grpSpPr>
        <a:xfrm>
          <a:off x="0" y="0"/>
          <a:ext cx="0" cy="0"/>
          <a:chOff x="0" y="0"/>
          <a:chExt cx="0" cy="0"/>
        </a:xfrm>
      </p:grpSpPr>
      <p:sp>
        <p:nvSpPr>
          <p:cNvPr id="846" name="Google Shape;846;g2537e3ccb4_16_14:notes"/>
          <p:cNvSpPr/>
          <p:nvPr>
            <p:ph idx="2" type="sldImg"/>
          </p:nvPr>
        </p:nvSpPr>
        <p:spPr>
          <a:xfrm>
            <a:off x="70503" y="686382"/>
            <a:ext cx="671699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7" name="Google Shape;847;g2537e3ccb4_16_14:notes"/>
          <p:cNvSpPr txBox="1"/>
          <p:nvPr>
            <p:ph idx="1" type="body"/>
          </p:nvPr>
        </p:nvSpPr>
        <p:spPr>
          <a:xfrm>
            <a:off x="685801"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Google Shape;857;g2537e3ccb4_16_25:notes"/>
          <p:cNvSpPr/>
          <p:nvPr>
            <p:ph idx="2" type="sldImg"/>
          </p:nvPr>
        </p:nvSpPr>
        <p:spPr>
          <a:xfrm>
            <a:off x="70503" y="686382"/>
            <a:ext cx="671699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 name="Google Shape;858;g2537e3ccb4_16_25:notes"/>
          <p:cNvSpPr txBox="1"/>
          <p:nvPr>
            <p:ph idx="1" type="body"/>
          </p:nvPr>
        </p:nvSpPr>
        <p:spPr>
          <a:xfrm>
            <a:off x="685801"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cSld name="TItle">
    <p:bg>
      <p:bgPr>
        <a:blipFill rotWithShape="1">
          <a:blip r:embed="rId2">
            <a:alphaModFix/>
          </a:blip>
          <a:stretch>
            <a:fillRect b="0" l="0" r="0" t="0"/>
          </a:stretch>
        </a:blipFill>
      </p:bgPr>
    </p:bg>
    <p:spTree>
      <p:nvGrpSpPr>
        <p:cNvPr id="7" name="Shape 7"/>
        <p:cNvGrpSpPr/>
        <p:nvPr/>
      </p:nvGrpSpPr>
      <p:grpSpPr>
        <a:xfrm>
          <a:off x="0" y="0"/>
          <a:ext cx="0" cy="0"/>
          <a:chOff x="0" y="0"/>
          <a:chExt cx="0" cy="0"/>
        </a:xfrm>
      </p:grpSpPr>
      <p:sp>
        <p:nvSpPr>
          <p:cNvPr id="8" name="Google Shape;8;p2"/>
          <p:cNvSpPr txBox="1"/>
          <p:nvPr>
            <p:ph type="ctrTitle"/>
          </p:nvPr>
        </p:nvSpPr>
        <p:spPr>
          <a:xfrm>
            <a:off x="236875" y="578500"/>
            <a:ext cx="8221200" cy="2487600"/>
          </a:xfrm>
          <a:prstGeom prst="rect">
            <a:avLst/>
          </a:prstGeom>
          <a:noFill/>
          <a:ln>
            <a:noFill/>
          </a:ln>
        </p:spPr>
        <p:txBody>
          <a:bodyPr anchorCtr="0" anchor="b" bIns="91425" lIns="91425" spcFirstLastPara="1" rIns="91425" wrap="square" tIns="91425">
            <a:noAutofit/>
          </a:bodyPr>
          <a:lstStyle>
            <a:lvl1pPr indent="0" lvl="0" marL="0" marR="0" rtl="0" algn="l">
              <a:lnSpc>
                <a:spcPct val="115000"/>
              </a:lnSpc>
              <a:spcBef>
                <a:spcPts val="0"/>
              </a:spcBef>
              <a:spcAft>
                <a:spcPts val="0"/>
              </a:spcAft>
              <a:buClr>
                <a:srgbClr val="FFFFFF"/>
              </a:buClr>
              <a:buSzPts val="1400"/>
              <a:buFont typeface="Lato"/>
              <a:buNone/>
              <a:defRPr b="1" i="0" sz="4500" u="none" cap="none" strike="noStrike">
                <a:solidFill>
                  <a:srgbClr val="FFFFFF"/>
                </a:solidFill>
                <a:latin typeface="Lato"/>
                <a:ea typeface="Lato"/>
                <a:cs typeface="Lato"/>
                <a:sym typeface="Lato"/>
              </a:defRPr>
            </a:lvl1pPr>
            <a:lvl2pPr indent="0" lvl="1" rtl="0" algn="ctr">
              <a:spcBef>
                <a:spcPts val="0"/>
              </a:spcBef>
              <a:spcAft>
                <a:spcPts val="0"/>
              </a:spcAft>
              <a:buSzPts val="1400"/>
              <a:buNone/>
              <a:defRPr sz="4800"/>
            </a:lvl2pPr>
            <a:lvl3pPr indent="0" lvl="2" rtl="0" algn="ctr">
              <a:spcBef>
                <a:spcPts val="0"/>
              </a:spcBef>
              <a:spcAft>
                <a:spcPts val="0"/>
              </a:spcAft>
              <a:buSzPts val="1400"/>
              <a:buNone/>
              <a:defRPr sz="4800"/>
            </a:lvl3pPr>
            <a:lvl4pPr indent="0" lvl="3" rtl="0" algn="ctr">
              <a:spcBef>
                <a:spcPts val="0"/>
              </a:spcBef>
              <a:spcAft>
                <a:spcPts val="0"/>
              </a:spcAft>
              <a:buSzPts val="1400"/>
              <a:buNone/>
              <a:defRPr sz="4800"/>
            </a:lvl4pPr>
            <a:lvl5pPr indent="0" lvl="4" rtl="0" algn="ctr">
              <a:spcBef>
                <a:spcPts val="0"/>
              </a:spcBef>
              <a:spcAft>
                <a:spcPts val="0"/>
              </a:spcAft>
              <a:buSzPts val="1400"/>
              <a:buNone/>
              <a:defRPr sz="4800"/>
            </a:lvl5pPr>
            <a:lvl6pPr indent="0" lvl="5" rtl="0" algn="ctr">
              <a:spcBef>
                <a:spcPts val="0"/>
              </a:spcBef>
              <a:spcAft>
                <a:spcPts val="0"/>
              </a:spcAft>
              <a:buSzPts val="1400"/>
              <a:buNone/>
              <a:defRPr sz="4800"/>
            </a:lvl6pPr>
            <a:lvl7pPr indent="0" lvl="6" rtl="0" algn="ctr">
              <a:spcBef>
                <a:spcPts val="0"/>
              </a:spcBef>
              <a:spcAft>
                <a:spcPts val="0"/>
              </a:spcAft>
              <a:buSzPts val="1400"/>
              <a:buNone/>
              <a:defRPr sz="4800"/>
            </a:lvl7pPr>
            <a:lvl8pPr indent="0" lvl="7" rtl="0" algn="ctr">
              <a:spcBef>
                <a:spcPts val="0"/>
              </a:spcBef>
              <a:spcAft>
                <a:spcPts val="0"/>
              </a:spcAft>
              <a:buSzPts val="1400"/>
              <a:buNone/>
              <a:defRPr sz="4800"/>
            </a:lvl8pPr>
            <a:lvl9pPr indent="0" lvl="8" rtl="0" algn="ctr">
              <a:spcBef>
                <a:spcPts val="0"/>
              </a:spcBef>
              <a:spcAft>
                <a:spcPts val="0"/>
              </a:spcAft>
              <a:buSzPts val="1400"/>
              <a:buNone/>
              <a:defRPr sz="4800"/>
            </a:lvl9pPr>
          </a:lstStyle>
          <a:p/>
        </p:txBody>
      </p:sp>
      <p:sp>
        <p:nvSpPr>
          <p:cNvPr id="9" name="Google Shape;9;p2"/>
          <p:cNvSpPr txBox="1"/>
          <p:nvPr>
            <p:ph idx="1" type="subTitle"/>
          </p:nvPr>
        </p:nvSpPr>
        <p:spPr>
          <a:xfrm>
            <a:off x="237000" y="2927000"/>
            <a:ext cx="8221200" cy="1418100"/>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Clr>
                <a:schemeClr val="dk2"/>
              </a:buClr>
              <a:buSzPts val="1400"/>
              <a:buFont typeface="Lato"/>
              <a:buNone/>
              <a:defRPr b="0" i="0" sz="2400" u="none" cap="none" strike="noStrike">
                <a:solidFill>
                  <a:schemeClr val="lt1"/>
                </a:solidFill>
                <a:latin typeface="Lato"/>
                <a:ea typeface="Lato"/>
                <a:cs typeface="Lato"/>
                <a:sym typeface="Lato"/>
              </a:defRPr>
            </a:lvl1pPr>
            <a:lvl2pPr indent="0" lvl="1" marL="4572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5" name="Shape 35"/>
        <p:cNvGrpSpPr/>
        <p:nvPr/>
      </p:nvGrpSpPr>
      <p:grpSpPr>
        <a:xfrm>
          <a:off x="0" y="0"/>
          <a:ext cx="0" cy="0"/>
          <a:chOff x="0" y="0"/>
          <a:chExt cx="0" cy="0"/>
        </a:xfrm>
      </p:grpSpPr>
      <p:sp>
        <p:nvSpPr>
          <p:cNvPr id="36" name="Google Shape;36;p12"/>
          <p:cNvSpPr txBox="1"/>
          <p:nvPr>
            <p:ph type="title"/>
          </p:nvPr>
        </p:nvSpPr>
        <p:spPr>
          <a:xfrm>
            <a:off x="457200" y="205978"/>
            <a:ext cx="8229600" cy="85725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7" name="Google Shape;37;p12"/>
          <p:cNvSpPr txBox="1"/>
          <p:nvPr>
            <p:ph idx="1" type="body"/>
          </p:nvPr>
        </p:nvSpPr>
        <p:spPr>
          <a:xfrm>
            <a:off x="457200" y="1200150"/>
            <a:ext cx="3994525" cy="372568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8" name="Google Shape;38;p12"/>
          <p:cNvSpPr txBox="1"/>
          <p:nvPr>
            <p:ph idx="2" type="body"/>
          </p:nvPr>
        </p:nvSpPr>
        <p:spPr>
          <a:xfrm>
            <a:off x="4692273" y="1200150"/>
            <a:ext cx="3994525" cy="372568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9" name="Shape 39"/>
        <p:cNvGrpSpPr/>
        <p:nvPr/>
      </p:nvGrpSpPr>
      <p:grpSpPr>
        <a:xfrm>
          <a:off x="0" y="0"/>
          <a:ext cx="0" cy="0"/>
          <a:chOff x="0" y="0"/>
          <a:chExt cx="0" cy="0"/>
        </a:xfrm>
      </p:grpSpPr>
      <p:sp>
        <p:nvSpPr>
          <p:cNvPr id="40" name="Google Shape;40;p13"/>
          <p:cNvSpPr txBox="1"/>
          <p:nvPr>
            <p:ph type="title"/>
          </p:nvPr>
        </p:nvSpPr>
        <p:spPr>
          <a:xfrm>
            <a:off x="457200" y="205978"/>
            <a:ext cx="8229600" cy="85725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41" name="Shape 41"/>
        <p:cNvGrpSpPr/>
        <p:nvPr/>
      </p:nvGrpSpPr>
      <p:grpSpPr>
        <a:xfrm>
          <a:off x="0" y="0"/>
          <a:ext cx="0" cy="0"/>
          <a:chOff x="0" y="0"/>
          <a:chExt cx="0" cy="0"/>
        </a:xfrm>
      </p:grpSpPr>
      <p:sp>
        <p:nvSpPr>
          <p:cNvPr id="42" name="Google Shape;42;p14"/>
          <p:cNvSpPr txBox="1"/>
          <p:nvPr>
            <p:ph idx="1" type="body"/>
          </p:nvPr>
        </p:nvSpPr>
        <p:spPr>
          <a:xfrm>
            <a:off x="457200" y="4406309"/>
            <a:ext cx="8229600" cy="519520"/>
          </a:xfrm>
          <a:prstGeom prst="rect">
            <a:avLst/>
          </a:prstGeom>
          <a:noFill/>
          <a:ln>
            <a:noFill/>
          </a:ln>
        </p:spPr>
        <p:txBody>
          <a:bodyPr anchorCtr="0" anchor="ctr" bIns="91425" lIns="91425" spcFirstLastPara="1" rIns="91425" wrap="square" tIns="91425">
            <a:noAutofit/>
          </a:bodyPr>
          <a:lstStyle>
            <a:lvl1pPr indent="-342900" lvl="0" marL="457200" marR="0" rtl="0" algn="ctr">
              <a:lnSpc>
                <a:spcPct val="100000"/>
              </a:lnSpc>
              <a:spcBef>
                <a:spcPts val="36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3" name="Shape 4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4" name="Shape 44"/>
        <p:cNvGrpSpPr/>
        <p:nvPr/>
      </p:nvGrpSpPr>
      <p:grpSpPr>
        <a:xfrm>
          <a:off x="0" y="0"/>
          <a:ext cx="0" cy="0"/>
          <a:chOff x="0" y="0"/>
          <a:chExt cx="0" cy="0"/>
        </a:xfrm>
      </p:grpSpPr>
      <p:sp>
        <p:nvSpPr>
          <p:cNvPr id="45" name="Google Shape;45;p16"/>
          <p:cNvSpPr txBox="1"/>
          <p:nvPr>
            <p:ph type="title"/>
          </p:nvPr>
        </p:nvSpPr>
        <p:spPr>
          <a:xfrm>
            <a:off x="457200" y="205978"/>
            <a:ext cx="8229600" cy="85725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6" name="Google Shape;46;p16"/>
          <p:cNvSpPr txBox="1"/>
          <p:nvPr>
            <p:ph idx="1" type="body"/>
          </p:nvPr>
        </p:nvSpPr>
        <p:spPr>
          <a:xfrm>
            <a:off x="457200" y="1200150"/>
            <a:ext cx="8229600" cy="372568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Subtitle">
    <p:bg>
      <p:bgPr>
        <a:blipFill rotWithShape="1">
          <a:blip r:embed="rId2">
            <a:alphaModFix/>
          </a:blip>
          <a:stretch>
            <a:fillRect b="0" l="0" r="0" t="0"/>
          </a:stretch>
        </a:blipFill>
      </p:bgPr>
    </p:bg>
    <p:spTree>
      <p:nvGrpSpPr>
        <p:cNvPr id="49" name="Shape 49"/>
        <p:cNvGrpSpPr/>
        <p:nvPr/>
      </p:nvGrpSpPr>
      <p:grpSpPr>
        <a:xfrm>
          <a:off x="0" y="0"/>
          <a:ext cx="0" cy="0"/>
          <a:chOff x="0" y="0"/>
          <a:chExt cx="0" cy="0"/>
        </a:xfrm>
      </p:grpSpPr>
      <p:sp>
        <p:nvSpPr>
          <p:cNvPr id="50" name="Google Shape;50;p18"/>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lvl1pPr indent="0" lvl="0" marL="0" marR="0" rtl="0" algn="l">
              <a:lnSpc>
                <a:spcPct val="115000"/>
              </a:lnSpc>
              <a:spcBef>
                <a:spcPts val="0"/>
              </a:spcBef>
              <a:spcAft>
                <a:spcPts val="0"/>
              </a:spcAft>
              <a:buClr>
                <a:schemeClr val="lt1"/>
              </a:buClr>
              <a:buSzPts val="1400"/>
              <a:buFont typeface="Lato"/>
              <a:buNone/>
              <a:defRPr b="0" i="0" sz="4800" u="none" cap="none" strike="noStrike">
                <a:solidFill>
                  <a:schemeClr val="lt1"/>
                </a:solidFill>
                <a:latin typeface="Lato"/>
                <a:ea typeface="Lato"/>
                <a:cs typeface="Lato"/>
                <a:sym typeface="Lato"/>
              </a:defRPr>
            </a:lvl1pPr>
            <a:lvl2pPr indent="0" lvl="1" rtl="0">
              <a:spcBef>
                <a:spcPts val="0"/>
              </a:spcBef>
              <a:spcAft>
                <a:spcPts val="0"/>
              </a:spcAft>
              <a:buSzPts val="1400"/>
              <a:buFont typeface="Arial"/>
              <a:buNone/>
              <a:defRPr sz="1800"/>
            </a:lvl2pPr>
            <a:lvl3pPr indent="0" lvl="2" rtl="0">
              <a:spcBef>
                <a:spcPts val="0"/>
              </a:spcBef>
              <a:spcAft>
                <a:spcPts val="0"/>
              </a:spcAft>
              <a:buSzPts val="1400"/>
              <a:buFont typeface="Arial"/>
              <a:buNone/>
              <a:defRPr sz="1800"/>
            </a:lvl3pPr>
            <a:lvl4pPr indent="0" lvl="3" rtl="0">
              <a:spcBef>
                <a:spcPts val="0"/>
              </a:spcBef>
              <a:spcAft>
                <a:spcPts val="0"/>
              </a:spcAft>
              <a:buSzPts val="1400"/>
              <a:buFont typeface="Arial"/>
              <a:buNone/>
              <a:defRPr sz="1800"/>
            </a:lvl4pPr>
            <a:lvl5pPr indent="0" lvl="4" rtl="0">
              <a:spcBef>
                <a:spcPts val="0"/>
              </a:spcBef>
              <a:spcAft>
                <a:spcPts val="0"/>
              </a:spcAft>
              <a:buSzPts val="1400"/>
              <a:buFont typeface="Arial"/>
              <a:buNone/>
              <a:defRPr sz="1800"/>
            </a:lvl5pPr>
            <a:lvl6pPr indent="0" lvl="5" rtl="0">
              <a:spcBef>
                <a:spcPts val="0"/>
              </a:spcBef>
              <a:spcAft>
                <a:spcPts val="0"/>
              </a:spcAft>
              <a:buSzPts val="1400"/>
              <a:buFont typeface="Arial"/>
              <a:buNone/>
              <a:defRPr sz="1800"/>
            </a:lvl6pPr>
            <a:lvl7pPr indent="0" lvl="6" rtl="0">
              <a:spcBef>
                <a:spcPts val="0"/>
              </a:spcBef>
              <a:spcAft>
                <a:spcPts val="0"/>
              </a:spcAft>
              <a:buSzPts val="1400"/>
              <a:buFont typeface="Arial"/>
              <a:buNone/>
              <a:defRPr sz="1800"/>
            </a:lvl7pPr>
            <a:lvl8pPr indent="0" lvl="7" rtl="0">
              <a:spcBef>
                <a:spcPts val="0"/>
              </a:spcBef>
              <a:spcAft>
                <a:spcPts val="0"/>
              </a:spcAft>
              <a:buSzPts val="1400"/>
              <a:buFont typeface="Arial"/>
              <a:buNone/>
              <a:defRPr sz="1800"/>
            </a:lvl8pPr>
            <a:lvl9pPr indent="0" lvl="8" rtl="0">
              <a:spcBef>
                <a:spcPts val="0"/>
              </a:spcBef>
              <a:spcAft>
                <a:spcPts val="0"/>
              </a:spcAft>
              <a:buSzPts val="1400"/>
              <a:buFont typeface="Arial"/>
              <a:buNone/>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 Body">
  <p:cSld name="Titel + Body">
    <p:spTree>
      <p:nvGrpSpPr>
        <p:cNvPr id="51" name="Shape 51"/>
        <p:cNvGrpSpPr/>
        <p:nvPr/>
      </p:nvGrpSpPr>
      <p:grpSpPr>
        <a:xfrm>
          <a:off x="0" y="0"/>
          <a:ext cx="0" cy="0"/>
          <a:chOff x="0" y="0"/>
          <a:chExt cx="0" cy="0"/>
        </a:xfrm>
      </p:grpSpPr>
      <p:sp>
        <p:nvSpPr>
          <p:cNvPr id="52" name="Google Shape;52;p19"/>
          <p:cNvSpPr txBox="1"/>
          <p:nvPr>
            <p:ph idx="1" type="body"/>
          </p:nvPr>
        </p:nvSpPr>
        <p:spPr>
          <a:xfrm>
            <a:off x="403200" y="1121229"/>
            <a:ext cx="8297455" cy="3140528"/>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1pPr>
            <a:lvl2pPr indent="-355600" lvl="1" marL="9144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2pPr>
            <a:lvl3pPr indent="-342900" lvl="2" marL="13716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3pPr>
            <a:lvl4pPr indent="-330200" lvl="3" marL="1828800" marR="0" rtl="0" algn="l">
              <a:lnSpc>
                <a:spcPct val="100000"/>
              </a:lnSpc>
              <a:spcBef>
                <a:spcPts val="0"/>
              </a:spcBef>
              <a:spcAft>
                <a:spcPts val="0"/>
              </a:spcAft>
              <a:buClr>
                <a:srgbClr val="666666"/>
              </a:buClr>
              <a:buSzPts val="1600"/>
              <a:buFont typeface="Noto Sans Symbols"/>
              <a:buChar char="▪"/>
              <a:defRPr b="0" i="0" sz="1600" u="none" cap="none" strike="noStrike">
                <a:solidFill>
                  <a:srgbClr val="666666"/>
                </a:solidFill>
                <a:latin typeface="Lato"/>
                <a:ea typeface="Lato"/>
                <a:cs typeface="Lato"/>
                <a:sym typeface="Lato"/>
              </a:defRPr>
            </a:lvl4pPr>
            <a:lvl5pPr indent="-342900" lvl="4" marL="22860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3" name="Google Shape;53;p19"/>
          <p:cNvSpPr txBox="1"/>
          <p:nvPr>
            <p:ph idx="2" type="body"/>
          </p:nvPr>
        </p:nvSpPr>
        <p:spPr>
          <a:xfrm>
            <a:off x="403198" y="324000"/>
            <a:ext cx="8332584" cy="546856"/>
          </a:xfrm>
          <a:prstGeom prst="rect">
            <a:avLst/>
          </a:prstGeom>
          <a:noFill/>
          <a:ln>
            <a:noFill/>
          </a:ln>
        </p:spPr>
        <p:txBody>
          <a:bodyPr anchorCtr="0" anchor="ctr" bIns="91425" lIns="91425" spcFirstLastPara="1" rIns="91425" wrap="square" tIns="91425">
            <a:noAutofit/>
          </a:bodyPr>
          <a:lstStyle>
            <a:lvl1pPr indent="-381000" lvl="0" marL="457200" marR="0" rtl="0" algn="l">
              <a:lnSpc>
                <a:spcPct val="100000"/>
              </a:lnSpc>
              <a:spcBef>
                <a:spcPts val="0"/>
              </a:spcBef>
              <a:spcAft>
                <a:spcPts val="0"/>
              </a:spcAft>
              <a:buClr>
                <a:srgbClr val="FF8900"/>
              </a:buClr>
              <a:buSzPts val="2400"/>
              <a:buFont typeface="Lato"/>
              <a:buChar char="●"/>
              <a:defRPr b="1" i="0" sz="2400" u="none" cap="none" strike="noStrike">
                <a:solidFill>
                  <a:srgbClr val="FF8900"/>
                </a:solidFill>
                <a:latin typeface="Lato"/>
                <a:ea typeface="Lato"/>
                <a:cs typeface="Lato"/>
                <a:sym typeface="Lato"/>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cSld name="TItle">
    <p:bg>
      <p:bgPr>
        <a:blipFill rotWithShape="1">
          <a:blip r:embed="rId2">
            <a:alphaModFix/>
          </a:blip>
          <a:stretch>
            <a:fillRect b="0" l="0" r="0" t="0"/>
          </a:stretch>
        </a:blipFill>
      </p:bgPr>
    </p:bg>
    <p:spTree>
      <p:nvGrpSpPr>
        <p:cNvPr id="54" name="Shape 54"/>
        <p:cNvGrpSpPr/>
        <p:nvPr/>
      </p:nvGrpSpPr>
      <p:grpSpPr>
        <a:xfrm>
          <a:off x="0" y="0"/>
          <a:ext cx="0" cy="0"/>
          <a:chOff x="0" y="0"/>
          <a:chExt cx="0" cy="0"/>
        </a:xfrm>
      </p:grpSpPr>
      <p:sp>
        <p:nvSpPr>
          <p:cNvPr id="55" name="Google Shape;55;p20"/>
          <p:cNvSpPr txBox="1"/>
          <p:nvPr>
            <p:ph type="ctrTitle"/>
          </p:nvPr>
        </p:nvSpPr>
        <p:spPr>
          <a:xfrm>
            <a:off x="236875" y="578500"/>
            <a:ext cx="8221200" cy="2487600"/>
          </a:xfrm>
          <a:prstGeom prst="rect">
            <a:avLst/>
          </a:prstGeom>
          <a:noFill/>
          <a:ln>
            <a:noFill/>
          </a:ln>
        </p:spPr>
        <p:txBody>
          <a:bodyPr anchorCtr="0" anchor="b" bIns="91425" lIns="91425" spcFirstLastPara="1" rIns="91425" wrap="square" tIns="91425">
            <a:noAutofit/>
          </a:bodyPr>
          <a:lstStyle>
            <a:lvl1pPr indent="0" lvl="0" marL="0" marR="0" rtl="0" algn="l">
              <a:lnSpc>
                <a:spcPct val="115000"/>
              </a:lnSpc>
              <a:spcBef>
                <a:spcPts val="0"/>
              </a:spcBef>
              <a:spcAft>
                <a:spcPts val="0"/>
              </a:spcAft>
              <a:buClr>
                <a:srgbClr val="FFFFFF"/>
              </a:buClr>
              <a:buSzPts val="1400"/>
              <a:buFont typeface="Lato"/>
              <a:buNone/>
              <a:defRPr b="1" i="0" sz="4500" u="none" cap="none" strike="noStrike">
                <a:solidFill>
                  <a:srgbClr val="FFFFFF"/>
                </a:solidFill>
                <a:latin typeface="Lato"/>
                <a:ea typeface="Lato"/>
                <a:cs typeface="Lato"/>
                <a:sym typeface="Lato"/>
              </a:defRPr>
            </a:lvl1pPr>
            <a:lvl2pPr indent="0" lvl="1" rtl="0" algn="ctr">
              <a:spcBef>
                <a:spcPts val="0"/>
              </a:spcBef>
              <a:spcAft>
                <a:spcPts val="0"/>
              </a:spcAft>
              <a:buSzPts val="1400"/>
              <a:buFont typeface="Arial"/>
              <a:buNone/>
              <a:defRPr sz="4800"/>
            </a:lvl2pPr>
            <a:lvl3pPr indent="0" lvl="2" rtl="0" algn="ctr">
              <a:spcBef>
                <a:spcPts val="0"/>
              </a:spcBef>
              <a:spcAft>
                <a:spcPts val="0"/>
              </a:spcAft>
              <a:buSzPts val="1400"/>
              <a:buFont typeface="Arial"/>
              <a:buNone/>
              <a:defRPr sz="4800"/>
            </a:lvl3pPr>
            <a:lvl4pPr indent="0" lvl="3" rtl="0" algn="ctr">
              <a:spcBef>
                <a:spcPts val="0"/>
              </a:spcBef>
              <a:spcAft>
                <a:spcPts val="0"/>
              </a:spcAft>
              <a:buSzPts val="1400"/>
              <a:buFont typeface="Arial"/>
              <a:buNone/>
              <a:defRPr sz="4800"/>
            </a:lvl4pPr>
            <a:lvl5pPr indent="0" lvl="4" rtl="0" algn="ctr">
              <a:spcBef>
                <a:spcPts val="0"/>
              </a:spcBef>
              <a:spcAft>
                <a:spcPts val="0"/>
              </a:spcAft>
              <a:buSzPts val="1400"/>
              <a:buFont typeface="Arial"/>
              <a:buNone/>
              <a:defRPr sz="4800"/>
            </a:lvl5pPr>
            <a:lvl6pPr indent="0" lvl="5" rtl="0" algn="ctr">
              <a:spcBef>
                <a:spcPts val="0"/>
              </a:spcBef>
              <a:spcAft>
                <a:spcPts val="0"/>
              </a:spcAft>
              <a:buSzPts val="1400"/>
              <a:buFont typeface="Arial"/>
              <a:buNone/>
              <a:defRPr sz="4800"/>
            </a:lvl6pPr>
            <a:lvl7pPr indent="0" lvl="6" rtl="0" algn="ctr">
              <a:spcBef>
                <a:spcPts val="0"/>
              </a:spcBef>
              <a:spcAft>
                <a:spcPts val="0"/>
              </a:spcAft>
              <a:buSzPts val="1400"/>
              <a:buFont typeface="Arial"/>
              <a:buNone/>
              <a:defRPr sz="4800"/>
            </a:lvl7pPr>
            <a:lvl8pPr indent="0" lvl="7" rtl="0" algn="ctr">
              <a:spcBef>
                <a:spcPts val="0"/>
              </a:spcBef>
              <a:spcAft>
                <a:spcPts val="0"/>
              </a:spcAft>
              <a:buSzPts val="1400"/>
              <a:buFont typeface="Arial"/>
              <a:buNone/>
              <a:defRPr sz="4800"/>
            </a:lvl8pPr>
            <a:lvl9pPr indent="0" lvl="8" rtl="0" algn="ctr">
              <a:spcBef>
                <a:spcPts val="0"/>
              </a:spcBef>
              <a:spcAft>
                <a:spcPts val="0"/>
              </a:spcAft>
              <a:buSzPts val="1400"/>
              <a:buFont typeface="Arial"/>
              <a:buNone/>
              <a:defRPr sz="4800"/>
            </a:lvl9pPr>
          </a:lstStyle>
          <a:p/>
        </p:txBody>
      </p:sp>
      <p:sp>
        <p:nvSpPr>
          <p:cNvPr id="56" name="Google Shape;56;p20"/>
          <p:cNvSpPr txBox="1"/>
          <p:nvPr>
            <p:ph idx="1" type="subTitle"/>
          </p:nvPr>
        </p:nvSpPr>
        <p:spPr>
          <a:xfrm>
            <a:off x="237000" y="2927000"/>
            <a:ext cx="8221200" cy="1418099"/>
          </a:xfrm>
          <a:prstGeom prst="rect">
            <a:avLst/>
          </a:prstGeom>
          <a:noFill/>
          <a:ln>
            <a:noFill/>
          </a:ln>
        </p:spPr>
        <p:txBody>
          <a:bodyPr anchorCtr="0" anchor="t" bIns="91425" lIns="91425" spcFirstLastPara="1" rIns="91425" wrap="square" tIns="91425">
            <a:noAutofit/>
          </a:bodyPr>
          <a:lstStyle>
            <a:lvl1pPr indent="0" lvl="0" marL="0" marR="0" rtl="0" algn="l">
              <a:lnSpc>
                <a:spcPct val="115000"/>
              </a:lnSpc>
              <a:spcBef>
                <a:spcPts val="0"/>
              </a:spcBef>
              <a:spcAft>
                <a:spcPts val="0"/>
              </a:spcAft>
              <a:buClr>
                <a:schemeClr val="dk2"/>
              </a:buClr>
              <a:buSzPts val="1400"/>
              <a:buFont typeface="Lato"/>
              <a:buNone/>
              <a:defRPr b="0" i="0" sz="2400" u="none" cap="none" strike="noStrike">
                <a:solidFill>
                  <a:schemeClr val="lt1"/>
                </a:solidFill>
                <a:latin typeface="Lato"/>
                <a:ea typeface="Lato"/>
                <a:cs typeface="Lato"/>
                <a:sym typeface="Lato"/>
              </a:defRPr>
            </a:lvl1pPr>
            <a:lvl2pPr indent="0" lvl="1" marL="4572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57" name="Shape 57"/>
        <p:cNvGrpSpPr/>
        <p:nvPr/>
      </p:nvGrpSpPr>
      <p:grpSpPr>
        <a:xfrm>
          <a:off x="0" y="0"/>
          <a:ext cx="0" cy="0"/>
          <a:chOff x="0" y="0"/>
          <a:chExt cx="0" cy="0"/>
        </a:xfrm>
      </p:grpSpPr>
      <p:sp>
        <p:nvSpPr>
          <p:cNvPr id="58" name="Google Shape;58;p21"/>
          <p:cNvSpPr txBox="1"/>
          <p:nvPr>
            <p:ph idx="1" type="body"/>
          </p:nvPr>
        </p:nvSpPr>
        <p:spPr>
          <a:xfrm>
            <a:off x="403198" y="324000"/>
            <a:ext cx="8332584" cy="546856"/>
          </a:xfrm>
          <a:prstGeom prst="rect">
            <a:avLst/>
          </a:prstGeom>
          <a:noFill/>
          <a:ln>
            <a:noFill/>
          </a:ln>
        </p:spPr>
        <p:txBody>
          <a:bodyPr anchorCtr="0" anchor="ctr" bIns="91425" lIns="91425" spcFirstLastPara="1" rIns="91425" wrap="square" tIns="91425">
            <a:noAutofit/>
          </a:bodyPr>
          <a:lstStyle>
            <a:lvl1pPr indent="-381000" lvl="0" marL="457200" marR="0" rtl="0" algn="l">
              <a:lnSpc>
                <a:spcPct val="100000"/>
              </a:lnSpc>
              <a:spcBef>
                <a:spcPts val="0"/>
              </a:spcBef>
              <a:spcAft>
                <a:spcPts val="0"/>
              </a:spcAft>
              <a:buClr>
                <a:srgbClr val="FF8900"/>
              </a:buClr>
              <a:buSzPts val="2400"/>
              <a:buFont typeface="Lato"/>
              <a:buChar char="●"/>
              <a:defRPr b="1" i="0" sz="2400" u="none" cap="none" strike="noStrike">
                <a:solidFill>
                  <a:srgbClr val="FF8900"/>
                </a:solidFill>
                <a:latin typeface="Lato"/>
                <a:ea typeface="Lato"/>
                <a:cs typeface="Lato"/>
                <a:sym typeface="Lato"/>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 Body Split">
  <p:cSld name="Titel + Body Split">
    <p:spTree>
      <p:nvGrpSpPr>
        <p:cNvPr id="59" name="Shape 59"/>
        <p:cNvGrpSpPr/>
        <p:nvPr/>
      </p:nvGrpSpPr>
      <p:grpSpPr>
        <a:xfrm>
          <a:off x="0" y="0"/>
          <a:ext cx="0" cy="0"/>
          <a:chOff x="0" y="0"/>
          <a:chExt cx="0" cy="0"/>
        </a:xfrm>
      </p:grpSpPr>
      <p:sp>
        <p:nvSpPr>
          <p:cNvPr id="60" name="Google Shape;60;p22"/>
          <p:cNvSpPr txBox="1"/>
          <p:nvPr>
            <p:ph idx="1" type="body"/>
          </p:nvPr>
        </p:nvSpPr>
        <p:spPr>
          <a:xfrm>
            <a:off x="403198" y="324000"/>
            <a:ext cx="8332584" cy="546856"/>
          </a:xfrm>
          <a:prstGeom prst="rect">
            <a:avLst/>
          </a:prstGeom>
          <a:noFill/>
          <a:ln>
            <a:noFill/>
          </a:ln>
        </p:spPr>
        <p:txBody>
          <a:bodyPr anchorCtr="0" anchor="ctr" bIns="91425" lIns="91425" spcFirstLastPara="1" rIns="91425" wrap="square" tIns="91425">
            <a:noAutofit/>
          </a:bodyPr>
          <a:lstStyle>
            <a:lvl1pPr indent="-381000" lvl="0" marL="457200" marR="0" rtl="0" algn="l">
              <a:lnSpc>
                <a:spcPct val="100000"/>
              </a:lnSpc>
              <a:spcBef>
                <a:spcPts val="0"/>
              </a:spcBef>
              <a:spcAft>
                <a:spcPts val="0"/>
              </a:spcAft>
              <a:buClr>
                <a:srgbClr val="FF8900"/>
              </a:buClr>
              <a:buSzPts val="2400"/>
              <a:buFont typeface="Lato"/>
              <a:buChar char="●"/>
              <a:defRPr b="1" i="0" sz="2400" u="none" cap="none" strike="noStrike">
                <a:solidFill>
                  <a:srgbClr val="FF8900"/>
                </a:solidFill>
                <a:latin typeface="Lato"/>
                <a:ea typeface="Lato"/>
                <a:cs typeface="Lato"/>
                <a:sym typeface="Lato"/>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1" name="Google Shape;61;p22"/>
          <p:cNvSpPr txBox="1"/>
          <p:nvPr>
            <p:ph idx="2" type="body"/>
          </p:nvPr>
        </p:nvSpPr>
        <p:spPr>
          <a:xfrm>
            <a:off x="403198" y="1121229"/>
            <a:ext cx="4075199" cy="3140528"/>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1pPr>
            <a:lvl2pPr indent="-355600" lvl="1" marL="9144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2pPr>
            <a:lvl3pPr indent="-342900" lvl="2" marL="13716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3pPr>
            <a:lvl4pPr indent="-330200" lvl="3" marL="1828800" marR="0" rtl="0" algn="l">
              <a:lnSpc>
                <a:spcPct val="100000"/>
              </a:lnSpc>
              <a:spcBef>
                <a:spcPts val="0"/>
              </a:spcBef>
              <a:spcAft>
                <a:spcPts val="0"/>
              </a:spcAft>
              <a:buClr>
                <a:srgbClr val="666666"/>
              </a:buClr>
              <a:buSzPts val="1600"/>
              <a:buFont typeface="Noto Sans Symbols"/>
              <a:buChar char="▪"/>
              <a:defRPr b="0" i="0" sz="1600" u="none" cap="none" strike="noStrike">
                <a:solidFill>
                  <a:srgbClr val="666666"/>
                </a:solidFill>
                <a:latin typeface="Lato"/>
                <a:ea typeface="Lato"/>
                <a:cs typeface="Lato"/>
                <a:sym typeface="Lato"/>
              </a:defRPr>
            </a:lvl4pPr>
            <a:lvl5pPr indent="-342900" lvl="4" marL="22860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2" name="Google Shape;62;p22"/>
          <p:cNvSpPr txBox="1"/>
          <p:nvPr>
            <p:ph idx="3" type="body"/>
          </p:nvPr>
        </p:nvSpPr>
        <p:spPr>
          <a:xfrm>
            <a:off x="4659744" y="1121229"/>
            <a:ext cx="4076038" cy="3140528"/>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1pPr>
            <a:lvl2pPr indent="-355600" lvl="1" marL="9144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2pPr>
            <a:lvl3pPr indent="-342900" lvl="2" marL="13716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3pPr>
            <a:lvl4pPr indent="-330200" lvl="3" marL="1828800" marR="0" rtl="0" algn="l">
              <a:lnSpc>
                <a:spcPct val="100000"/>
              </a:lnSpc>
              <a:spcBef>
                <a:spcPts val="0"/>
              </a:spcBef>
              <a:spcAft>
                <a:spcPts val="0"/>
              </a:spcAft>
              <a:buClr>
                <a:srgbClr val="666666"/>
              </a:buClr>
              <a:buSzPts val="1600"/>
              <a:buFont typeface="Noto Sans Symbols"/>
              <a:buChar char="▪"/>
              <a:defRPr b="0" i="0" sz="1600" u="none" cap="none" strike="noStrike">
                <a:solidFill>
                  <a:srgbClr val="666666"/>
                </a:solidFill>
                <a:latin typeface="Lato"/>
                <a:ea typeface="Lato"/>
                <a:cs typeface="Lato"/>
                <a:sym typeface="Lato"/>
              </a:defRPr>
            </a:lvl4pPr>
            <a:lvl5pPr indent="-342900" lvl="4" marL="22860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0" name="Shape 10"/>
        <p:cNvGrpSpPr/>
        <p:nvPr/>
      </p:nvGrpSpPr>
      <p:grpSpPr>
        <a:xfrm>
          <a:off x="0" y="0"/>
          <a:ext cx="0" cy="0"/>
          <a:chOff x="0" y="0"/>
          <a:chExt cx="0" cy="0"/>
        </a:xfrm>
      </p:grpSpPr>
      <p:sp>
        <p:nvSpPr>
          <p:cNvPr id="11" name="Google Shape;11;p3"/>
          <p:cNvSpPr txBox="1"/>
          <p:nvPr>
            <p:ph idx="1" type="body"/>
          </p:nvPr>
        </p:nvSpPr>
        <p:spPr>
          <a:xfrm>
            <a:off x="403199" y="324000"/>
            <a:ext cx="8332585" cy="546857"/>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rgbClr val="FF8900"/>
              </a:buClr>
              <a:buSzPts val="1400"/>
              <a:buFont typeface="Lato"/>
              <a:buNone/>
              <a:defRPr b="1" i="0" sz="2400" u="none" cap="none" strike="noStrike">
                <a:solidFill>
                  <a:srgbClr val="FF8900"/>
                </a:solidFill>
                <a:latin typeface="Lato"/>
                <a:ea typeface="Lato"/>
                <a:cs typeface="Lato"/>
                <a:sym typeface="Lato"/>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el + Body + Bild">
  <p:cSld name="1_Titel + Body + Bild">
    <p:spTree>
      <p:nvGrpSpPr>
        <p:cNvPr id="63" name="Shape 63"/>
        <p:cNvGrpSpPr/>
        <p:nvPr/>
      </p:nvGrpSpPr>
      <p:grpSpPr>
        <a:xfrm>
          <a:off x="0" y="0"/>
          <a:ext cx="0" cy="0"/>
          <a:chOff x="0" y="0"/>
          <a:chExt cx="0" cy="0"/>
        </a:xfrm>
      </p:grpSpPr>
      <p:sp>
        <p:nvSpPr>
          <p:cNvPr id="64" name="Google Shape;64;p23"/>
          <p:cNvSpPr/>
          <p:nvPr>
            <p:ph idx="2" type="pic"/>
          </p:nvPr>
        </p:nvSpPr>
        <p:spPr>
          <a:xfrm>
            <a:off x="4735512" y="1120775"/>
            <a:ext cx="4000270" cy="3140981"/>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666666"/>
              </a:buClr>
              <a:buSzPts val="1400"/>
              <a:buFont typeface="Lato"/>
              <a:buNone/>
              <a:defRPr b="0" i="0" sz="2000" u="none" cap="none" strike="noStrike">
                <a:solidFill>
                  <a:srgbClr val="666666"/>
                </a:solidFill>
                <a:latin typeface="Lato"/>
                <a:ea typeface="Lato"/>
                <a:cs typeface="Lato"/>
                <a:sym typeface="Lato"/>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23"/>
          <p:cNvSpPr txBox="1"/>
          <p:nvPr>
            <p:ph idx="1" type="body"/>
          </p:nvPr>
        </p:nvSpPr>
        <p:spPr>
          <a:xfrm>
            <a:off x="403198" y="324000"/>
            <a:ext cx="8332584" cy="546856"/>
          </a:xfrm>
          <a:prstGeom prst="rect">
            <a:avLst/>
          </a:prstGeom>
          <a:noFill/>
          <a:ln>
            <a:noFill/>
          </a:ln>
        </p:spPr>
        <p:txBody>
          <a:bodyPr anchorCtr="0" anchor="ctr" bIns="91425" lIns="91425" spcFirstLastPara="1" rIns="91425" wrap="square" tIns="91425">
            <a:noAutofit/>
          </a:bodyPr>
          <a:lstStyle>
            <a:lvl1pPr indent="-381000" lvl="0" marL="457200" marR="0" rtl="0" algn="l">
              <a:lnSpc>
                <a:spcPct val="100000"/>
              </a:lnSpc>
              <a:spcBef>
                <a:spcPts val="0"/>
              </a:spcBef>
              <a:spcAft>
                <a:spcPts val="0"/>
              </a:spcAft>
              <a:buClr>
                <a:srgbClr val="FF8900"/>
              </a:buClr>
              <a:buSzPts val="2400"/>
              <a:buFont typeface="Lato"/>
              <a:buChar char="●"/>
              <a:defRPr b="1" i="0" sz="2400" u="none" cap="none" strike="noStrike">
                <a:solidFill>
                  <a:srgbClr val="FF8900"/>
                </a:solidFill>
                <a:latin typeface="Lato"/>
                <a:ea typeface="Lato"/>
                <a:cs typeface="Lato"/>
                <a:sym typeface="Lato"/>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6" name="Google Shape;66;p23"/>
          <p:cNvSpPr txBox="1"/>
          <p:nvPr>
            <p:ph idx="3" type="body"/>
          </p:nvPr>
        </p:nvSpPr>
        <p:spPr>
          <a:xfrm>
            <a:off x="403201" y="1121229"/>
            <a:ext cx="4057964" cy="3140528"/>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1pPr>
            <a:lvl2pPr indent="-355600" lvl="1" marL="9144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2pPr>
            <a:lvl3pPr indent="-342900" lvl="2" marL="13716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3pPr>
            <a:lvl4pPr indent="-330200" lvl="3" marL="1828800" marR="0" rtl="0" algn="l">
              <a:lnSpc>
                <a:spcPct val="100000"/>
              </a:lnSpc>
              <a:spcBef>
                <a:spcPts val="0"/>
              </a:spcBef>
              <a:spcAft>
                <a:spcPts val="0"/>
              </a:spcAft>
              <a:buClr>
                <a:srgbClr val="666666"/>
              </a:buClr>
              <a:buSzPts val="1600"/>
              <a:buFont typeface="Noto Sans Symbols"/>
              <a:buChar char="▪"/>
              <a:defRPr b="0" i="0" sz="1600" u="none" cap="none" strike="noStrike">
                <a:solidFill>
                  <a:srgbClr val="666666"/>
                </a:solidFill>
                <a:latin typeface="Lato"/>
                <a:ea typeface="Lato"/>
                <a:cs typeface="Lato"/>
                <a:sym typeface="Lato"/>
              </a:defRPr>
            </a:lvl4pPr>
            <a:lvl5pPr indent="-342900" lvl="4" marL="22860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7" name="Shape 67"/>
        <p:cNvGrpSpPr/>
        <p:nvPr/>
      </p:nvGrpSpPr>
      <p:grpSpPr>
        <a:xfrm>
          <a:off x="0" y="0"/>
          <a:ext cx="0" cy="0"/>
          <a:chOff x="0" y="0"/>
          <a:chExt cx="0" cy="0"/>
        </a:xfrm>
      </p:grpSpPr>
      <p:sp>
        <p:nvSpPr>
          <p:cNvPr id="68" name="Google Shape;68;p24"/>
          <p:cNvSpPr txBox="1"/>
          <p:nvPr>
            <p:ph type="ctrTitle"/>
          </p:nvPr>
        </p:nvSpPr>
        <p:spPr>
          <a:xfrm>
            <a:off x="685800" y="1583341"/>
            <a:ext cx="7772400" cy="1159856"/>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1" i="0" sz="48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b="1" sz="4800">
                <a:solidFill>
                  <a:schemeClr val="dk1"/>
                </a:solidFill>
              </a:defRPr>
            </a:lvl2pPr>
            <a:lvl3pPr indent="0" lvl="2" algn="ctr">
              <a:spcBef>
                <a:spcPts val="0"/>
              </a:spcBef>
              <a:spcAft>
                <a:spcPts val="0"/>
              </a:spcAft>
              <a:buClr>
                <a:schemeClr val="dk1"/>
              </a:buClr>
              <a:buSzPts val="1400"/>
              <a:buFont typeface="Arial"/>
              <a:buNone/>
              <a:defRPr b="1" sz="4800">
                <a:solidFill>
                  <a:schemeClr val="dk1"/>
                </a:solidFill>
              </a:defRPr>
            </a:lvl3pPr>
            <a:lvl4pPr indent="0" lvl="3" algn="ctr">
              <a:spcBef>
                <a:spcPts val="0"/>
              </a:spcBef>
              <a:spcAft>
                <a:spcPts val="0"/>
              </a:spcAft>
              <a:buClr>
                <a:schemeClr val="dk1"/>
              </a:buClr>
              <a:buSzPts val="1400"/>
              <a:buFont typeface="Arial"/>
              <a:buNone/>
              <a:defRPr b="1" sz="4800">
                <a:solidFill>
                  <a:schemeClr val="dk1"/>
                </a:solidFill>
              </a:defRPr>
            </a:lvl4pPr>
            <a:lvl5pPr indent="0" lvl="4" algn="ctr">
              <a:spcBef>
                <a:spcPts val="0"/>
              </a:spcBef>
              <a:spcAft>
                <a:spcPts val="0"/>
              </a:spcAft>
              <a:buClr>
                <a:schemeClr val="dk1"/>
              </a:buClr>
              <a:buSzPts val="1400"/>
              <a:buFont typeface="Arial"/>
              <a:buNone/>
              <a:defRPr b="1" sz="4800">
                <a:solidFill>
                  <a:schemeClr val="dk1"/>
                </a:solidFill>
              </a:defRPr>
            </a:lvl5pPr>
            <a:lvl6pPr indent="0" lvl="5" algn="ctr">
              <a:spcBef>
                <a:spcPts val="0"/>
              </a:spcBef>
              <a:spcAft>
                <a:spcPts val="0"/>
              </a:spcAft>
              <a:buClr>
                <a:schemeClr val="dk1"/>
              </a:buClr>
              <a:buSzPts val="1400"/>
              <a:buFont typeface="Arial"/>
              <a:buNone/>
              <a:defRPr b="1" sz="4800">
                <a:solidFill>
                  <a:schemeClr val="dk1"/>
                </a:solidFill>
              </a:defRPr>
            </a:lvl6pPr>
            <a:lvl7pPr indent="0" lvl="6" algn="ctr">
              <a:spcBef>
                <a:spcPts val="0"/>
              </a:spcBef>
              <a:spcAft>
                <a:spcPts val="0"/>
              </a:spcAft>
              <a:buClr>
                <a:schemeClr val="dk1"/>
              </a:buClr>
              <a:buSzPts val="1400"/>
              <a:buFont typeface="Arial"/>
              <a:buNone/>
              <a:defRPr b="1" sz="4800">
                <a:solidFill>
                  <a:schemeClr val="dk1"/>
                </a:solidFill>
              </a:defRPr>
            </a:lvl7pPr>
            <a:lvl8pPr indent="0" lvl="7" algn="ctr">
              <a:spcBef>
                <a:spcPts val="0"/>
              </a:spcBef>
              <a:spcAft>
                <a:spcPts val="0"/>
              </a:spcAft>
              <a:buClr>
                <a:schemeClr val="dk1"/>
              </a:buClr>
              <a:buSzPts val="1400"/>
              <a:buFont typeface="Arial"/>
              <a:buNone/>
              <a:defRPr b="1" sz="4800">
                <a:solidFill>
                  <a:schemeClr val="dk1"/>
                </a:solidFill>
              </a:defRPr>
            </a:lvl8pPr>
            <a:lvl9pPr indent="0" lvl="8" algn="ctr">
              <a:spcBef>
                <a:spcPts val="0"/>
              </a:spcBef>
              <a:spcAft>
                <a:spcPts val="0"/>
              </a:spcAft>
              <a:buClr>
                <a:schemeClr val="dk1"/>
              </a:buClr>
              <a:buSzPts val="1400"/>
              <a:buFont typeface="Arial"/>
              <a:buNone/>
              <a:defRPr b="1" sz="4800">
                <a:solidFill>
                  <a:schemeClr val="dk1"/>
                </a:solidFill>
              </a:defRPr>
            </a:lvl9pPr>
          </a:lstStyle>
          <a:p/>
        </p:txBody>
      </p:sp>
      <p:sp>
        <p:nvSpPr>
          <p:cNvPr id="69" name="Google Shape;69;p24"/>
          <p:cNvSpPr txBox="1"/>
          <p:nvPr>
            <p:ph idx="1" type="subTitle"/>
          </p:nvPr>
        </p:nvSpPr>
        <p:spPr>
          <a:xfrm>
            <a:off x="685800" y="2840051"/>
            <a:ext cx="7772400" cy="784737"/>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70" name="Shape 70"/>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4" name="Shape 74"/>
        <p:cNvGrpSpPr/>
        <p:nvPr/>
      </p:nvGrpSpPr>
      <p:grpSpPr>
        <a:xfrm>
          <a:off x="0" y="0"/>
          <a:ext cx="0" cy="0"/>
          <a:chOff x="0" y="0"/>
          <a:chExt cx="0" cy="0"/>
        </a:xfrm>
      </p:grpSpPr>
      <p:sp>
        <p:nvSpPr>
          <p:cNvPr id="75" name="Google Shape;75;p27"/>
          <p:cNvSpPr txBox="1"/>
          <p:nvPr>
            <p:ph type="ctrTitle"/>
          </p:nvPr>
        </p:nvSpPr>
        <p:spPr>
          <a:xfrm>
            <a:off x="685800" y="1583342"/>
            <a:ext cx="7772400" cy="1159856"/>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1" i="0" sz="48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b="1" sz="4800">
                <a:solidFill>
                  <a:schemeClr val="dk1"/>
                </a:solidFill>
              </a:defRPr>
            </a:lvl2pPr>
            <a:lvl3pPr indent="0" lvl="2" algn="ctr">
              <a:spcBef>
                <a:spcPts val="0"/>
              </a:spcBef>
              <a:spcAft>
                <a:spcPts val="0"/>
              </a:spcAft>
              <a:buClr>
                <a:schemeClr val="dk1"/>
              </a:buClr>
              <a:buSzPts val="1400"/>
              <a:buFont typeface="Arial"/>
              <a:buNone/>
              <a:defRPr b="1" sz="4800">
                <a:solidFill>
                  <a:schemeClr val="dk1"/>
                </a:solidFill>
              </a:defRPr>
            </a:lvl3pPr>
            <a:lvl4pPr indent="0" lvl="3" algn="ctr">
              <a:spcBef>
                <a:spcPts val="0"/>
              </a:spcBef>
              <a:spcAft>
                <a:spcPts val="0"/>
              </a:spcAft>
              <a:buClr>
                <a:schemeClr val="dk1"/>
              </a:buClr>
              <a:buSzPts val="1400"/>
              <a:buFont typeface="Arial"/>
              <a:buNone/>
              <a:defRPr b="1" sz="4800">
                <a:solidFill>
                  <a:schemeClr val="dk1"/>
                </a:solidFill>
              </a:defRPr>
            </a:lvl4pPr>
            <a:lvl5pPr indent="0" lvl="4" algn="ctr">
              <a:spcBef>
                <a:spcPts val="0"/>
              </a:spcBef>
              <a:spcAft>
                <a:spcPts val="0"/>
              </a:spcAft>
              <a:buClr>
                <a:schemeClr val="dk1"/>
              </a:buClr>
              <a:buSzPts val="1400"/>
              <a:buFont typeface="Arial"/>
              <a:buNone/>
              <a:defRPr b="1" sz="4800">
                <a:solidFill>
                  <a:schemeClr val="dk1"/>
                </a:solidFill>
              </a:defRPr>
            </a:lvl5pPr>
            <a:lvl6pPr indent="0" lvl="5" algn="ctr">
              <a:spcBef>
                <a:spcPts val="0"/>
              </a:spcBef>
              <a:spcAft>
                <a:spcPts val="0"/>
              </a:spcAft>
              <a:buClr>
                <a:schemeClr val="dk1"/>
              </a:buClr>
              <a:buSzPts val="1400"/>
              <a:buFont typeface="Arial"/>
              <a:buNone/>
              <a:defRPr b="1" sz="4800">
                <a:solidFill>
                  <a:schemeClr val="dk1"/>
                </a:solidFill>
              </a:defRPr>
            </a:lvl6pPr>
            <a:lvl7pPr indent="0" lvl="6" algn="ctr">
              <a:spcBef>
                <a:spcPts val="0"/>
              </a:spcBef>
              <a:spcAft>
                <a:spcPts val="0"/>
              </a:spcAft>
              <a:buClr>
                <a:schemeClr val="dk1"/>
              </a:buClr>
              <a:buSzPts val="1400"/>
              <a:buFont typeface="Arial"/>
              <a:buNone/>
              <a:defRPr b="1" sz="4800">
                <a:solidFill>
                  <a:schemeClr val="dk1"/>
                </a:solidFill>
              </a:defRPr>
            </a:lvl7pPr>
            <a:lvl8pPr indent="0" lvl="7" algn="ctr">
              <a:spcBef>
                <a:spcPts val="0"/>
              </a:spcBef>
              <a:spcAft>
                <a:spcPts val="0"/>
              </a:spcAft>
              <a:buClr>
                <a:schemeClr val="dk1"/>
              </a:buClr>
              <a:buSzPts val="1400"/>
              <a:buFont typeface="Arial"/>
              <a:buNone/>
              <a:defRPr b="1" sz="4800">
                <a:solidFill>
                  <a:schemeClr val="dk1"/>
                </a:solidFill>
              </a:defRPr>
            </a:lvl8pPr>
            <a:lvl9pPr indent="0" lvl="8" algn="ctr">
              <a:spcBef>
                <a:spcPts val="0"/>
              </a:spcBef>
              <a:spcAft>
                <a:spcPts val="0"/>
              </a:spcAft>
              <a:buClr>
                <a:schemeClr val="dk1"/>
              </a:buClr>
              <a:buSzPts val="1400"/>
              <a:buFont typeface="Arial"/>
              <a:buNone/>
              <a:defRPr b="1" sz="4800">
                <a:solidFill>
                  <a:schemeClr val="dk1"/>
                </a:solidFill>
              </a:defRPr>
            </a:lvl9pPr>
          </a:lstStyle>
          <a:p/>
        </p:txBody>
      </p:sp>
      <p:sp>
        <p:nvSpPr>
          <p:cNvPr id="76" name="Google Shape;76;p27"/>
          <p:cNvSpPr txBox="1"/>
          <p:nvPr>
            <p:ph idx="1" type="subTitle"/>
          </p:nvPr>
        </p:nvSpPr>
        <p:spPr>
          <a:xfrm>
            <a:off x="685800" y="2840053"/>
            <a:ext cx="7772400" cy="784737"/>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7" name="Shape 77"/>
        <p:cNvGrpSpPr/>
        <p:nvPr/>
      </p:nvGrpSpPr>
      <p:grpSpPr>
        <a:xfrm>
          <a:off x="0" y="0"/>
          <a:ext cx="0" cy="0"/>
          <a:chOff x="0" y="0"/>
          <a:chExt cx="0" cy="0"/>
        </a:xfrm>
      </p:grpSpPr>
      <p:sp>
        <p:nvSpPr>
          <p:cNvPr id="78" name="Google Shape;78;p28"/>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b="1" sz="3600">
                <a:solidFill>
                  <a:schemeClr val="dk1"/>
                </a:solidFill>
              </a:defRPr>
            </a:lvl2pPr>
            <a:lvl3pPr indent="0" lvl="2">
              <a:spcBef>
                <a:spcPts val="0"/>
              </a:spcBef>
              <a:spcAft>
                <a:spcPts val="0"/>
              </a:spcAft>
              <a:buClr>
                <a:schemeClr val="dk1"/>
              </a:buClr>
              <a:buSzPts val="1400"/>
              <a:buFont typeface="Arial"/>
              <a:buNone/>
              <a:defRPr b="1" sz="3600">
                <a:solidFill>
                  <a:schemeClr val="dk1"/>
                </a:solidFill>
              </a:defRPr>
            </a:lvl3pPr>
            <a:lvl4pPr indent="0" lvl="3">
              <a:spcBef>
                <a:spcPts val="0"/>
              </a:spcBef>
              <a:spcAft>
                <a:spcPts val="0"/>
              </a:spcAft>
              <a:buClr>
                <a:schemeClr val="dk1"/>
              </a:buClr>
              <a:buSzPts val="1400"/>
              <a:buFont typeface="Arial"/>
              <a:buNone/>
              <a:defRPr b="1" sz="3600">
                <a:solidFill>
                  <a:schemeClr val="dk1"/>
                </a:solidFill>
              </a:defRPr>
            </a:lvl4pPr>
            <a:lvl5pPr indent="0" lvl="4">
              <a:spcBef>
                <a:spcPts val="0"/>
              </a:spcBef>
              <a:spcAft>
                <a:spcPts val="0"/>
              </a:spcAft>
              <a:buClr>
                <a:schemeClr val="dk1"/>
              </a:buClr>
              <a:buSzPts val="1400"/>
              <a:buFont typeface="Arial"/>
              <a:buNone/>
              <a:defRPr b="1" sz="3600">
                <a:solidFill>
                  <a:schemeClr val="dk1"/>
                </a:solidFill>
              </a:defRPr>
            </a:lvl5pPr>
            <a:lvl6pPr indent="0" lvl="5">
              <a:spcBef>
                <a:spcPts val="0"/>
              </a:spcBef>
              <a:spcAft>
                <a:spcPts val="0"/>
              </a:spcAft>
              <a:buClr>
                <a:schemeClr val="dk1"/>
              </a:buClr>
              <a:buSzPts val="1400"/>
              <a:buFont typeface="Arial"/>
              <a:buNone/>
              <a:defRPr b="1" sz="3600">
                <a:solidFill>
                  <a:schemeClr val="dk1"/>
                </a:solidFill>
              </a:defRPr>
            </a:lvl6pPr>
            <a:lvl7pPr indent="0" lvl="6">
              <a:spcBef>
                <a:spcPts val="0"/>
              </a:spcBef>
              <a:spcAft>
                <a:spcPts val="0"/>
              </a:spcAft>
              <a:buClr>
                <a:schemeClr val="dk1"/>
              </a:buClr>
              <a:buSzPts val="1400"/>
              <a:buFont typeface="Arial"/>
              <a:buNone/>
              <a:defRPr b="1" sz="3600">
                <a:solidFill>
                  <a:schemeClr val="dk1"/>
                </a:solidFill>
              </a:defRPr>
            </a:lvl7pPr>
            <a:lvl8pPr indent="0" lvl="7">
              <a:spcBef>
                <a:spcPts val="0"/>
              </a:spcBef>
              <a:spcAft>
                <a:spcPts val="0"/>
              </a:spcAft>
              <a:buClr>
                <a:schemeClr val="dk1"/>
              </a:buClr>
              <a:buSzPts val="1400"/>
              <a:buFont typeface="Arial"/>
              <a:buNone/>
              <a:defRPr b="1" sz="3600">
                <a:solidFill>
                  <a:schemeClr val="dk1"/>
                </a:solidFill>
              </a:defRPr>
            </a:lvl8pPr>
            <a:lvl9pPr indent="0" lvl="8">
              <a:spcBef>
                <a:spcPts val="0"/>
              </a:spcBef>
              <a:spcAft>
                <a:spcPts val="0"/>
              </a:spcAft>
              <a:buClr>
                <a:schemeClr val="dk1"/>
              </a:buClr>
              <a:buSzPts val="1400"/>
              <a:buFont typeface="Arial"/>
              <a:buNone/>
              <a:defRPr b="1" sz="3600">
                <a:solidFill>
                  <a:schemeClr val="dk1"/>
                </a:solidFill>
              </a:defRPr>
            </a:lvl9pPr>
          </a:lstStyle>
          <a:p/>
        </p:txBody>
      </p:sp>
      <p:sp>
        <p:nvSpPr>
          <p:cNvPr id="79" name="Google Shape;79;p28"/>
          <p:cNvSpPr txBox="1"/>
          <p:nvPr>
            <p:ph idx="1" type="body"/>
          </p:nvPr>
        </p:nvSpPr>
        <p:spPr>
          <a:xfrm>
            <a:off x="457200" y="1200150"/>
            <a:ext cx="3994525" cy="3725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4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0" name="Google Shape;80;p28"/>
          <p:cNvSpPr txBox="1"/>
          <p:nvPr>
            <p:ph idx="2" type="body"/>
          </p:nvPr>
        </p:nvSpPr>
        <p:spPr>
          <a:xfrm>
            <a:off x="4692273" y="1200150"/>
            <a:ext cx="3994525" cy="3725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4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1" name="Shape 81"/>
        <p:cNvGrpSpPr/>
        <p:nvPr/>
      </p:nvGrpSpPr>
      <p:grpSpPr>
        <a:xfrm>
          <a:off x="0" y="0"/>
          <a:ext cx="0" cy="0"/>
          <a:chOff x="0" y="0"/>
          <a:chExt cx="0" cy="0"/>
        </a:xfrm>
      </p:grpSpPr>
      <p:sp>
        <p:nvSpPr>
          <p:cNvPr id="82" name="Google Shape;82;p29"/>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b="1" sz="3600">
                <a:solidFill>
                  <a:schemeClr val="dk1"/>
                </a:solidFill>
              </a:defRPr>
            </a:lvl2pPr>
            <a:lvl3pPr indent="0" lvl="2">
              <a:spcBef>
                <a:spcPts val="0"/>
              </a:spcBef>
              <a:spcAft>
                <a:spcPts val="0"/>
              </a:spcAft>
              <a:buClr>
                <a:schemeClr val="dk1"/>
              </a:buClr>
              <a:buSzPts val="1400"/>
              <a:buFont typeface="Arial"/>
              <a:buNone/>
              <a:defRPr b="1" sz="3600">
                <a:solidFill>
                  <a:schemeClr val="dk1"/>
                </a:solidFill>
              </a:defRPr>
            </a:lvl3pPr>
            <a:lvl4pPr indent="0" lvl="3">
              <a:spcBef>
                <a:spcPts val="0"/>
              </a:spcBef>
              <a:spcAft>
                <a:spcPts val="0"/>
              </a:spcAft>
              <a:buClr>
                <a:schemeClr val="dk1"/>
              </a:buClr>
              <a:buSzPts val="1400"/>
              <a:buFont typeface="Arial"/>
              <a:buNone/>
              <a:defRPr b="1" sz="3600">
                <a:solidFill>
                  <a:schemeClr val="dk1"/>
                </a:solidFill>
              </a:defRPr>
            </a:lvl4pPr>
            <a:lvl5pPr indent="0" lvl="4">
              <a:spcBef>
                <a:spcPts val="0"/>
              </a:spcBef>
              <a:spcAft>
                <a:spcPts val="0"/>
              </a:spcAft>
              <a:buClr>
                <a:schemeClr val="dk1"/>
              </a:buClr>
              <a:buSzPts val="1400"/>
              <a:buFont typeface="Arial"/>
              <a:buNone/>
              <a:defRPr b="1" sz="3600">
                <a:solidFill>
                  <a:schemeClr val="dk1"/>
                </a:solidFill>
              </a:defRPr>
            </a:lvl5pPr>
            <a:lvl6pPr indent="0" lvl="5">
              <a:spcBef>
                <a:spcPts val="0"/>
              </a:spcBef>
              <a:spcAft>
                <a:spcPts val="0"/>
              </a:spcAft>
              <a:buClr>
                <a:schemeClr val="dk1"/>
              </a:buClr>
              <a:buSzPts val="1400"/>
              <a:buFont typeface="Arial"/>
              <a:buNone/>
              <a:defRPr b="1" sz="3600">
                <a:solidFill>
                  <a:schemeClr val="dk1"/>
                </a:solidFill>
              </a:defRPr>
            </a:lvl6pPr>
            <a:lvl7pPr indent="0" lvl="6">
              <a:spcBef>
                <a:spcPts val="0"/>
              </a:spcBef>
              <a:spcAft>
                <a:spcPts val="0"/>
              </a:spcAft>
              <a:buClr>
                <a:schemeClr val="dk1"/>
              </a:buClr>
              <a:buSzPts val="1400"/>
              <a:buFont typeface="Arial"/>
              <a:buNone/>
              <a:defRPr b="1" sz="3600">
                <a:solidFill>
                  <a:schemeClr val="dk1"/>
                </a:solidFill>
              </a:defRPr>
            </a:lvl7pPr>
            <a:lvl8pPr indent="0" lvl="7">
              <a:spcBef>
                <a:spcPts val="0"/>
              </a:spcBef>
              <a:spcAft>
                <a:spcPts val="0"/>
              </a:spcAft>
              <a:buClr>
                <a:schemeClr val="dk1"/>
              </a:buClr>
              <a:buSzPts val="1400"/>
              <a:buFont typeface="Arial"/>
              <a:buNone/>
              <a:defRPr b="1" sz="3600">
                <a:solidFill>
                  <a:schemeClr val="dk1"/>
                </a:solidFill>
              </a:defRPr>
            </a:lvl8pPr>
            <a:lvl9pPr indent="0" lvl="8">
              <a:spcBef>
                <a:spcPts val="0"/>
              </a:spcBef>
              <a:spcAft>
                <a:spcPts val="0"/>
              </a:spcAft>
              <a:buClr>
                <a:schemeClr val="dk1"/>
              </a:buClr>
              <a:buSzPts val="1400"/>
              <a:buFont typeface="Arial"/>
              <a:buNone/>
              <a:defRPr b="1" sz="3600">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83" name="Shape 83"/>
        <p:cNvGrpSpPr/>
        <p:nvPr/>
      </p:nvGrpSpPr>
      <p:grpSpPr>
        <a:xfrm>
          <a:off x="0" y="0"/>
          <a:ext cx="0" cy="0"/>
          <a:chOff x="0" y="0"/>
          <a:chExt cx="0" cy="0"/>
        </a:xfrm>
      </p:grpSpPr>
      <p:sp>
        <p:nvSpPr>
          <p:cNvPr id="84" name="Google Shape;84;p30"/>
          <p:cNvSpPr txBox="1"/>
          <p:nvPr>
            <p:ph idx="1" type="body"/>
          </p:nvPr>
        </p:nvSpPr>
        <p:spPr>
          <a:xfrm>
            <a:off x="457200" y="4406309"/>
            <a:ext cx="8229600" cy="51952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8" name="Shape 88"/>
        <p:cNvGrpSpPr/>
        <p:nvPr/>
      </p:nvGrpSpPr>
      <p:grpSpPr>
        <a:xfrm>
          <a:off x="0" y="0"/>
          <a:ext cx="0" cy="0"/>
          <a:chOff x="0" y="0"/>
          <a:chExt cx="0" cy="0"/>
        </a:xfrm>
      </p:grpSpPr>
      <p:sp>
        <p:nvSpPr>
          <p:cNvPr id="89" name="Google Shape;89;p32"/>
          <p:cNvSpPr txBox="1"/>
          <p:nvPr>
            <p:ph type="ctrTitle"/>
          </p:nvPr>
        </p:nvSpPr>
        <p:spPr>
          <a:xfrm>
            <a:off x="685800" y="1583342"/>
            <a:ext cx="7772400" cy="1159856"/>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1pPr>
            <a:lvl2pPr indent="0" lvl="1" algn="ctr">
              <a:spcBef>
                <a:spcPts val="0"/>
              </a:spcBef>
              <a:spcAft>
                <a:spcPts val="0"/>
              </a:spcAft>
              <a:buSzPts val="1400"/>
              <a:buNone/>
              <a:defRPr sz="4800"/>
            </a:lvl2pPr>
            <a:lvl3pPr indent="0" lvl="2" algn="ctr">
              <a:spcBef>
                <a:spcPts val="0"/>
              </a:spcBef>
              <a:spcAft>
                <a:spcPts val="0"/>
              </a:spcAft>
              <a:buSzPts val="1400"/>
              <a:buNone/>
              <a:defRPr sz="4800"/>
            </a:lvl3pPr>
            <a:lvl4pPr indent="0" lvl="3" algn="ctr">
              <a:spcBef>
                <a:spcPts val="0"/>
              </a:spcBef>
              <a:spcAft>
                <a:spcPts val="0"/>
              </a:spcAft>
              <a:buSzPts val="1400"/>
              <a:buNone/>
              <a:defRPr sz="4800"/>
            </a:lvl4pPr>
            <a:lvl5pPr indent="0" lvl="4" algn="ctr">
              <a:spcBef>
                <a:spcPts val="0"/>
              </a:spcBef>
              <a:spcAft>
                <a:spcPts val="0"/>
              </a:spcAft>
              <a:buSzPts val="1400"/>
              <a:buNone/>
              <a:defRPr sz="4800"/>
            </a:lvl5pPr>
            <a:lvl6pPr indent="0" lvl="5" algn="ctr">
              <a:spcBef>
                <a:spcPts val="0"/>
              </a:spcBef>
              <a:spcAft>
                <a:spcPts val="0"/>
              </a:spcAft>
              <a:buSzPts val="1400"/>
              <a:buNone/>
              <a:defRPr sz="4800"/>
            </a:lvl6pPr>
            <a:lvl7pPr indent="0" lvl="6" algn="ctr">
              <a:spcBef>
                <a:spcPts val="0"/>
              </a:spcBef>
              <a:spcAft>
                <a:spcPts val="0"/>
              </a:spcAft>
              <a:buSzPts val="1400"/>
              <a:buNone/>
              <a:defRPr sz="4800"/>
            </a:lvl7pPr>
            <a:lvl8pPr indent="0" lvl="7" algn="ctr">
              <a:spcBef>
                <a:spcPts val="0"/>
              </a:spcBef>
              <a:spcAft>
                <a:spcPts val="0"/>
              </a:spcAft>
              <a:buSzPts val="1400"/>
              <a:buNone/>
              <a:defRPr sz="4800"/>
            </a:lvl8pPr>
            <a:lvl9pPr indent="0" lvl="8" algn="ctr">
              <a:spcBef>
                <a:spcPts val="0"/>
              </a:spcBef>
              <a:spcAft>
                <a:spcPts val="0"/>
              </a:spcAft>
              <a:buSzPts val="1400"/>
              <a:buNone/>
              <a:defRPr sz="4800"/>
            </a:lvl9pPr>
          </a:lstStyle>
          <a:p/>
        </p:txBody>
      </p:sp>
      <p:sp>
        <p:nvSpPr>
          <p:cNvPr id="90" name="Google Shape;90;p32"/>
          <p:cNvSpPr txBox="1"/>
          <p:nvPr>
            <p:ph idx="1" type="subTitle"/>
          </p:nvPr>
        </p:nvSpPr>
        <p:spPr>
          <a:xfrm>
            <a:off x="685800" y="2840053"/>
            <a:ext cx="7772400" cy="784737"/>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1" name="Shape 91"/>
        <p:cNvGrpSpPr/>
        <p:nvPr/>
      </p:nvGrpSpPr>
      <p:grpSpPr>
        <a:xfrm>
          <a:off x="0" y="0"/>
          <a:ext cx="0" cy="0"/>
          <a:chOff x="0" y="0"/>
          <a:chExt cx="0" cy="0"/>
        </a:xfrm>
      </p:grpSpPr>
      <p:sp>
        <p:nvSpPr>
          <p:cNvPr id="92" name="Google Shape;92;p33"/>
          <p:cNvSpPr txBox="1"/>
          <p:nvPr>
            <p:ph type="title"/>
          </p:nvPr>
        </p:nvSpPr>
        <p:spPr>
          <a:xfrm>
            <a:off x="457200" y="205978"/>
            <a:ext cx="8229600" cy="85725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3" name="Shape 93"/>
        <p:cNvGrpSpPr/>
        <p:nvPr/>
      </p:nvGrpSpPr>
      <p:grpSpPr>
        <a:xfrm>
          <a:off x="0" y="0"/>
          <a:ext cx="0" cy="0"/>
          <a:chOff x="0" y="0"/>
          <a:chExt cx="0" cy="0"/>
        </a:xfrm>
      </p:grpSpPr>
      <p:sp>
        <p:nvSpPr>
          <p:cNvPr id="94" name="Google Shape;94;p34"/>
          <p:cNvSpPr txBox="1"/>
          <p:nvPr>
            <p:ph type="title"/>
          </p:nvPr>
        </p:nvSpPr>
        <p:spPr>
          <a:xfrm>
            <a:off x="457200" y="205978"/>
            <a:ext cx="8229600" cy="85725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95" name="Google Shape;95;p34"/>
          <p:cNvSpPr txBox="1"/>
          <p:nvPr>
            <p:ph idx="1" type="body"/>
          </p:nvPr>
        </p:nvSpPr>
        <p:spPr>
          <a:xfrm>
            <a:off x="457200" y="1200150"/>
            <a:ext cx="3994525" cy="372568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6" name="Google Shape;96;p34"/>
          <p:cNvSpPr txBox="1"/>
          <p:nvPr>
            <p:ph idx="2" type="body"/>
          </p:nvPr>
        </p:nvSpPr>
        <p:spPr>
          <a:xfrm>
            <a:off x="4692273" y="1200150"/>
            <a:ext cx="3994525" cy="372568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 Body Split">
  <p:cSld name="Titel + Body Split">
    <p:spTree>
      <p:nvGrpSpPr>
        <p:cNvPr id="12" name="Shape 12"/>
        <p:cNvGrpSpPr/>
        <p:nvPr/>
      </p:nvGrpSpPr>
      <p:grpSpPr>
        <a:xfrm>
          <a:off x="0" y="0"/>
          <a:ext cx="0" cy="0"/>
          <a:chOff x="0" y="0"/>
          <a:chExt cx="0" cy="0"/>
        </a:xfrm>
      </p:grpSpPr>
      <p:sp>
        <p:nvSpPr>
          <p:cNvPr id="13" name="Google Shape;13;p4"/>
          <p:cNvSpPr txBox="1"/>
          <p:nvPr>
            <p:ph idx="1" type="body"/>
          </p:nvPr>
        </p:nvSpPr>
        <p:spPr>
          <a:xfrm>
            <a:off x="403199" y="324000"/>
            <a:ext cx="8332585" cy="546857"/>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rgbClr val="FF8900"/>
              </a:buClr>
              <a:buSzPts val="1400"/>
              <a:buFont typeface="Lato"/>
              <a:buNone/>
              <a:defRPr b="1" i="0" sz="2400" u="none" cap="none" strike="noStrike">
                <a:solidFill>
                  <a:srgbClr val="FF8900"/>
                </a:solidFill>
                <a:latin typeface="Lato"/>
                <a:ea typeface="Lato"/>
                <a:cs typeface="Lato"/>
                <a:sym typeface="Lato"/>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4"/>
          <p:cNvSpPr txBox="1"/>
          <p:nvPr>
            <p:ph idx="2" type="body"/>
          </p:nvPr>
        </p:nvSpPr>
        <p:spPr>
          <a:xfrm>
            <a:off x="403199" y="1121229"/>
            <a:ext cx="4075200" cy="3140528"/>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1pPr>
            <a:lvl2pPr indent="-355600" lvl="1" marL="9144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2pPr>
            <a:lvl3pPr indent="-342900" lvl="2" marL="13716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3pPr>
            <a:lvl4pPr indent="-330200" lvl="3" marL="1828800" marR="0" rtl="0" algn="l">
              <a:lnSpc>
                <a:spcPct val="100000"/>
              </a:lnSpc>
              <a:spcBef>
                <a:spcPts val="0"/>
              </a:spcBef>
              <a:spcAft>
                <a:spcPts val="0"/>
              </a:spcAft>
              <a:buClr>
                <a:srgbClr val="666666"/>
              </a:buClr>
              <a:buSzPts val="1600"/>
              <a:buFont typeface="Noto Sans Symbols"/>
              <a:buChar char="▪"/>
              <a:defRPr b="0" i="0" sz="1600" u="none" cap="none" strike="noStrike">
                <a:solidFill>
                  <a:srgbClr val="666666"/>
                </a:solidFill>
                <a:latin typeface="Lato"/>
                <a:ea typeface="Lato"/>
                <a:cs typeface="Lato"/>
                <a:sym typeface="Lato"/>
              </a:defRPr>
            </a:lvl4pPr>
            <a:lvl5pPr indent="-342900" lvl="4" marL="22860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 name="Google Shape;15;p4"/>
          <p:cNvSpPr txBox="1"/>
          <p:nvPr>
            <p:ph idx="3" type="body"/>
          </p:nvPr>
        </p:nvSpPr>
        <p:spPr>
          <a:xfrm>
            <a:off x="4659745" y="1121229"/>
            <a:ext cx="4076039" cy="3140528"/>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1pPr>
            <a:lvl2pPr indent="-355600" lvl="1" marL="9144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2pPr>
            <a:lvl3pPr indent="-342900" lvl="2" marL="13716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3pPr>
            <a:lvl4pPr indent="-330200" lvl="3" marL="1828800" marR="0" rtl="0" algn="l">
              <a:lnSpc>
                <a:spcPct val="100000"/>
              </a:lnSpc>
              <a:spcBef>
                <a:spcPts val="0"/>
              </a:spcBef>
              <a:spcAft>
                <a:spcPts val="0"/>
              </a:spcAft>
              <a:buClr>
                <a:srgbClr val="666666"/>
              </a:buClr>
              <a:buSzPts val="1600"/>
              <a:buFont typeface="Noto Sans Symbols"/>
              <a:buChar char="▪"/>
              <a:defRPr b="0" i="0" sz="1600" u="none" cap="none" strike="noStrike">
                <a:solidFill>
                  <a:srgbClr val="666666"/>
                </a:solidFill>
                <a:latin typeface="Lato"/>
                <a:ea typeface="Lato"/>
                <a:cs typeface="Lato"/>
                <a:sym typeface="Lato"/>
              </a:defRPr>
            </a:lvl4pPr>
            <a:lvl5pPr indent="-342900" lvl="4" marL="22860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97" name="Shape 97"/>
        <p:cNvGrpSpPr/>
        <p:nvPr/>
      </p:nvGrpSpPr>
      <p:grpSpPr>
        <a:xfrm>
          <a:off x="0" y="0"/>
          <a:ext cx="0" cy="0"/>
          <a:chOff x="0" y="0"/>
          <a:chExt cx="0" cy="0"/>
        </a:xfrm>
      </p:grpSpPr>
      <p:sp>
        <p:nvSpPr>
          <p:cNvPr id="98" name="Google Shape;98;p35"/>
          <p:cNvSpPr txBox="1"/>
          <p:nvPr>
            <p:ph idx="1" type="body"/>
          </p:nvPr>
        </p:nvSpPr>
        <p:spPr>
          <a:xfrm>
            <a:off x="457200" y="4406309"/>
            <a:ext cx="8229600" cy="519520"/>
          </a:xfrm>
          <a:prstGeom prst="rect">
            <a:avLst/>
          </a:prstGeom>
          <a:noFill/>
          <a:ln>
            <a:noFill/>
          </a:ln>
        </p:spPr>
        <p:txBody>
          <a:bodyPr anchorCtr="0" anchor="ctr" bIns="91425" lIns="91425" spcFirstLastPara="1" rIns="91425" wrap="square" tIns="91425">
            <a:noAutofit/>
          </a:bodyPr>
          <a:lstStyle>
            <a:lvl1pPr indent="-342900" lvl="0" marL="457200" marR="0" rtl="0" algn="ctr">
              <a:lnSpc>
                <a:spcPct val="100000"/>
              </a:lnSpc>
              <a:spcBef>
                <a:spcPts val="36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9" name="Shape 99"/>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3" name="Shape 103"/>
        <p:cNvGrpSpPr/>
        <p:nvPr/>
      </p:nvGrpSpPr>
      <p:grpSpPr>
        <a:xfrm>
          <a:off x="0" y="0"/>
          <a:ext cx="0" cy="0"/>
          <a:chOff x="0" y="0"/>
          <a:chExt cx="0" cy="0"/>
        </a:xfrm>
      </p:grpSpPr>
      <p:sp>
        <p:nvSpPr>
          <p:cNvPr id="104" name="Google Shape;104;p38"/>
          <p:cNvSpPr txBox="1"/>
          <p:nvPr>
            <p:ph type="ctrTitle"/>
          </p:nvPr>
        </p:nvSpPr>
        <p:spPr>
          <a:xfrm>
            <a:off x="685800" y="1583342"/>
            <a:ext cx="7772400" cy="1159856"/>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1" i="0" sz="48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chemeClr val="dk1"/>
              </a:buClr>
              <a:buSzPts val="1400"/>
              <a:buFont typeface="Arial"/>
              <a:buNone/>
              <a:defRPr b="1" i="0" sz="4800" u="none" cap="none" strike="noStrike">
                <a:solidFill>
                  <a:schemeClr val="dk1"/>
                </a:solidFill>
                <a:latin typeface="Arial"/>
                <a:ea typeface="Arial"/>
                <a:cs typeface="Arial"/>
                <a:sym typeface="Arial"/>
              </a:defRPr>
            </a:lvl2pPr>
            <a:lvl3pPr indent="0" lvl="2" algn="ctr">
              <a:spcBef>
                <a:spcPts val="0"/>
              </a:spcBef>
              <a:spcAft>
                <a:spcPts val="0"/>
              </a:spcAft>
              <a:buClr>
                <a:schemeClr val="dk1"/>
              </a:buClr>
              <a:buSzPts val="1400"/>
              <a:buFont typeface="Arial"/>
              <a:buNone/>
              <a:defRPr b="1" sz="4800">
                <a:solidFill>
                  <a:schemeClr val="dk1"/>
                </a:solidFill>
              </a:defRPr>
            </a:lvl3pPr>
            <a:lvl4pPr indent="0" lvl="3" algn="ctr">
              <a:spcBef>
                <a:spcPts val="0"/>
              </a:spcBef>
              <a:spcAft>
                <a:spcPts val="0"/>
              </a:spcAft>
              <a:buClr>
                <a:schemeClr val="dk1"/>
              </a:buClr>
              <a:buSzPts val="1400"/>
              <a:buFont typeface="Arial"/>
              <a:buNone/>
              <a:defRPr b="1" sz="4800">
                <a:solidFill>
                  <a:schemeClr val="dk1"/>
                </a:solidFill>
              </a:defRPr>
            </a:lvl4pPr>
            <a:lvl5pPr indent="0" lvl="4" algn="ctr">
              <a:spcBef>
                <a:spcPts val="0"/>
              </a:spcBef>
              <a:spcAft>
                <a:spcPts val="0"/>
              </a:spcAft>
              <a:buClr>
                <a:schemeClr val="dk1"/>
              </a:buClr>
              <a:buSzPts val="1400"/>
              <a:buFont typeface="Arial"/>
              <a:buNone/>
              <a:defRPr b="1" sz="4800">
                <a:solidFill>
                  <a:schemeClr val="dk1"/>
                </a:solidFill>
              </a:defRPr>
            </a:lvl5pPr>
            <a:lvl6pPr indent="0" lvl="5" algn="ctr">
              <a:spcBef>
                <a:spcPts val="0"/>
              </a:spcBef>
              <a:spcAft>
                <a:spcPts val="0"/>
              </a:spcAft>
              <a:buClr>
                <a:schemeClr val="dk1"/>
              </a:buClr>
              <a:buSzPts val="1400"/>
              <a:buFont typeface="Arial"/>
              <a:buNone/>
              <a:defRPr b="1" sz="4800">
                <a:solidFill>
                  <a:schemeClr val="dk1"/>
                </a:solidFill>
              </a:defRPr>
            </a:lvl6pPr>
            <a:lvl7pPr indent="0" lvl="6" algn="ctr">
              <a:spcBef>
                <a:spcPts val="0"/>
              </a:spcBef>
              <a:spcAft>
                <a:spcPts val="0"/>
              </a:spcAft>
              <a:buClr>
                <a:schemeClr val="dk1"/>
              </a:buClr>
              <a:buSzPts val="1400"/>
              <a:buFont typeface="Arial"/>
              <a:buNone/>
              <a:defRPr b="1" sz="4800">
                <a:solidFill>
                  <a:schemeClr val="dk1"/>
                </a:solidFill>
              </a:defRPr>
            </a:lvl7pPr>
            <a:lvl8pPr indent="0" lvl="7" algn="ctr">
              <a:spcBef>
                <a:spcPts val="0"/>
              </a:spcBef>
              <a:spcAft>
                <a:spcPts val="0"/>
              </a:spcAft>
              <a:buClr>
                <a:schemeClr val="dk1"/>
              </a:buClr>
              <a:buSzPts val="1400"/>
              <a:buFont typeface="Arial"/>
              <a:buNone/>
              <a:defRPr b="1" sz="4800">
                <a:solidFill>
                  <a:schemeClr val="dk1"/>
                </a:solidFill>
              </a:defRPr>
            </a:lvl8pPr>
            <a:lvl9pPr indent="0" lvl="8" algn="ctr">
              <a:spcBef>
                <a:spcPts val="0"/>
              </a:spcBef>
              <a:spcAft>
                <a:spcPts val="0"/>
              </a:spcAft>
              <a:buClr>
                <a:schemeClr val="dk1"/>
              </a:buClr>
              <a:buSzPts val="1400"/>
              <a:buFont typeface="Arial"/>
              <a:buNone/>
              <a:defRPr b="1" sz="4800">
                <a:solidFill>
                  <a:schemeClr val="dk1"/>
                </a:solidFill>
              </a:defRPr>
            </a:lvl9pPr>
          </a:lstStyle>
          <a:p/>
        </p:txBody>
      </p:sp>
      <p:sp>
        <p:nvSpPr>
          <p:cNvPr id="105" name="Google Shape;105;p38"/>
          <p:cNvSpPr txBox="1"/>
          <p:nvPr>
            <p:ph idx="1" type="subTitle"/>
          </p:nvPr>
        </p:nvSpPr>
        <p:spPr>
          <a:xfrm>
            <a:off x="685800" y="2840053"/>
            <a:ext cx="7772400" cy="784737"/>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6" name="Shape 106"/>
        <p:cNvGrpSpPr/>
        <p:nvPr/>
      </p:nvGrpSpPr>
      <p:grpSpPr>
        <a:xfrm>
          <a:off x="0" y="0"/>
          <a:ext cx="0" cy="0"/>
          <a:chOff x="0" y="0"/>
          <a:chExt cx="0" cy="0"/>
        </a:xfrm>
      </p:grpSpPr>
      <p:sp>
        <p:nvSpPr>
          <p:cNvPr id="107" name="Google Shape;107;p39"/>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2pPr>
            <a:lvl3pPr indent="0" lvl="2">
              <a:spcBef>
                <a:spcPts val="0"/>
              </a:spcBef>
              <a:spcAft>
                <a:spcPts val="0"/>
              </a:spcAft>
              <a:buClr>
                <a:schemeClr val="dk1"/>
              </a:buClr>
              <a:buSzPts val="1400"/>
              <a:buFont typeface="Arial"/>
              <a:buNone/>
              <a:defRPr b="1" sz="3600">
                <a:solidFill>
                  <a:schemeClr val="dk1"/>
                </a:solidFill>
              </a:defRPr>
            </a:lvl3pPr>
            <a:lvl4pPr indent="0" lvl="3">
              <a:spcBef>
                <a:spcPts val="0"/>
              </a:spcBef>
              <a:spcAft>
                <a:spcPts val="0"/>
              </a:spcAft>
              <a:buClr>
                <a:schemeClr val="dk1"/>
              </a:buClr>
              <a:buSzPts val="1400"/>
              <a:buFont typeface="Arial"/>
              <a:buNone/>
              <a:defRPr b="1" sz="3600">
                <a:solidFill>
                  <a:schemeClr val="dk1"/>
                </a:solidFill>
              </a:defRPr>
            </a:lvl4pPr>
            <a:lvl5pPr indent="0" lvl="4">
              <a:spcBef>
                <a:spcPts val="0"/>
              </a:spcBef>
              <a:spcAft>
                <a:spcPts val="0"/>
              </a:spcAft>
              <a:buClr>
                <a:schemeClr val="dk1"/>
              </a:buClr>
              <a:buSzPts val="1400"/>
              <a:buFont typeface="Arial"/>
              <a:buNone/>
              <a:defRPr b="1" sz="3600">
                <a:solidFill>
                  <a:schemeClr val="dk1"/>
                </a:solidFill>
              </a:defRPr>
            </a:lvl5pPr>
            <a:lvl6pPr indent="0" lvl="5">
              <a:spcBef>
                <a:spcPts val="0"/>
              </a:spcBef>
              <a:spcAft>
                <a:spcPts val="0"/>
              </a:spcAft>
              <a:buClr>
                <a:schemeClr val="dk1"/>
              </a:buClr>
              <a:buSzPts val="1400"/>
              <a:buFont typeface="Arial"/>
              <a:buNone/>
              <a:defRPr b="1" sz="3600">
                <a:solidFill>
                  <a:schemeClr val="dk1"/>
                </a:solidFill>
              </a:defRPr>
            </a:lvl6pPr>
            <a:lvl7pPr indent="0" lvl="6">
              <a:spcBef>
                <a:spcPts val="0"/>
              </a:spcBef>
              <a:spcAft>
                <a:spcPts val="0"/>
              </a:spcAft>
              <a:buClr>
                <a:schemeClr val="dk1"/>
              </a:buClr>
              <a:buSzPts val="1400"/>
              <a:buFont typeface="Arial"/>
              <a:buNone/>
              <a:defRPr b="1" sz="3600">
                <a:solidFill>
                  <a:schemeClr val="dk1"/>
                </a:solidFill>
              </a:defRPr>
            </a:lvl7pPr>
            <a:lvl8pPr indent="0" lvl="7">
              <a:spcBef>
                <a:spcPts val="0"/>
              </a:spcBef>
              <a:spcAft>
                <a:spcPts val="0"/>
              </a:spcAft>
              <a:buClr>
                <a:schemeClr val="dk1"/>
              </a:buClr>
              <a:buSzPts val="1400"/>
              <a:buFont typeface="Arial"/>
              <a:buNone/>
              <a:defRPr b="1" sz="3600">
                <a:solidFill>
                  <a:schemeClr val="dk1"/>
                </a:solidFill>
              </a:defRPr>
            </a:lvl8pPr>
            <a:lvl9pPr indent="0" lvl="8">
              <a:spcBef>
                <a:spcPts val="0"/>
              </a:spcBef>
              <a:spcAft>
                <a:spcPts val="0"/>
              </a:spcAft>
              <a:buClr>
                <a:schemeClr val="dk1"/>
              </a:buClr>
              <a:buSzPts val="1400"/>
              <a:buFont typeface="Arial"/>
              <a:buNone/>
              <a:defRPr b="1" sz="3600">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108" name="Shape 108"/>
        <p:cNvGrpSpPr/>
        <p:nvPr/>
      </p:nvGrpSpPr>
      <p:grpSpPr>
        <a:xfrm>
          <a:off x="0" y="0"/>
          <a:ext cx="0" cy="0"/>
          <a:chOff x="0" y="0"/>
          <a:chExt cx="0" cy="0"/>
        </a:xfrm>
      </p:grpSpPr>
      <p:sp>
        <p:nvSpPr>
          <p:cNvPr id="109" name="Google Shape;109;p40"/>
          <p:cNvSpPr txBox="1"/>
          <p:nvPr>
            <p:ph idx="1" type="body"/>
          </p:nvPr>
        </p:nvSpPr>
        <p:spPr>
          <a:xfrm>
            <a:off x="457200" y="4406309"/>
            <a:ext cx="8229600" cy="51952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Subtitle">
    <p:bg>
      <p:bgPr>
        <a:blipFill rotWithShape="1">
          <a:blip r:embed="rId2">
            <a:alphaModFix/>
          </a:blip>
          <a:stretch>
            <a:fillRect b="0" l="0" r="0" t="0"/>
          </a:stretch>
        </a:blipFill>
      </p:bgPr>
    </p:bg>
    <p:spTree>
      <p:nvGrpSpPr>
        <p:cNvPr id="16" name="Shape 16"/>
        <p:cNvGrpSpPr/>
        <p:nvPr/>
      </p:nvGrpSpPr>
      <p:grpSpPr>
        <a:xfrm>
          <a:off x="0" y="0"/>
          <a:ext cx="0" cy="0"/>
          <a:chOff x="0" y="0"/>
          <a:chExt cx="0" cy="0"/>
        </a:xfrm>
      </p:grpSpPr>
      <p:sp>
        <p:nvSpPr>
          <p:cNvPr id="17" name="Google Shape;17;p5"/>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lvl1pPr indent="0" lvl="0" marL="0" marR="0" rtl="0" algn="l">
              <a:lnSpc>
                <a:spcPct val="115000"/>
              </a:lnSpc>
              <a:spcBef>
                <a:spcPts val="0"/>
              </a:spcBef>
              <a:spcAft>
                <a:spcPts val="0"/>
              </a:spcAft>
              <a:buClr>
                <a:schemeClr val="lt1"/>
              </a:buClr>
              <a:buSzPts val="1400"/>
              <a:buFont typeface="Lato"/>
              <a:buNone/>
              <a:defRPr b="0" i="0" sz="4800" u="none" cap="none" strike="noStrike">
                <a:solidFill>
                  <a:schemeClr val="lt1"/>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 Body">
  <p:cSld name="Titel + Body">
    <p:spTree>
      <p:nvGrpSpPr>
        <p:cNvPr id="18" name="Shape 18"/>
        <p:cNvGrpSpPr/>
        <p:nvPr/>
      </p:nvGrpSpPr>
      <p:grpSpPr>
        <a:xfrm>
          <a:off x="0" y="0"/>
          <a:ext cx="0" cy="0"/>
          <a:chOff x="0" y="0"/>
          <a:chExt cx="0" cy="0"/>
        </a:xfrm>
      </p:grpSpPr>
      <p:sp>
        <p:nvSpPr>
          <p:cNvPr id="19" name="Google Shape;19;p6"/>
          <p:cNvSpPr txBox="1"/>
          <p:nvPr>
            <p:ph idx="1" type="body"/>
          </p:nvPr>
        </p:nvSpPr>
        <p:spPr>
          <a:xfrm>
            <a:off x="403200" y="1121229"/>
            <a:ext cx="8297455" cy="3140528"/>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1pPr>
            <a:lvl2pPr indent="-355600" lvl="1" marL="9144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2pPr>
            <a:lvl3pPr indent="-342900" lvl="2" marL="13716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3pPr>
            <a:lvl4pPr indent="-330200" lvl="3" marL="1828800" marR="0" rtl="0" algn="l">
              <a:lnSpc>
                <a:spcPct val="100000"/>
              </a:lnSpc>
              <a:spcBef>
                <a:spcPts val="0"/>
              </a:spcBef>
              <a:spcAft>
                <a:spcPts val="0"/>
              </a:spcAft>
              <a:buClr>
                <a:srgbClr val="666666"/>
              </a:buClr>
              <a:buSzPts val="1600"/>
              <a:buFont typeface="Noto Sans Symbols"/>
              <a:buChar char="▪"/>
              <a:defRPr b="0" i="0" sz="1600" u="none" cap="none" strike="noStrike">
                <a:solidFill>
                  <a:srgbClr val="666666"/>
                </a:solidFill>
                <a:latin typeface="Lato"/>
                <a:ea typeface="Lato"/>
                <a:cs typeface="Lato"/>
                <a:sym typeface="Lato"/>
              </a:defRPr>
            </a:lvl4pPr>
            <a:lvl5pPr indent="-342900" lvl="4" marL="22860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 name="Google Shape;20;p6"/>
          <p:cNvSpPr txBox="1"/>
          <p:nvPr>
            <p:ph idx="2" type="body"/>
          </p:nvPr>
        </p:nvSpPr>
        <p:spPr>
          <a:xfrm>
            <a:off x="403199" y="324000"/>
            <a:ext cx="8332585" cy="546857"/>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rgbClr val="FF8900"/>
              </a:buClr>
              <a:buSzPts val="1400"/>
              <a:buFont typeface="Lato"/>
              <a:buNone/>
              <a:defRPr b="1" i="0" sz="2400" u="none" cap="none" strike="noStrike">
                <a:solidFill>
                  <a:srgbClr val="FF8900"/>
                </a:solidFill>
                <a:latin typeface="Lato"/>
                <a:ea typeface="Lato"/>
                <a:cs typeface="Lato"/>
                <a:sym typeface="Lato"/>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el + Body + Bild">
  <p:cSld name="1_Titel + Body + Bild">
    <p:spTree>
      <p:nvGrpSpPr>
        <p:cNvPr id="21" name="Shape 21"/>
        <p:cNvGrpSpPr/>
        <p:nvPr/>
      </p:nvGrpSpPr>
      <p:grpSpPr>
        <a:xfrm>
          <a:off x="0" y="0"/>
          <a:ext cx="0" cy="0"/>
          <a:chOff x="0" y="0"/>
          <a:chExt cx="0" cy="0"/>
        </a:xfrm>
      </p:grpSpPr>
      <p:sp>
        <p:nvSpPr>
          <p:cNvPr id="22" name="Google Shape;22;p7"/>
          <p:cNvSpPr/>
          <p:nvPr>
            <p:ph idx="2" type="pic"/>
          </p:nvPr>
        </p:nvSpPr>
        <p:spPr>
          <a:xfrm>
            <a:off x="4735513" y="1120776"/>
            <a:ext cx="4000271" cy="3140982"/>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666666"/>
              </a:buClr>
              <a:buSzPts val="1400"/>
              <a:buFont typeface="Lato"/>
              <a:buNone/>
              <a:defRPr b="0" i="0" sz="2000" u="none" cap="none" strike="noStrike">
                <a:solidFill>
                  <a:srgbClr val="666666"/>
                </a:solidFill>
                <a:latin typeface="Lato"/>
                <a:ea typeface="Lato"/>
                <a:cs typeface="Lato"/>
                <a:sym typeface="Lato"/>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7"/>
          <p:cNvSpPr txBox="1"/>
          <p:nvPr>
            <p:ph idx="1" type="body"/>
          </p:nvPr>
        </p:nvSpPr>
        <p:spPr>
          <a:xfrm>
            <a:off x="403199" y="324000"/>
            <a:ext cx="8332585" cy="546857"/>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rgbClr val="FF8900"/>
              </a:buClr>
              <a:buSzPts val="1400"/>
              <a:buFont typeface="Lato"/>
              <a:buNone/>
              <a:defRPr b="1" i="0" sz="2400" u="none" cap="none" strike="noStrike">
                <a:solidFill>
                  <a:srgbClr val="FF8900"/>
                </a:solidFill>
                <a:latin typeface="Lato"/>
                <a:ea typeface="Lato"/>
                <a:cs typeface="Lato"/>
                <a:sym typeface="Lato"/>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p7"/>
          <p:cNvSpPr txBox="1"/>
          <p:nvPr>
            <p:ph idx="3" type="body"/>
          </p:nvPr>
        </p:nvSpPr>
        <p:spPr>
          <a:xfrm>
            <a:off x="403201" y="1121229"/>
            <a:ext cx="4057964" cy="3140528"/>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1pPr>
            <a:lvl2pPr indent="-355600" lvl="1" marL="914400" marR="0" rtl="0" algn="l">
              <a:lnSpc>
                <a:spcPct val="100000"/>
              </a:lnSpc>
              <a:spcBef>
                <a:spcPts val="0"/>
              </a:spcBef>
              <a:spcAft>
                <a:spcPts val="0"/>
              </a:spcAft>
              <a:buClr>
                <a:srgbClr val="666666"/>
              </a:buClr>
              <a:buSzPts val="2000"/>
              <a:buFont typeface="Noto Sans Symbols"/>
              <a:buChar char="▪"/>
              <a:defRPr b="0" i="0" sz="2000" u="none" cap="none" strike="noStrike">
                <a:solidFill>
                  <a:srgbClr val="666666"/>
                </a:solidFill>
                <a:latin typeface="Lato"/>
                <a:ea typeface="Lato"/>
                <a:cs typeface="Lato"/>
                <a:sym typeface="Lato"/>
              </a:defRPr>
            </a:lvl2pPr>
            <a:lvl3pPr indent="-342900" lvl="2" marL="13716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3pPr>
            <a:lvl4pPr indent="-330200" lvl="3" marL="1828800" marR="0" rtl="0" algn="l">
              <a:lnSpc>
                <a:spcPct val="100000"/>
              </a:lnSpc>
              <a:spcBef>
                <a:spcPts val="0"/>
              </a:spcBef>
              <a:spcAft>
                <a:spcPts val="0"/>
              </a:spcAft>
              <a:buClr>
                <a:srgbClr val="666666"/>
              </a:buClr>
              <a:buSzPts val="1600"/>
              <a:buFont typeface="Noto Sans Symbols"/>
              <a:buChar char="▪"/>
              <a:defRPr b="0" i="0" sz="1600" u="none" cap="none" strike="noStrike">
                <a:solidFill>
                  <a:srgbClr val="666666"/>
                </a:solidFill>
                <a:latin typeface="Lato"/>
                <a:ea typeface="Lato"/>
                <a:cs typeface="Lato"/>
                <a:sym typeface="Lato"/>
              </a:defRPr>
            </a:lvl4pPr>
            <a:lvl5pPr indent="-342900" lvl="4" marL="2286000" marR="0" rtl="0" algn="l">
              <a:lnSpc>
                <a:spcPct val="100000"/>
              </a:lnSpc>
              <a:spcBef>
                <a:spcPts val="0"/>
              </a:spcBef>
              <a:spcAft>
                <a:spcPts val="0"/>
              </a:spcAft>
              <a:buClr>
                <a:srgbClr val="666666"/>
              </a:buClr>
              <a:buSzPts val="1800"/>
              <a:buFont typeface="Noto Sans Symbols"/>
              <a:buChar char="▪"/>
              <a:defRPr b="0" i="0" sz="1800" u="none" cap="none" strike="noStrike">
                <a:solidFill>
                  <a:srgbClr val="666666"/>
                </a:solidFill>
                <a:latin typeface="Lato"/>
                <a:ea typeface="Lato"/>
                <a:cs typeface="Lato"/>
                <a:sym typeface="Lato"/>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5" name="Shape 25"/>
        <p:cNvGrpSpPr/>
        <p:nvPr/>
      </p:nvGrpSpPr>
      <p:grpSpPr>
        <a:xfrm>
          <a:off x="0" y="0"/>
          <a:ext cx="0" cy="0"/>
          <a:chOff x="0" y="0"/>
          <a:chExt cx="0" cy="0"/>
        </a:xfrm>
      </p:grpSpPr>
      <p:sp>
        <p:nvSpPr>
          <p:cNvPr id="26" name="Google Shape;26;p8"/>
          <p:cNvSpPr txBox="1"/>
          <p:nvPr>
            <p:ph type="ctrTitle"/>
          </p:nvPr>
        </p:nvSpPr>
        <p:spPr>
          <a:xfrm>
            <a:off x="685800" y="1583341"/>
            <a:ext cx="7772400" cy="1159856"/>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1" i="0" sz="48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b="1" sz="4800">
                <a:solidFill>
                  <a:schemeClr val="dk1"/>
                </a:solidFill>
              </a:defRPr>
            </a:lvl2pPr>
            <a:lvl3pPr indent="0" lvl="2" algn="ctr">
              <a:spcBef>
                <a:spcPts val="0"/>
              </a:spcBef>
              <a:spcAft>
                <a:spcPts val="0"/>
              </a:spcAft>
              <a:buClr>
                <a:schemeClr val="dk1"/>
              </a:buClr>
              <a:buSzPts val="1400"/>
              <a:buFont typeface="Arial"/>
              <a:buNone/>
              <a:defRPr b="1" sz="4800">
                <a:solidFill>
                  <a:schemeClr val="dk1"/>
                </a:solidFill>
              </a:defRPr>
            </a:lvl3pPr>
            <a:lvl4pPr indent="0" lvl="3" algn="ctr">
              <a:spcBef>
                <a:spcPts val="0"/>
              </a:spcBef>
              <a:spcAft>
                <a:spcPts val="0"/>
              </a:spcAft>
              <a:buClr>
                <a:schemeClr val="dk1"/>
              </a:buClr>
              <a:buSzPts val="1400"/>
              <a:buFont typeface="Arial"/>
              <a:buNone/>
              <a:defRPr b="1" sz="4800">
                <a:solidFill>
                  <a:schemeClr val="dk1"/>
                </a:solidFill>
              </a:defRPr>
            </a:lvl4pPr>
            <a:lvl5pPr indent="0" lvl="4" algn="ctr">
              <a:spcBef>
                <a:spcPts val="0"/>
              </a:spcBef>
              <a:spcAft>
                <a:spcPts val="0"/>
              </a:spcAft>
              <a:buClr>
                <a:schemeClr val="dk1"/>
              </a:buClr>
              <a:buSzPts val="1400"/>
              <a:buFont typeface="Arial"/>
              <a:buNone/>
              <a:defRPr b="1" sz="4800">
                <a:solidFill>
                  <a:schemeClr val="dk1"/>
                </a:solidFill>
              </a:defRPr>
            </a:lvl5pPr>
            <a:lvl6pPr indent="0" lvl="5" algn="ctr">
              <a:spcBef>
                <a:spcPts val="0"/>
              </a:spcBef>
              <a:spcAft>
                <a:spcPts val="0"/>
              </a:spcAft>
              <a:buClr>
                <a:schemeClr val="dk1"/>
              </a:buClr>
              <a:buSzPts val="1400"/>
              <a:buFont typeface="Arial"/>
              <a:buNone/>
              <a:defRPr b="1" sz="4800">
                <a:solidFill>
                  <a:schemeClr val="dk1"/>
                </a:solidFill>
              </a:defRPr>
            </a:lvl6pPr>
            <a:lvl7pPr indent="0" lvl="6" algn="ctr">
              <a:spcBef>
                <a:spcPts val="0"/>
              </a:spcBef>
              <a:spcAft>
                <a:spcPts val="0"/>
              </a:spcAft>
              <a:buClr>
                <a:schemeClr val="dk1"/>
              </a:buClr>
              <a:buSzPts val="1400"/>
              <a:buFont typeface="Arial"/>
              <a:buNone/>
              <a:defRPr b="1" sz="4800">
                <a:solidFill>
                  <a:schemeClr val="dk1"/>
                </a:solidFill>
              </a:defRPr>
            </a:lvl7pPr>
            <a:lvl8pPr indent="0" lvl="7" algn="ctr">
              <a:spcBef>
                <a:spcPts val="0"/>
              </a:spcBef>
              <a:spcAft>
                <a:spcPts val="0"/>
              </a:spcAft>
              <a:buClr>
                <a:schemeClr val="dk1"/>
              </a:buClr>
              <a:buSzPts val="1400"/>
              <a:buFont typeface="Arial"/>
              <a:buNone/>
              <a:defRPr b="1" sz="4800">
                <a:solidFill>
                  <a:schemeClr val="dk1"/>
                </a:solidFill>
              </a:defRPr>
            </a:lvl8pPr>
            <a:lvl9pPr indent="0" lvl="8" algn="ctr">
              <a:spcBef>
                <a:spcPts val="0"/>
              </a:spcBef>
              <a:spcAft>
                <a:spcPts val="0"/>
              </a:spcAft>
              <a:buClr>
                <a:schemeClr val="dk1"/>
              </a:buClr>
              <a:buSzPts val="1400"/>
              <a:buFont typeface="Arial"/>
              <a:buNone/>
              <a:defRPr b="1" sz="4800">
                <a:solidFill>
                  <a:schemeClr val="dk1"/>
                </a:solidFill>
              </a:defRPr>
            </a:lvl9pPr>
          </a:lstStyle>
          <a:p/>
        </p:txBody>
      </p:sp>
      <p:sp>
        <p:nvSpPr>
          <p:cNvPr id="27" name="Google Shape;27;p8"/>
          <p:cNvSpPr txBox="1"/>
          <p:nvPr>
            <p:ph idx="1" type="subTitle"/>
          </p:nvPr>
        </p:nvSpPr>
        <p:spPr>
          <a:xfrm>
            <a:off x="685800" y="2840052"/>
            <a:ext cx="7772400" cy="784737"/>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28" name="Shape 2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2" name="Shape 32"/>
        <p:cNvGrpSpPr/>
        <p:nvPr/>
      </p:nvGrpSpPr>
      <p:grpSpPr>
        <a:xfrm>
          <a:off x="0" y="0"/>
          <a:ext cx="0" cy="0"/>
          <a:chOff x="0" y="0"/>
          <a:chExt cx="0" cy="0"/>
        </a:xfrm>
      </p:grpSpPr>
      <p:sp>
        <p:nvSpPr>
          <p:cNvPr id="33" name="Google Shape;33;p11"/>
          <p:cNvSpPr txBox="1"/>
          <p:nvPr>
            <p:ph type="ctrTitle"/>
          </p:nvPr>
        </p:nvSpPr>
        <p:spPr>
          <a:xfrm>
            <a:off x="685800" y="1583342"/>
            <a:ext cx="7772400" cy="1159856"/>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400"/>
              <a:buFont typeface="Arial"/>
              <a:buNone/>
              <a:defRPr b="0" i="0" sz="4800" u="none" cap="none" strike="noStrike">
                <a:solidFill>
                  <a:srgbClr val="000000"/>
                </a:solidFill>
                <a:latin typeface="Arial"/>
                <a:ea typeface="Arial"/>
                <a:cs typeface="Arial"/>
                <a:sym typeface="Arial"/>
              </a:defRPr>
            </a:lvl1pPr>
            <a:lvl2pPr indent="0" lvl="1" algn="ctr">
              <a:spcBef>
                <a:spcPts val="0"/>
              </a:spcBef>
              <a:spcAft>
                <a:spcPts val="0"/>
              </a:spcAft>
              <a:buSzPts val="1400"/>
              <a:buNone/>
              <a:defRPr sz="4800"/>
            </a:lvl2pPr>
            <a:lvl3pPr indent="0" lvl="2" algn="ctr">
              <a:spcBef>
                <a:spcPts val="0"/>
              </a:spcBef>
              <a:spcAft>
                <a:spcPts val="0"/>
              </a:spcAft>
              <a:buSzPts val="1400"/>
              <a:buNone/>
              <a:defRPr sz="4800"/>
            </a:lvl3pPr>
            <a:lvl4pPr indent="0" lvl="3" algn="ctr">
              <a:spcBef>
                <a:spcPts val="0"/>
              </a:spcBef>
              <a:spcAft>
                <a:spcPts val="0"/>
              </a:spcAft>
              <a:buSzPts val="1400"/>
              <a:buNone/>
              <a:defRPr sz="4800"/>
            </a:lvl4pPr>
            <a:lvl5pPr indent="0" lvl="4" algn="ctr">
              <a:spcBef>
                <a:spcPts val="0"/>
              </a:spcBef>
              <a:spcAft>
                <a:spcPts val="0"/>
              </a:spcAft>
              <a:buSzPts val="1400"/>
              <a:buNone/>
              <a:defRPr sz="4800"/>
            </a:lvl5pPr>
            <a:lvl6pPr indent="0" lvl="5" algn="ctr">
              <a:spcBef>
                <a:spcPts val="0"/>
              </a:spcBef>
              <a:spcAft>
                <a:spcPts val="0"/>
              </a:spcAft>
              <a:buSzPts val="1400"/>
              <a:buNone/>
              <a:defRPr sz="4800"/>
            </a:lvl6pPr>
            <a:lvl7pPr indent="0" lvl="6" algn="ctr">
              <a:spcBef>
                <a:spcPts val="0"/>
              </a:spcBef>
              <a:spcAft>
                <a:spcPts val="0"/>
              </a:spcAft>
              <a:buSzPts val="1400"/>
              <a:buNone/>
              <a:defRPr sz="4800"/>
            </a:lvl7pPr>
            <a:lvl8pPr indent="0" lvl="7" algn="ctr">
              <a:spcBef>
                <a:spcPts val="0"/>
              </a:spcBef>
              <a:spcAft>
                <a:spcPts val="0"/>
              </a:spcAft>
              <a:buSzPts val="1400"/>
              <a:buNone/>
              <a:defRPr sz="4800"/>
            </a:lvl8pPr>
            <a:lvl9pPr indent="0" lvl="8" algn="ctr">
              <a:spcBef>
                <a:spcPts val="0"/>
              </a:spcBef>
              <a:spcAft>
                <a:spcPts val="0"/>
              </a:spcAft>
              <a:buSzPts val="1400"/>
              <a:buNone/>
              <a:defRPr sz="4800"/>
            </a:lvl9pPr>
          </a:lstStyle>
          <a:p/>
        </p:txBody>
      </p:sp>
      <p:sp>
        <p:nvSpPr>
          <p:cNvPr id="34" name="Google Shape;34;p11"/>
          <p:cNvSpPr txBox="1"/>
          <p:nvPr>
            <p:ph idx="1" type="subTitle"/>
          </p:nvPr>
        </p:nvSpPr>
        <p:spPr>
          <a:xfrm>
            <a:off x="685800" y="2840053"/>
            <a:ext cx="7772400" cy="784737"/>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7.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10" Type="http://schemas.openxmlformats.org/officeDocument/2006/relationships/theme" Target="../theme/theme4.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5" name="Shape 5"/>
        <p:cNvGrpSpPr/>
        <p:nvPr/>
      </p:nvGrpSpPr>
      <p:grpSpPr>
        <a:xfrm>
          <a:off x="0" y="0"/>
          <a:ext cx="0" cy="0"/>
          <a:chOff x="0" y="0"/>
          <a:chExt cx="0" cy="0"/>
        </a:xfrm>
      </p:grpSpPr>
      <p:sp>
        <p:nvSpPr>
          <p:cNvPr id="6" name="Google Shape;6;p1"/>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 name="Shape 29"/>
        <p:cNvGrpSpPr/>
        <p:nvPr/>
      </p:nvGrpSpPr>
      <p:grpSpPr>
        <a:xfrm>
          <a:off x="0" y="0"/>
          <a:ext cx="0" cy="0"/>
          <a:chOff x="0" y="0"/>
          <a:chExt cx="0" cy="0"/>
        </a:xfrm>
      </p:grpSpPr>
      <p:sp>
        <p:nvSpPr>
          <p:cNvPr id="30" name="Google Shape;30;p10"/>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31" name="Google Shape;31;p10"/>
          <p:cNvSpPr txBox="1"/>
          <p:nvPr/>
        </p:nvSpPr>
        <p:spPr>
          <a:xfrm>
            <a:off x="402525" y="325850"/>
            <a:ext cx="8414100"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t/>
            </a:r>
            <a:endParaRPr b="0" i="0" sz="2400" u="none" cap="none" strike="noStrike">
              <a:solidFill>
                <a:srgbClr val="666666"/>
              </a:solidFill>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47" name="Shape 47"/>
        <p:cNvGrpSpPr/>
        <p:nvPr/>
      </p:nvGrpSpPr>
      <p:grpSpPr>
        <a:xfrm>
          <a:off x="0" y="0"/>
          <a:ext cx="0" cy="0"/>
          <a:chOff x="0" y="0"/>
          <a:chExt cx="0" cy="0"/>
        </a:xfrm>
      </p:grpSpPr>
      <p:sp>
        <p:nvSpPr>
          <p:cNvPr id="48" name="Google Shape;48;p17"/>
          <p:cNvSpPr txBox="1"/>
          <p:nvPr/>
        </p:nvSpPr>
        <p:spPr>
          <a:xfrm>
            <a:off x="303275" y="4664225"/>
            <a:ext cx="2834100" cy="37229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1" name="Shape 71"/>
        <p:cNvGrpSpPr/>
        <p:nvPr/>
      </p:nvGrpSpPr>
      <p:grpSpPr>
        <a:xfrm>
          <a:off x="0" y="0"/>
          <a:ext cx="0" cy="0"/>
          <a:chOff x="0" y="0"/>
          <a:chExt cx="0" cy="0"/>
        </a:xfrm>
      </p:grpSpPr>
      <p:sp>
        <p:nvSpPr>
          <p:cNvPr id="72" name="Google Shape;72;p26"/>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b="1" sz="3600">
                <a:solidFill>
                  <a:schemeClr val="dk1"/>
                </a:solidFill>
              </a:defRPr>
            </a:lvl2pPr>
            <a:lvl3pPr indent="0" lvl="2">
              <a:spcBef>
                <a:spcPts val="0"/>
              </a:spcBef>
              <a:spcAft>
                <a:spcPts val="0"/>
              </a:spcAft>
              <a:buClr>
                <a:schemeClr val="dk1"/>
              </a:buClr>
              <a:buSzPts val="1400"/>
              <a:buFont typeface="Arial"/>
              <a:buNone/>
              <a:defRPr b="1" sz="3600">
                <a:solidFill>
                  <a:schemeClr val="dk1"/>
                </a:solidFill>
              </a:defRPr>
            </a:lvl3pPr>
            <a:lvl4pPr indent="0" lvl="3">
              <a:spcBef>
                <a:spcPts val="0"/>
              </a:spcBef>
              <a:spcAft>
                <a:spcPts val="0"/>
              </a:spcAft>
              <a:buClr>
                <a:schemeClr val="dk1"/>
              </a:buClr>
              <a:buSzPts val="1400"/>
              <a:buFont typeface="Arial"/>
              <a:buNone/>
              <a:defRPr b="1" sz="3600">
                <a:solidFill>
                  <a:schemeClr val="dk1"/>
                </a:solidFill>
              </a:defRPr>
            </a:lvl4pPr>
            <a:lvl5pPr indent="0" lvl="4">
              <a:spcBef>
                <a:spcPts val="0"/>
              </a:spcBef>
              <a:spcAft>
                <a:spcPts val="0"/>
              </a:spcAft>
              <a:buClr>
                <a:schemeClr val="dk1"/>
              </a:buClr>
              <a:buSzPts val="1400"/>
              <a:buFont typeface="Arial"/>
              <a:buNone/>
              <a:defRPr b="1" sz="3600">
                <a:solidFill>
                  <a:schemeClr val="dk1"/>
                </a:solidFill>
              </a:defRPr>
            </a:lvl5pPr>
            <a:lvl6pPr indent="0" lvl="5">
              <a:spcBef>
                <a:spcPts val="0"/>
              </a:spcBef>
              <a:spcAft>
                <a:spcPts val="0"/>
              </a:spcAft>
              <a:buClr>
                <a:schemeClr val="dk1"/>
              </a:buClr>
              <a:buSzPts val="1400"/>
              <a:buFont typeface="Arial"/>
              <a:buNone/>
              <a:defRPr b="1" sz="3600">
                <a:solidFill>
                  <a:schemeClr val="dk1"/>
                </a:solidFill>
              </a:defRPr>
            </a:lvl6pPr>
            <a:lvl7pPr indent="0" lvl="6">
              <a:spcBef>
                <a:spcPts val="0"/>
              </a:spcBef>
              <a:spcAft>
                <a:spcPts val="0"/>
              </a:spcAft>
              <a:buClr>
                <a:schemeClr val="dk1"/>
              </a:buClr>
              <a:buSzPts val="1400"/>
              <a:buFont typeface="Arial"/>
              <a:buNone/>
              <a:defRPr b="1" sz="3600">
                <a:solidFill>
                  <a:schemeClr val="dk1"/>
                </a:solidFill>
              </a:defRPr>
            </a:lvl7pPr>
            <a:lvl8pPr indent="0" lvl="7">
              <a:spcBef>
                <a:spcPts val="0"/>
              </a:spcBef>
              <a:spcAft>
                <a:spcPts val="0"/>
              </a:spcAft>
              <a:buClr>
                <a:schemeClr val="dk1"/>
              </a:buClr>
              <a:buSzPts val="1400"/>
              <a:buFont typeface="Arial"/>
              <a:buNone/>
              <a:defRPr b="1" sz="3600">
                <a:solidFill>
                  <a:schemeClr val="dk1"/>
                </a:solidFill>
              </a:defRPr>
            </a:lvl8pPr>
            <a:lvl9pPr indent="0" lvl="8">
              <a:spcBef>
                <a:spcPts val="0"/>
              </a:spcBef>
              <a:spcAft>
                <a:spcPts val="0"/>
              </a:spcAft>
              <a:buClr>
                <a:schemeClr val="dk1"/>
              </a:buClr>
              <a:buSzPts val="1400"/>
              <a:buFont typeface="Arial"/>
              <a:buNone/>
              <a:defRPr b="1" sz="3600">
                <a:solidFill>
                  <a:schemeClr val="dk1"/>
                </a:solidFill>
              </a:defRPr>
            </a:lvl9pPr>
          </a:lstStyle>
          <a:p/>
        </p:txBody>
      </p:sp>
      <p:sp>
        <p:nvSpPr>
          <p:cNvPr id="73" name="Google Shape;73;p26"/>
          <p:cNvSpPr txBox="1"/>
          <p:nvPr>
            <p:ph idx="1" type="body"/>
          </p:nvPr>
        </p:nvSpPr>
        <p:spPr>
          <a:xfrm>
            <a:off x="457200" y="1200150"/>
            <a:ext cx="8229600" cy="3725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chemeClr val="dk1"/>
              </a:buClr>
              <a:buSzPts val="14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5" name="Shape 85"/>
        <p:cNvGrpSpPr/>
        <p:nvPr/>
      </p:nvGrpSpPr>
      <p:grpSpPr>
        <a:xfrm>
          <a:off x="0" y="0"/>
          <a:ext cx="0" cy="0"/>
          <a:chOff x="0" y="0"/>
          <a:chExt cx="0" cy="0"/>
        </a:xfrm>
      </p:grpSpPr>
      <p:sp>
        <p:nvSpPr>
          <p:cNvPr id="86" name="Google Shape;86;p31"/>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87" name="Google Shape;87;p31"/>
          <p:cNvSpPr txBox="1"/>
          <p:nvPr/>
        </p:nvSpPr>
        <p:spPr>
          <a:xfrm>
            <a:off x="402525" y="325850"/>
            <a:ext cx="8414100"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t/>
            </a:r>
            <a:endParaRPr b="0" i="0" sz="2400" u="none" cap="none" strike="noStrike">
              <a:solidFill>
                <a:srgbClr val="666666"/>
              </a:solidFill>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0" name="Shape 100"/>
        <p:cNvGrpSpPr/>
        <p:nvPr/>
      </p:nvGrpSpPr>
      <p:grpSpPr>
        <a:xfrm>
          <a:off x="0" y="0"/>
          <a:ext cx="0" cy="0"/>
          <a:chOff x="0" y="0"/>
          <a:chExt cx="0" cy="0"/>
        </a:xfrm>
      </p:grpSpPr>
      <p:sp>
        <p:nvSpPr>
          <p:cNvPr id="101" name="Google Shape;101;p37"/>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2pPr>
            <a:lvl3pPr indent="0" lvl="2">
              <a:spcBef>
                <a:spcPts val="0"/>
              </a:spcBef>
              <a:spcAft>
                <a:spcPts val="0"/>
              </a:spcAft>
              <a:buClr>
                <a:schemeClr val="dk1"/>
              </a:buClr>
              <a:buSzPts val="1400"/>
              <a:buFont typeface="Arial"/>
              <a:buNone/>
              <a:defRPr b="1" sz="3600">
                <a:solidFill>
                  <a:schemeClr val="dk1"/>
                </a:solidFill>
              </a:defRPr>
            </a:lvl3pPr>
            <a:lvl4pPr indent="0" lvl="3">
              <a:spcBef>
                <a:spcPts val="0"/>
              </a:spcBef>
              <a:spcAft>
                <a:spcPts val="0"/>
              </a:spcAft>
              <a:buClr>
                <a:schemeClr val="dk1"/>
              </a:buClr>
              <a:buSzPts val="1400"/>
              <a:buFont typeface="Arial"/>
              <a:buNone/>
              <a:defRPr b="1" sz="3600">
                <a:solidFill>
                  <a:schemeClr val="dk1"/>
                </a:solidFill>
              </a:defRPr>
            </a:lvl4pPr>
            <a:lvl5pPr indent="0" lvl="4">
              <a:spcBef>
                <a:spcPts val="0"/>
              </a:spcBef>
              <a:spcAft>
                <a:spcPts val="0"/>
              </a:spcAft>
              <a:buClr>
                <a:schemeClr val="dk1"/>
              </a:buClr>
              <a:buSzPts val="1400"/>
              <a:buFont typeface="Arial"/>
              <a:buNone/>
              <a:defRPr b="1" sz="3600">
                <a:solidFill>
                  <a:schemeClr val="dk1"/>
                </a:solidFill>
              </a:defRPr>
            </a:lvl5pPr>
            <a:lvl6pPr indent="0" lvl="5">
              <a:spcBef>
                <a:spcPts val="0"/>
              </a:spcBef>
              <a:spcAft>
                <a:spcPts val="0"/>
              </a:spcAft>
              <a:buClr>
                <a:schemeClr val="dk1"/>
              </a:buClr>
              <a:buSzPts val="1400"/>
              <a:buFont typeface="Arial"/>
              <a:buNone/>
              <a:defRPr b="1" sz="3600">
                <a:solidFill>
                  <a:schemeClr val="dk1"/>
                </a:solidFill>
              </a:defRPr>
            </a:lvl6pPr>
            <a:lvl7pPr indent="0" lvl="6">
              <a:spcBef>
                <a:spcPts val="0"/>
              </a:spcBef>
              <a:spcAft>
                <a:spcPts val="0"/>
              </a:spcAft>
              <a:buClr>
                <a:schemeClr val="dk1"/>
              </a:buClr>
              <a:buSzPts val="1400"/>
              <a:buFont typeface="Arial"/>
              <a:buNone/>
              <a:defRPr b="1" sz="3600">
                <a:solidFill>
                  <a:schemeClr val="dk1"/>
                </a:solidFill>
              </a:defRPr>
            </a:lvl7pPr>
            <a:lvl8pPr indent="0" lvl="7">
              <a:spcBef>
                <a:spcPts val="0"/>
              </a:spcBef>
              <a:spcAft>
                <a:spcPts val="0"/>
              </a:spcAft>
              <a:buClr>
                <a:schemeClr val="dk1"/>
              </a:buClr>
              <a:buSzPts val="1400"/>
              <a:buFont typeface="Arial"/>
              <a:buNone/>
              <a:defRPr b="1" sz="3600">
                <a:solidFill>
                  <a:schemeClr val="dk1"/>
                </a:solidFill>
              </a:defRPr>
            </a:lvl8pPr>
            <a:lvl9pPr indent="0" lvl="8">
              <a:spcBef>
                <a:spcPts val="0"/>
              </a:spcBef>
              <a:spcAft>
                <a:spcPts val="0"/>
              </a:spcAft>
              <a:buClr>
                <a:schemeClr val="dk1"/>
              </a:buClr>
              <a:buSzPts val="1400"/>
              <a:buFont typeface="Arial"/>
              <a:buNone/>
              <a:defRPr b="1" sz="3600">
                <a:solidFill>
                  <a:schemeClr val="dk1"/>
                </a:solidFill>
              </a:defRPr>
            </a:lvl9pPr>
          </a:lstStyle>
          <a:p/>
        </p:txBody>
      </p:sp>
      <p:sp>
        <p:nvSpPr>
          <p:cNvPr id="102" name="Google Shape;102;p37"/>
          <p:cNvSpPr txBox="1"/>
          <p:nvPr>
            <p:ph idx="1" type="body"/>
          </p:nvPr>
        </p:nvSpPr>
        <p:spPr>
          <a:xfrm>
            <a:off x="457200" y="1200150"/>
            <a:ext cx="8229600" cy="3725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chemeClr val="dk1"/>
              </a:buClr>
              <a:buSzPts val="14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0.xml"/><Relationship Id="rId3" Type="http://schemas.openxmlformats.org/officeDocument/2006/relationships/image" Target="../media/image6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1.xml"/><Relationship Id="rId3" Type="http://schemas.openxmlformats.org/officeDocument/2006/relationships/image" Target="../media/image6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 Id="rId3" Type="http://schemas.openxmlformats.org/officeDocument/2006/relationships/hyperlink" Target="http://germanupa.de/berufsverband/beitragsordnu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79.jpg"/><Relationship Id="rId4" Type="http://schemas.openxmlformats.org/officeDocument/2006/relationships/image" Target="../media/image83.jpg"/><Relationship Id="rId5" Type="http://schemas.openxmlformats.org/officeDocument/2006/relationships/image" Target="../media/image80.jpg"/><Relationship Id="rId6" Type="http://schemas.openxmlformats.org/officeDocument/2006/relationships/image" Target="../media/image78.jpg"/><Relationship Id="rId7" Type="http://schemas.openxmlformats.org/officeDocument/2006/relationships/image" Target="../media/image84.jpg"/><Relationship Id="rId8" Type="http://schemas.openxmlformats.org/officeDocument/2006/relationships/image" Target="../media/image81.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 Id="rId3" Type="http://schemas.openxmlformats.org/officeDocument/2006/relationships/image" Target="../media/image83.jpg"/><Relationship Id="rId4" Type="http://schemas.openxmlformats.org/officeDocument/2006/relationships/image" Target="../media/image80.jpg"/><Relationship Id="rId5" Type="http://schemas.openxmlformats.org/officeDocument/2006/relationships/image" Target="../media/image78.jpg"/><Relationship Id="rId6" Type="http://schemas.openxmlformats.org/officeDocument/2006/relationships/image" Target="../media/image84.jpg"/><Relationship Id="rId7" Type="http://schemas.openxmlformats.org/officeDocument/2006/relationships/image" Target="../media/image81.jpg"/><Relationship Id="rId8" Type="http://schemas.openxmlformats.org/officeDocument/2006/relationships/image" Target="../media/image79.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 Id="rId3" Type="http://schemas.openxmlformats.org/officeDocument/2006/relationships/image" Target="../media/image71.jpg"/><Relationship Id="rId4" Type="http://schemas.openxmlformats.org/officeDocument/2006/relationships/image" Target="../media/image7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 Id="rId3" Type="http://schemas.openxmlformats.org/officeDocument/2006/relationships/image" Target="../media/image8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de.surveymonkey.net/results/SM-YBCZGC888/" TargetMode="External"/><Relationship Id="rId4" Type="http://schemas.openxmlformats.org/officeDocument/2006/relationships/hyperlink" Target="https://www.surveymonkey.de/r/M9RDL9Q"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13.png"/><Relationship Id="rId9" Type="http://schemas.openxmlformats.org/officeDocument/2006/relationships/image" Target="../media/image7.png"/><Relationship Id="rId5" Type="http://schemas.openxmlformats.org/officeDocument/2006/relationships/image" Target="../media/image25.jpg"/><Relationship Id="rId6" Type="http://schemas.openxmlformats.org/officeDocument/2006/relationships/image" Target="../media/image11.png"/><Relationship Id="rId7" Type="http://schemas.openxmlformats.org/officeDocument/2006/relationships/image" Target="../media/image23.png"/><Relationship Id="rId8"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5.png"/><Relationship Id="rId7"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30.png"/><Relationship Id="rId4" Type="http://schemas.openxmlformats.org/officeDocument/2006/relationships/image" Target="../media/image2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35.png"/><Relationship Id="rId4" Type="http://schemas.openxmlformats.org/officeDocument/2006/relationships/image" Target="../media/image48.png"/><Relationship Id="rId5" Type="http://schemas.openxmlformats.org/officeDocument/2006/relationships/image" Target="../media/image31.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30.png"/><Relationship Id="rId4" Type="http://schemas.openxmlformats.org/officeDocument/2006/relationships/image" Target="../media/image2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33.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6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45.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4.xml"/><Relationship Id="rId3" Type="http://schemas.openxmlformats.org/officeDocument/2006/relationships/image" Target="../media/image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5.xml"/><Relationship Id="rId3" Type="http://schemas.openxmlformats.org/officeDocument/2006/relationships/image" Target="../media/image4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6.xml"/><Relationship Id="rId3" Type="http://schemas.openxmlformats.org/officeDocument/2006/relationships/image" Target="../media/image4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7.xml"/><Relationship Id="rId3" Type="http://schemas.openxmlformats.org/officeDocument/2006/relationships/image" Target="../media/image4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8.xml"/><Relationship Id="rId3" Type="http://schemas.openxmlformats.org/officeDocument/2006/relationships/image" Target="../media/image42.png"/><Relationship Id="rId4" Type="http://schemas.openxmlformats.org/officeDocument/2006/relationships/image" Target="../media/image6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9.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0.xml"/><Relationship Id="rId3" Type="http://schemas.openxmlformats.org/officeDocument/2006/relationships/image" Target="../media/image44.png"/><Relationship Id="rId4" Type="http://schemas.openxmlformats.org/officeDocument/2006/relationships/image" Target="../media/image4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1.xml"/><Relationship Id="rId3" Type="http://schemas.openxmlformats.org/officeDocument/2006/relationships/image" Target="../media/image44.png"/><Relationship Id="rId4" Type="http://schemas.openxmlformats.org/officeDocument/2006/relationships/image" Target="../media/image4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2.xml"/><Relationship Id="rId3" Type="http://schemas.openxmlformats.org/officeDocument/2006/relationships/image" Target="../media/image44.png"/><Relationship Id="rId4" Type="http://schemas.openxmlformats.org/officeDocument/2006/relationships/image" Target="../media/image6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3.xml"/><Relationship Id="rId3" Type="http://schemas.openxmlformats.org/officeDocument/2006/relationships/image" Target="../media/image44.png"/><Relationship Id="rId4" Type="http://schemas.openxmlformats.org/officeDocument/2006/relationships/image" Target="../media/image5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9.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5.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0.xml"/><Relationship Id="rId3" Type="http://schemas.openxmlformats.org/officeDocument/2006/relationships/image" Target="../media/image50.png"/><Relationship Id="rId4" Type="http://schemas.openxmlformats.org/officeDocument/2006/relationships/image" Target="../media/image7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5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6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3.xml"/><Relationship Id="rId3" Type="http://schemas.openxmlformats.org/officeDocument/2006/relationships/image" Target="../media/image33.png"/></Relationships>
</file>

<file path=ppt/slides/_rels/slide84.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77.png"/><Relationship Id="rId13" Type="http://schemas.openxmlformats.org/officeDocument/2006/relationships/image" Target="../media/image62.png"/><Relationship Id="rId12" Type="http://schemas.openxmlformats.org/officeDocument/2006/relationships/image" Target="../media/image66.png"/><Relationship Id="rId1" Type="http://schemas.openxmlformats.org/officeDocument/2006/relationships/slideLayout" Target="../slideLayouts/slideLayout28.xml"/><Relationship Id="rId2" Type="http://schemas.openxmlformats.org/officeDocument/2006/relationships/notesSlide" Target="../notesSlides/notesSlide84.xml"/><Relationship Id="rId3" Type="http://schemas.openxmlformats.org/officeDocument/2006/relationships/image" Target="../media/image53.png"/><Relationship Id="rId4" Type="http://schemas.openxmlformats.org/officeDocument/2006/relationships/image" Target="../media/image61.png"/><Relationship Id="rId9" Type="http://schemas.openxmlformats.org/officeDocument/2006/relationships/image" Target="../media/image58.png"/><Relationship Id="rId15" Type="http://schemas.openxmlformats.org/officeDocument/2006/relationships/image" Target="../media/image68.png"/><Relationship Id="rId14" Type="http://schemas.openxmlformats.org/officeDocument/2006/relationships/image" Target="../media/image72.png"/><Relationship Id="rId5" Type="http://schemas.openxmlformats.org/officeDocument/2006/relationships/image" Target="../media/image57.png"/><Relationship Id="rId6" Type="http://schemas.openxmlformats.org/officeDocument/2006/relationships/image" Target="../media/image65.png"/><Relationship Id="rId7" Type="http://schemas.openxmlformats.org/officeDocument/2006/relationships/image" Target="../media/image54.png"/><Relationship Id="rId8" Type="http://schemas.openxmlformats.org/officeDocument/2006/relationships/image" Target="../media/image5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 Id="rId3" Type="http://schemas.openxmlformats.org/officeDocument/2006/relationships/image" Target="../media/image7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hyperlink" Target="http://drive.google.com/file/d/0B2R1qjNS8GG-NUdSVi1JdU5fMUE/view" TargetMode="Externa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 Id="rId3" Type="http://schemas.openxmlformats.org/officeDocument/2006/relationships/image" Target="../media/image7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8.xml"/><Relationship Id="rId3" Type="http://schemas.openxmlformats.org/officeDocument/2006/relationships/image" Target="../media/image67.png"/><Relationship Id="rId4" Type="http://schemas.openxmlformats.org/officeDocument/2006/relationships/image" Target="../media/image70.png"/><Relationship Id="rId5" Type="http://schemas.openxmlformats.org/officeDocument/2006/relationships/image" Target="../media/image71.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9.xml"/><Relationship Id="rId3"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41"/>
          <p:cNvSpPr txBox="1"/>
          <p:nvPr>
            <p:ph type="ctrTitle"/>
          </p:nvPr>
        </p:nvSpPr>
        <p:spPr>
          <a:xfrm>
            <a:off x="236875" y="578500"/>
            <a:ext cx="8221200" cy="2487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rgbClr val="FFFFFF"/>
              </a:buClr>
              <a:buFont typeface="Lato"/>
              <a:buNone/>
            </a:pPr>
            <a:r>
              <a:rPr b="1" i="0" lang="de-DE" sz="4500" u="none" cap="none" strike="noStrike">
                <a:solidFill>
                  <a:srgbClr val="FFFFFF"/>
                </a:solidFill>
              </a:rPr>
              <a:t>Mitgliederversammlung</a:t>
            </a:r>
            <a:endParaRPr b="1" i="0" sz="4500" u="none" cap="none" strike="noStrike">
              <a:solidFill>
                <a:srgbClr val="FFFFFF"/>
              </a:solidFill>
            </a:endParaRPr>
          </a:p>
        </p:txBody>
      </p:sp>
      <p:sp>
        <p:nvSpPr>
          <p:cNvPr id="115" name="Google Shape;115;p41"/>
          <p:cNvSpPr txBox="1"/>
          <p:nvPr>
            <p:ph idx="1" type="subTitle"/>
          </p:nvPr>
        </p:nvSpPr>
        <p:spPr>
          <a:xfrm>
            <a:off x="237000" y="2927000"/>
            <a:ext cx="8221200" cy="1418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Lato"/>
              <a:buNone/>
            </a:pPr>
            <a:r>
              <a:rPr lang="de-DE"/>
              <a:t>12</a:t>
            </a:r>
            <a:r>
              <a:rPr b="0" i="0" lang="de-DE" sz="2400" u="none" cap="none" strike="noStrike">
                <a:solidFill>
                  <a:schemeClr val="lt1"/>
                </a:solidFill>
                <a:latin typeface="Lato"/>
                <a:ea typeface="Lato"/>
                <a:cs typeface="Lato"/>
                <a:sym typeface="Lato"/>
              </a:rPr>
              <a:t>. September 201</a:t>
            </a:r>
            <a:r>
              <a:rPr lang="de-DE"/>
              <a:t>7</a:t>
            </a:r>
            <a:br>
              <a:rPr b="1" i="0" lang="de-DE" sz="2400" u="none" cap="none" strike="noStrike">
                <a:solidFill>
                  <a:schemeClr val="lt1"/>
                </a:solidFill>
                <a:latin typeface="Lato"/>
                <a:ea typeface="Lato"/>
                <a:cs typeface="Lato"/>
                <a:sym typeface="Lato"/>
              </a:rPr>
            </a:br>
            <a:r>
              <a:rPr b="0" i="0" lang="de-DE" sz="2400" u="none" cap="none" strike="noStrike">
                <a:solidFill>
                  <a:schemeClr val="lt1"/>
                </a:solidFill>
                <a:latin typeface="Lato"/>
                <a:ea typeface="Lato"/>
                <a:cs typeface="Lato"/>
                <a:sym typeface="Lato"/>
              </a:rPr>
              <a:t>German UPA e.V.</a:t>
            </a:r>
            <a:endParaRPr b="0" i="0" sz="2400" u="none" cap="none" strike="noStrike">
              <a:solidFill>
                <a:schemeClr val="lt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50"/>
          <p:cNvSpPr txBox="1"/>
          <p:nvPr>
            <p:ph idx="2" type="body"/>
          </p:nvPr>
        </p:nvSpPr>
        <p:spPr>
          <a:xfrm>
            <a:off x="403199" y="1121229"/>
            <a:ext cx="4075200" cy="3140400"/>
          </a:xfrm>
          <a:prstGeom prst="rect">
            <a:avLst/>
          </a:prstGeom>
        </p:spPr>
        <p:txBody>
          <a:bodyPr anchorCtr="0" anchor="t" bIns="91425" lIns="91425" spcFirstLastPara="1" rIns="91425" wrap="square" tIns="91425">
            <a:noAutofit/>
          </a:bodyPr>
          <a:lstStyle/>
          <a:p>
            <a:pPr indent="-215900" lvl="0" marL="342900" rtl="0" algn="l">
              <a:spcBef>
                <a:spcPts val="0"/>
              </a:spcBef>
              <a:spcAft>
                <a:spcPts val="0"/>
              </a:spcAft>
              <a:buNone/>
            </a:pPr>
            <a:r>
              <a:t/>
            </a:r>
            <a:endParaRPr/>
          </a:p>
        </p:txBody>
      </p:sp>
      <p:pic>
        <p:nvPicPr>
          <p:cNvPr id="183" name="Google Shape;183;p50"/>
          <p:cNvPicPr preferRelativeResize="0"/>
          <p:nvPr/>
        </p:nvPicPr>
        <p:blipFill>
          <a:blip r:embed="rId3">
            <a:alphaModFix/>
          </a:blip>
          <a:stretch>
            <a:fillRect/>
          </a:stretch>
        </p:blipFill>
        <p:spPr>
          <a:xfrm>
            <a:off x="241649" y="191875"/>
            <a:ext cx="4236749" cy="4069750"/>
          </a:xfrm>
          <a:prstGeom prst="rect">
            <a:avLst/>
          </a:prstGeom>
          <a:noFill/>
          <a:ln>
            <a:noFill/>
          </a:ln>
        </p:spPr>
      </p:pic>
      <p:pic>
        <p:nvPicPr>
          <p:cNvPr id="184" name="Google Shape;184;p50"/>
          <p:cNvPicPr preferRelativeResize="0"/>
          <p:nvPr/>
        </p:nvPicPr>
        <p:blipFill>
          <a:blip r:embed="rId4">
            <a:alphaModFix/>
          </a:blip>
          <a:stretch>
            <a:fillRect/>
          </a:stretch>
        </p:blipFill>
        <p:spPr>
          <a:xfrm>
            <a:off x="2513063" y="1259151"/>
            <a:ext cx="6420411" cy="3140400"/>
          </a:xfrm>
          <a:prstGeom prst="rect">
            <a:avLst/>
          </a:prstGeom>
          <a:noFill/>
          <a:ln>
            <a:noFill/>
          </a:ln>
        </p:spPr>
      </p:pic>
      <p:sp>
        <p:nvSpPr>
          <p:cNvPr id="185" name="Google Shape;185;p50"/>
          <p:cNvSpPr txBox="1"/>
          <p:nvPr>
            <p:ph idx="1" type="body"/>
          </p:nvPr>
        </p:nvSpPr>
        <p:spPr>
          <a:xfrm>
            <a:off x="3572175" y="324000"/>
            <a:ext cx="51636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W</a:t>
            </a:r>
            <a:r>
              <a:rPr lang="de-DE"/>
              <a:t>eitere Aktivitäten und Angebote?</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868" name="Shape 868"/>
        <p:cNvGrpSpPr/>
        <p:nvPr/>
      </p:nvGrpSpPr>
      <p:grpSpPr>
        <a:xfrm>
          <a:off x="0" y="0"/>
          <a:ext cx="0" cy="0"/>
          <a:chOff x="0" y="0"/>
          <a:chExt cx="0" cy="0"/>
        </a:xfrm>
      </p:grpSpPr>
      <p:sp>
        <p:nvSpPr>
          <p:cNvPr id="869" name="Google Shape;869;p140"/>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870" name="Google Shape;870;p140"/>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Zahlungen von Mitgliedern</a:t>
            </a:r>
            <a:endParaRPr/>
          </a:p>
        </p:txBody>
      </p:sp>
      <p:sp>
        <p:nvSpPr>
          <p:cNvPr id="871" name="Google Shape;871;p140"/>
          <p:cNvSpPr txBox="1"/>
          <p:nvPr/>
        </p:nvSpPr>
        <p:spPr>
          <a:xfrm>
            <a:off x="402525" y="2891097"/>
            <a:ext cx="8414099" cy="158417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Lato"/>
              <a:buNone/>
            </a:pPr>
            <a:r>
              <a:rPr b="1" i="0" lang="de-DE" sz="1400" u="none" cap="none" strike="noStrike">
                <a:solidFill>
                  <a:srgbClr val="000000"/>
                </a:solidFill>
                <a:latin typeface="Lato"/>
                <a:ea typeface="Lato"/>
                <a:cs typeface="Lato"/>
                <a:sym typeface="Lato"/>
              </a:rPr>
              <a:t>2017:164 Mitglieder mit insgesamt 8.175,00 EUR</a:t>
            </a:r>
            <a:endParaRPr/>
          </a:p>
          <a:p>
            <a:pPr indent="0" lvl="0" marL="0" marR="0" rtl="0" algn="l">
              <a:lnSpc>
                <a:spcPct val="100000"/>
              </a:lnSpc>
              <a:spcBef>
                <a:spcPts val="400"/>
              </a:spcBef>
              <a:spcAft>
                <a:spcPts val="0"/>
              </a:spcAft>
              <a:buClr>
                <a:schemeClr val="dk2"/>
              </a:buClr>
              <a:buFont typeface="Lato"/>
              <a:buNone/>
            </a:pPr>
            <a:r>
              <a:rPr b="0" i="0" lang="de-DE" sz="1400" u="none" cap="none" strike="noStrike">
                <a:solidFill>
                  <a:srgbClr val="000000"/>
                </a:solidFill>
                <a:latin typeface="Lato"/>
                <a:ea typeface="Lato"/>
                <a:cs typeface="Lato"/>
                <a:sym typeface="Lato"/>
              </a:rPr>
              <a:t>2016:	136 Mitglieder mit insgesamt     6.675,00 EUR</a:t>
            </a:r>
            <a:endParaRPr/>
          </a:p>
          <a:p>
            <a:pPr indent="0" lvl="0" marL="0" marR="0" rtl="0" algn="l">
              <a:lnSpc>
                <a:spcPct val="100000"/>
              </a:lnSpc>
              <a:spcBef>
                <a:spcPts val="400"/>
              </a:spcBef>
              <a:spcAft>
                <a:spcPts val="0"/>
              </a:spcAft>
              <a:buClr>
                <a:schemeClr val="dk2"/>
              </a:buClr>
              <a:buFont typeface="Lato"/>
              <a:buNone/>
            </a:pPr>
            <a:r>
              <a:rPr b="0" i="0" lang="de-DE" sz="1400" u="none" cap="none" strike="noStrike">
                <a:solidFill>
                  <a:schemeClr val="dk2"/>
                </a:solidFill>
                <a:latin typeface="Lato"/>
                <a:ea typeface="Lato"/>
                <a:cs typeface="Lato"/>
                <a:sym typeface="Lato"/>
              </a:rPr>
              <a:t>2015:	184 Mitglieder mit insgesamt     8.950,00 EUR</a:t>
            </a:r>
            <a:endParaRPr/>
          </a:p>
          <a:p>
            <a:pPr indent="0" lvl="0" marL="0" marR="0" rtl="0" algn="l">
              <a:lnSpc>
                <a:spcPct val="100000"/>
              </a:lnSpc>
              <a:spcBef>
                <a:spcPts val="400"/>
              </a:spcBef>
              <a:spcAft>
                <a:spcPts val="0"/>
              </a:spcAft>
              <a:buClr>
                <a:schemeClr val="dk2"/>
              </a:buClr>
              <a:buFont typeface="Lato"/>
              <a:buNone/>
            </a:pPr>
            <a:r>
              <a:rPr b="0" i="0" lang="de-DE" sz="1400" u="none" cap="none" strike="noStrike">
                <a:solidFill>
                  <a:schemeClr val="dk2"/>
                </a:solidFill>
                <a:latin typeface="Lato"/>
                <a:ea typeface="Lato"/>
                <a:cs typeface="Lato"/>
                <a:sym typeface="Lato"/>
              </a:rPr>
              <a:t>2014:	515 Mitglieder mit insgesamt   24.725,00 EUR</a:t>
            </a:r>
            <a:endParaRPr/>
          </a:p>
          <a:p>
            <a:pPr indent="0" lvl="0" marL="0" marR="0" rtl="0" algn="l">
              <a:lnSpc>
                <a:spcPct val="100000"/>
              </a:lnSpc>
              <a:spcBef>
                <a:spcPts val="1200"/>
              </a:spcBef>
              <a:spcAft>
                <a:spcPts val="0"/>
              </a:spcAft>
              <a:buClr>
                <a:schemeClr val="dk2"/>
              </a:buClr>
              <a:buFont typeface="Lato"/>
              <a:buNone/>
            </a:pPr>
            <a:r>
              <a:rPr b="1" i="0" lang="de-DE" sz="1600" u="none" cap="none" strike="noStrike">
                <a:solidFill>
                  <a:srgbClr val="FF8900"/>
                </a:solidFill>
                <a:latin typeface="Lato"/>
                <a:ea typeface="Lato"/>
                <a:cs typeface="Lato"/>
                <a:sym typeface="Lato"/>
              </a:rPr>
              <a:t>Es wurden angemessene Maßnahmen zur Eintreibung der Beiträge durchgeführt!</a:t>
            </a:r>
            <a:endParaRPr/>
          </a:p>
        </p:txBody>
      </p:sp>
      <p:graphicFrame>
        <p:nvGraphicFramePr>
          <p:cNvPr id="872" name="Google Shape;872;p140"/>
          <p:cNvGraphicFramePr/>
          <p:nvPr/>
        </p:nvGraphicFramePr>
        <p:xfrm>
          <a:off x="492225" y="915566"/>
          <a:ext cx="3000000" cy="3000000"/>
        </p:xfrm>
        <a:graphic>
          <a:graphicData uri="http://schemas.openxmlformats.org/drawingml/2006/table">
            <a:tbl>
              <a:tblPr>
                <a:noFill/>
                <a:tableStyleId>{414AF04D-5F74-4CA3-9AC4-D98190126BC7}</a:tableStyleId>
              </a:tblPr>
              <a:tblGrid>
                <a:gridCol w="2035450"/>
                <a:gridCol w="1098125"/>
                <a:gridCol w="960850"/>
                <a:gridCol w="1166750"/>
                <a:gridCol w="1029475"/>
                <a:gridCol w="1029475"/>
              </a:tblGrid>
              <a:tr h="403250">
                <a:tc>
                  <a:txBody>
                    <a:bodyPr/>
                    <a:lstStyle/>
                    <a:p>
                      <a:pPr indent="0" lvl="0" marL="0" marR="0" rtl="0" algn="l">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Maßnahme</a:t>
                      </a:r>
                      <a:endParaRPr/>
                    </a:p>
                  </a:txBody>
                  <a:tcPr marT="45725" marB="45725" marR="91450" marL="91450" anchor="ctr">
                    <a:solidFill>
                      <a:schemeClr val="lt2"/>
                    </a:solidFill>
                  </a:tcPr>
                </a:tc>
                <a:tc>
                  <a:txBody>
                    <a:bodyPr/>
                    <a:lstStyle/>
                    <a:p>
                      <a:pPr indent="0" lvl="0" marL="0" marR="0" rtl="0" algn="l">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Datum</a:t>
                      </a:r>
                      <a:endParaRPr/>
                    </a:p>
                  </a:txBody>
                  <a:tcPr marT="45725" marB="45725" marR="91450" marL="91450" anchor="ctr">
                    <a:solidFill>
                      <a:schemeClr val="lt2"/>
                    </a:solidFill>
                  </a:tcPr>
                </a:tc>
                <a:tc>
                  <a:txBody>
                    <a:bodyPr/>
                    <a:lstStyle/>
                    <a:p>
                      <a:pPr indent="0" lvl="0" marL="0" marR="0" rtl="0" algn="l">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Prof.</a:t>
                      </a:r>
                      <a:endParaRPr/>
                    </a:p>
                  </a:txBody>
                  <a:tcPr marT="45725" marB="45725" marR="91450" marL="91450" anchor="ctr">
                    <a:solidFill>
                      <a:schemeClr val="lt2"/>
                    </a:solidFill>
                  </a:tcPr>
                </a:tc>
                <a:tc>
                  <a:txBody>
                    <a:bodyPr/>
                    <a:lstStyle/>
                    <a:p>
                      <a:pPr indent="0" lvl="0" marL="0" marR="0" rtl="0" algn="l">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Young Prof.</a:t>
                      </a:r>
                      <a:endParaRPr/>
                    </a:p>
                  </a:txBody>
                  <a:tcPr marT="45725" marB="45725" marR="91450" marL="91450" anchor="ctr">
                    <a:solidFill>
                      <a:schemeClr val="lt2"/>
                    </a:solidFill>
                  </a:tcPr>
                </a:tc>
                <a:tc>
                  <a:txBody>
                    <a:bodyPr/>
                    <a:lstStyle/>
                    <a:p>
                      <a:pPr indent="0" lvl="0" marL="0" marR="0" rtl="0" algn="l">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Gesamt</a:t>
                      </a:r>
                      <a:endParaRPr/>
                    </a:p>
                  </a:txBody>
                  <a:tcPr marT="45725" marB="45725" marR="91450" marL="91450" anchor="ctr">
                    <a:solidFill>
                      <a:schemeClr val="lt2"/>
                    </a:solidFill>
                  </a:tcPr>
                </a:tc>
                <a:tc>
                  <a:txBody>
                    <a:bodyPr/>
                    <a:lstStyle/>
                    <a:p>
                      <a:pPr indent="0" lvl="0" marL="0" marR="0" rtl="0" algn="l">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In %</a:t>
                      </a:r>
                      <a:endParaRPr b="1" sz="1400" u="none" cap="none" strike="noStrike">
                        <a:latin typeface="Lato"/>
                        <a:ea typeface="Lato"/>
                        <a:cs typeface="Lato"/>
                        <a:sym typeface="Lato"/>
                      </a:endParaRPr>
                    </a:p>
                  </a:txBody>
                  <a:tcPr marT="45725" marB="45725" marR="91450" marL="91450" anchor="ctr">
                    <a:solidFill>
                      <a:schemeClr val="lt2"/>
                    </a:solidFill>
                  </a:tcPr>
                </a:tc>
              </a:tr>
              <a:tr h="370850">
                <a:tc>
                  <a:txBody>
                    <a:bodyPr/>
                    <a:lstStyle/>
                    <a:p>
                      <a:pPr indent="0" lvl="0" marL="0" marR="0" rtl="0" algn="l">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Rechnung</a:t>
                      </a:r>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26.01.2017</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1329</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51</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1380</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100,0</a:t>
                      </a:r>
                      <a:endParaRPr/>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1. Zahlungserinnerung</a:t>
                      </a:r>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08.03.2017</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653</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8</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661</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47,9</a:t>
                      </a:r>
                      <a:endParaRPr/>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2. Zahlungserinnerung</a:t>
                      </a:r>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29.03.2017</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363</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9</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372</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26,9</a:t>
                      </a:r>
                      <a:endParaRPr/>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Noch offen</a:t>
                      </a:r>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heute</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163</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1</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164</a:t>
                      </a:r>
                      <a:endParaRPr/>
                    </a:p>
                  </a:txBody>
                  <a:tcPr marT="45725" marB="45725" marR="91450" marL="91450" anchor="ctr"/>
                </a:tc>
                <a:tc>
                  <a:txBody>
                    <a:bodyPr/>
                    <a:lstStyle/>
                    <a:p>
                      <a:pPr indent="0" lvl="0" marL="0" marR="0" rtl="0" algn="r">
                        <a:lnSpc>
                          <a:spcPct val="100000"/>
                        </a:lnSpc>
                        <a:spcBef>
                          <a:spcPts val="0"/>
                        </a:spcBef>
                        <a:spcAft>
                          <a:spcPts val="0"/>
                        </a:spcAft>
                        <a:buClr>
                          <a:srgbClr val="000000"/>
                        </a:buClr>
                        <a:buFont typeface="Lato"/>
                        <a:buNone/>
                      </a:pPr>
                      <a:r>
                        <a:rPr b="1" lang="de-DE" sz="1400" u="none" cap="none" strike="noStrike">
                          <a:latin typeface="Lato"/>
                          <a:ea typeface="Lato"/>
                          <a:cs typeface="Lato"/>
                          <a:sym typeface="Lato"/>
                        </a:rPr>
                        <a:t>11,9</a:t>
                      </a:r>
                      <a:endParaRPr/>
                    </a:p>
                  </a:txBody>
                  <a:tcPr marT="45725" marB="45725" marR="91450" marL="91450" anchor="ctr"/>
                </a:tc>
              </a:tr>
            </a:tbl>
          </a:graphicData>
        </a:graphic>
      </p:graphicFrame>
      <p:sp>
        <p:nvSpPr>
          <p:cNvPr id="873" name="Google Shape;873;p140"/>
          <p:cNvSpPr/>
          <p:nvPr/>
        </p:nvSpPr>
        <p:spPr>
          <a:xfrm>
            <a:off x="6804248" y="3291830"/>
            <a:ext cx="2012376" cy="576064"/>
          </a:xfrm>
          <a:prstGeom prst="wedgeRectCallout">
            <a:avLst>
              <a:gd fmla="val -37070" name="adj1"/>
              <a:gd fmla="val 82759" name="adj2"/>
            </a:avLst>
          </a:prstGeom>
          <a:solidFill>
            <a:srgbClr val="FF8900"/>
          </a:solidFill>
          <a:ln cap="flat" cmpd="sng" w="9525">
            <a:solidFill>
              <a:srgbClr val="9D742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0" i="0" lang="de-DE" sz="1000" u="none" cap="none" strike="noStrike">
                <a:solidFill>
                  <a:schemeClr val="lt1"/>
                </a:solidFill>
                <a:latin typeface="Arial"/>
                <a:ea typeface="Arial"/>
                <a:cs typeface="Arial"/>
                <a:sym typeface="Arial"/>
              </a:rPr>
              <a:t>zusätzlich wurde eine manuelle Nachfassaktion über soziale Medien durchgeführt.</a:t>
            </a:r>
            <a:endParaRPr/>
          </a:p>
        </p:txBody>
      </p:sp>
    </p:spTree>
  </p:cSld>
  <p:clrMapOvr>
    <a:masterClrMapping/>
  </p:clrMapOvr>
  <p:transition spd="slow">
    <p:fade thruBlk="1"/>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877" name="Shape 877"/>
        <p:cNvGrpSpPr/>
        <p:nvPr/>
      </p:nvGrpSpPr>
      <p:grpSpPr>
        <a:xfrm>
          <a:off x="0" y="0"/>
          <a:ext cx="0" cy="0"/>
          <a:chOff x="0" y="0"/>
          <a:chExt cx="0" cy="0"/>
        </a:xfrm>
      </p:grpSpPr>
      <p:sp>
        <p:nvSpPr>
          <p:cNvPr id="878" name="Google Shape;878;p141"/>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879" name="Google Shape;879;p141"/>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Ergebnis</a:t>
            </a:r>
            <a:endParaRPr/>
          </a:p>
        </p:txBody>
      </p:sp>
      <p:sp>
        <p:nvSpPr>
          <p:cNvPr id="880" name="Google Shape;880;p141"/>
          <p:cNvSpPr txBox="1"/>
          <p:nvPr/>
        </p:nvSpPr>
        <p:spPr>
          <a:xfrm>
            <a:off x="402525" y="1010800"/>
            <a:ext cx="4207049" cy="2425046"/>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92D050"/>
              </a:buClr>
              <a:buSzPts val="1600"/>
              <a:buFont typeface="Lato"/>
              <a:buChar char="•"/>
            </a:pPr>
            <a:r>
              <a:rPr b="0" i="0" lang="de-DE" sz="1600" u="none" cap="none" strike="noStrike">
                <a:solidFill>
                  <a:schemeClr val="dk2"/>
                </a:solidFill>
                <a:latin typeface="Lato"/>
                <a:ea typeface="Lato"/>
                <a:cs typeface="Lato"/>
                <a:sym typeface="Lato"/>
              </a:rPr>
              <a:t>Belege sind vollständig, chronologisch und übersichtlich geordnet</a:t>
            </a:r>
            <a:endParaRPr/>
          </a:p>
          <a:p>
            <a:pPr indent="-285750" lvl="0" marL="285750" marR="0" rtl="0" algn="l">
              <a:lnSpc>
                <a:spcPct val="100000"/>
              </a:lnSpc>
              <a:spcBef>
                <a:spcPts val="1200"/>
              </a:spcBef>
              <a:spcAft>
                <a:spcPts val="0"/>
              </a:spcAft>
              <a:buClr>
                <a:srgbClr val="92D050"/>
              </a:buClr>
              <a:buSzPts val="1600"/>
              <a:buFont typeface="Lato"/>
              <a:buChar char="•"/>
            </a:pPr>
            <a:r>
              <a:rPr b="0" i="0" lang="de-DE" sz="1600" u="none" cap="none" strike="noStrike">
                <a:solidFill>
                  <a:schemeClr val="dk2"/>
                </a:solidFill>
                <a:latin typeface="Lato"/>
                <a:ea typeface="Lato"/>
                <a:cs typeface="Lato"/>
                <a:sym typeface="Lato"/>
              </a:rPr>
              <a:t>Alle Einnahmen und Ausgaben waren vollständig, </a:t>
            </a:r>
            <a:br>
              <a:rPr b="0" i="0" lang="de-DE" sz="1600" u="none" cap="none" strike="noStrike">
                <a:solidFill>
                  <a:schemeClr val="dk2"/>
                </a:solidFill>
                <a:latin typeface="Lato"/>
                <a:ea typeface="Lato"/>
                <a:cs typeface="Lato"/>
                <a:sym typeface="Lato"/>
              </a:rPr>
            </a:br>
            <a:r>
              <a:rPr b="0" i="0" lang="de-DE" sz="1600" u="none" cap="none" strike="noStrike">
                <a:solidFill>
                  <a:schemeClr val="dk2"/>
                </a:solidFill>
                <a:latin typeface="Lato"/>
                <a:ea typeface="Lato"/>
                <a:cs typeface="Lato"/>
                <a:sym typeface="Lato"/>
              </a:rPr>
              <a:t>rechnerisch und sachlich richtig und nachvollziehbar dokumentiert</a:t>
            </a:r>
            <a:endParaRPr/>
          </a:p>
          <a:p>
            <a:pPr indent="-285750" lvl="0" marL="285750" marR="0" rtl="0" algn="l">
              <a:lnSpc>
                <a:spcPct val="100000"/>
              </a:lnSpc>
              <a:spcBef>
                <a:spcPts val="1200"/>
              </a:spcBef>
              <a:spcAft>
                <a:spcPts val="0"/>
              </a:spcAft>
              <a:buClr>
                <a:srgbClr val="92D050"/>
              </a:buClr>
              <a:buSzPts val="1600"/>
              <a:buFont typeface="Lato"/>
              <a:buChar char="•"/>
            </a:pPr>
            <a:r>
              <a:rPr b="0" i="0" lang="de-DE" sz="1600" u="none" cap="none" strike="noStrike">
                <a:solidFill>
                  <a:schemeClr val="dk2"/>
                </a:solidFill>
                <a:latin typeface="Lato"/>
                <a:ea typeface="Lato"/>
                <a:cs typeface="Lato"/>
                <a:sym typeface="Lato"/>
              </a:rPr>
              <a:t>Die Prüfung der Mitgliedsbeiträge erfolgte anhand der aktuellen Mitgliederliste</a:t>
            </a:r>
            <a:endParaRPr/>
          </a:p>
        </p:txBody>
      </p:sp>
      <p:sp>
        <p:nvSpPr>
          <p:cNvPr id="881" name="Google Shape;881;p141"/>
          <p:cNvSpPr/>
          <p:nvPr/>
        </p:nvSpPr>
        <p:spPr>
          <a:xfrm>
            <a:off x="4716016" y="1010800"/>
            <a:ext cx="4176464" cy="236988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92D050"/>
              </a:buClr>
              <a:buSzPts val="1600"/>
              <a:buFont typeface="Lato"/>
              <a:buChar char="•"/>
            </a:pPr>
            <a:r>
              <a:rPr b="0" i="0" lang="de-DE" sz="1600" u="none" cap="none" strike="noStrike">
                <a:solidFill>
                  <a:schemeClr val="dk2"/>
                </a:solidFill>
                <a:latin typeface="Lato"/>
                <a:ea typeface="Lato"/>
                <a:cs typeface="Lato"/>
                <a:sym typeface="Lato"/>
              </a:rPr>
              <a:t>Buchführung und Jahresabschluss entsprechen den Festlegungen der Satzung und des von der Mitgliederversammlung bewilligten Budgets</a:t>
            </a:r>
            <a:endParaRPr/>
          </a:p>
          <a:p>
            <a:pPr indent="-285750" lvl="0" marL="285750" marR="0" rtl="0" algn="l">
              <a:lnSpc>
                <a:spcPct val="100000"/>
              </a:lnSpc>
              <a:spcBef>
                <a:spcPts val="1200"/>
              </a:spcBef>
              <a:spcAft>
                <a:spcPts val="0"/>
              </a:spcAft>
              <a:buClr>
                <a:srgbClr val="92D050"/>
              </a:buClr>
              <a:buSzPts val="1600"/>
              <a:buFont typeface="Lato"/>
              <a:buChar char="•"/>
            </a:pPr>
            <a:r>
              <a:rPr b="0" i="0" lang="de-DE" sz="1600" u="none" cap="none" strike="noStrike">
                <a:solidFill>
                  <a:schemeClr val="dk2"/>
                </a:solidFill>
                <a:latin typeface="Lato"/>
                <a:ea typeface="Lato"/>
                <a:cs typeface="Lato"/>
                <a:sym typeface="Lato"/>
              </a:rPr>
              <a:t>Alle Budgets wurden eingehalten</a:t>
            </a:r>
            <a:endParaRPr/>
          </a:p>
          <a:p>
            <a:pPr indent="-285750" lvl="0" marL="285750" marR="0" rtl="0" algn="l">
              <a:lnSpc>
                <a:spcPct val="100000"/>
              </a:lnSpc>
              <a:spcBef>
                <a:spcPts val="1200"/>
              </a:spcBef>
              <a:spcAft>
                <a:spcPts val="0"/>
              </a:spcAft>
              <a:buClr>
                <a:srgbClr val="92D050"/>
              </a:buClr>
              <a:buSzPts val="1600"/>
              <a:buFont typeface="Lato"/>
              <a:buChar char="•"/>
            </a:pPr>
            <a:r>
              <a:rPr b="0" i="0" lang="de-DE" sz="1600" u="none" cap="none" strike="noStrike">
                <a:solidFill>
                  <a:schemeClr val="dk2"/>
                </a:solidFill>
                <a:latin typeface="Lato"/>
                <a:ea typeface="Lato"/>
                <a:cs typeface="Lato"/>
                <a:sym typeface="Lato"/>
              </a:rPr>
              <a:t>Prüfzeitraum 16.08.2016 bis 30.06.2017 bezieht sich auf das zukünftige Geschäftsjahr</a:t>
            </a:r>
            <a:endParaRPr b="0" i="0" sz="1600" u="none" cap="none" strike="noStrike">
              <a:solidFill>
                <a:schemeClr val="dk2"/>
              </a:solidFill>
              <a:latin typeface="Lato"/>
              <a:ea typeface="Lato"/>
              <a:cs typeface="Lato"/>
              <a:sym typeface="Lato"/>
            </a:endParaRPr>
          </a:p>
        </p:txBody>
      </p:sp>
      <p:sp>
        <p:nvSpPr>
          <p:cNvPr id="882" name="Google Shape;882;p141"/>
          <p:cNvSpPr/>
          <p:nvPr/>
        </p:nvSpPr>
        <p:spPr>
          <a:xfrm>
            <a:off x="402524" y="3704714"/>
            <a:ext cx="8414099"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2D050"/>
              </a:buClr>
              <a:buFont typeface="Lato"/>
              <a:buNone/>
            </a:pPr>
            <a:r>
              <a:rPr b="1" i="0" lang="de-DE" sz="1600" u="none" cap="none" strike="noStrike">
                <a:solidFill>
                  <a:srgbClr val="FF8900"/>
                </a:solidFill>
                <a:latin typeface="Lato"/>
                <a:ea typeface="Lato"/>
                <a:cs typeface="Lato"/>
                <a:sym typeface="Lato"/>
              </a:rPr>
              <a:t>Die Kassenrevisoren schlagen deshalb der Mitgliederversammlung die Entlastung des Schatzmeisters bzw. des Vorstandes für das zurückliegende Geschäftsjahr vor</a:t>
            </a:r>
            <a:endParaRPr/>
          </a:p>
        </p:txBody>
      </p:sp>
    </p:spTree>
  </p:cSld>
  <p:clrMapOvr>
    <a:masterClrMapping/>
  </p:clrMapOvr>
  <p:transition spd="slow">
    <p:fade thruBlk="1"/>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6" name="Shape 886"/>
        <p:cNvGrpSpPr/>
        <p:nvPr/>
      </p:nvGrpSpPr>
      <p:grpSpPr>
        <a:xfrm>
          <a:off x="0" y="0"/>
          <a:ext cx="0" cy="0"/>
          <a:chOff x="0" y="0"/>
          <a:chExt cx="0" cy="0"/>
        </a:xfrm>
      </p:grpSpPr>
      <p:sp>
        <p:nvSpPr>
          <p:cNvPr id="887" name="Google Shape;887;p142"/>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4800" u="none" cap="none" strike="noStrike">
                <a:solidFill>
                  <a:schemeClr val="lt1"/>
                </a:solidFill>
                <a:latin typeface="Lato"/>
                <a:ea typeface="Lato"/>
                <a:cs typeface="Lato"/>
                <a:sym typeface="Lato"/>
              </a:rPr>
              <a:t>Genehmigung des Haushaltsvorschlags</a:t>
            </a:r>
            <a:endParaRPr b="0" i="0" sz="4800" u="none" cap="none" strike="noStrike">
              <a:solidFill>
                <a:schemeClr val="lt1"/>
              </a:solidFill>
              <a:latin typeface="Lato"/>
              <a:ea typeface="Lato"/>
              <a:cs typeface="Lato"/>
              <a:sym typeface="Lato"/>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143"/>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893" name="Google Shape;893;p143"/>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lang="de-DE" sz="2400">
                <a:solidFill>
                  <a:srgbClr val="FF8900"/>
                </a:solidFill>
                <a:latin typeface="Lato"/>
                <a:ea typeface="Lato"/>
                <a:cs typeface="Lato"/>
                <a:sym typeface="Lato"/>
              </a:rPr>
              <a:t>Haushaltsvoranschlag</a:t>
            </a:r>
            <a:r>
              <a:rPr b="1" i="0" lang="de-DE" sz="2400" u="none" cap="none" strike="noStrike">
                <a:solidFill>
                  <a:srgbClr val="FF8900"/>
                </a:solidFill>
                <a:latin typeface="Lato"/>
                <a:ea typeface="Lato"/>
                <a:cs typeface="Lato"/>
                <a:sym typeface="Lato"/>
              </a:rPr>
              <a:t> 2017/201</a:t>
            </a:r>
            <a:r>
              <a:rPr b="1" lang="de-DE" sz="2400">
                <a:solidFill>
                  <a:srgbClr val="FF8900"/>
                </a:solidFill>
                <a:latin typeface="Lato"/>
                <a:ea typeface="Lato"/>
                <a:cs typeface="Lato"/>
                <a:sym typeface="Lato"/>
              </a:rPr>
              <a:t>8</a:t>
            </a:r>
            <a:endParaRPr/>
          </a:p>
        </p:txBody>
      </p:sp>
      <p:graphicFrame>
        <p:nvGraphicFramePr>
          <p:cNvPr id="894" name="Google Shape;894;p143"/>
          <p:cNvGraphicFramePr/>
          <p:nvPr/>
        </p:nvGraphicFramePr>
        <p:xfrm>
          <a:off x="520188" y="1615515"/>
          <a:ext cx="3000000" cy="3000000"/>
        </p:xfrm>
        <a:graphic>
          <a:graphicData uri="http://schemas.openxmlformats.org/drawingml/2006/table">
            <a:tbl>
              <a:tblPr>
                <a:noFill/>
                <a:tableStyleId>{414AF04D-5F74-4CA3-9AC4-D98190126BC7}</a:tableStyleId>
              </a:tblPr>
              <a:tblGrid>
                <a:gridCol w="1152175"/>
                <a:gridCol w="2899650"/>
                <a:gridCol w="1777950"/>
                <a:gridCol w="2273850"/>
              </a:tblGrid>
              <a:tr h="351800">
                <a:tc gridSpan="3">
                  <a:txBody>
                    <a:bodyPr/>
                    <a:lstStyle/>
                    <a:p>
                      <a:pPr indent="0" lvl="0" marL="0" marR="0" rtl="0" algn="l">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Vortrag </a:t>
                      </a:r>
                      <a:r>
                        <a:rPr lang="de-DE">
                          <a:solidFill>
                            <a:schemeClr val="dk2"/>
                          </a:solidFill>
                          <a:latin typeface="Lato"/>
                          <a:ea typeface="Lato"/>
                          <a:cs typeface="Lato"/>
                          <a:sym typeface="Lato"/>
                        </a:rPr>
                        <a:t>Juni</a:t>
                      </a:r>
                      <a:r>
                        <a:rPr lang="de-DE" sz="1400" u="none" cap="none" strike="noStrike">
                          <a:solidFill>
                            <a:schemeClr val="dk2"/>
                          </a:solidFill>
                          <a:latin typeface="Lato"/>
                          <a:ea typeface="Lato"/>
                          <a:cs typeface="Lato"/>
                          <a:sym typeface="Lato"/>
                        </a:rPr>
                        <a:t> 2017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113</a:t>
                      </a:r>
                      <a:r>
                        <a:rPr b="1" lang="de-DE" sz="1400" u="none" cap="none" strike="noStrike">
                          <a:solidFill>
                            <a:schemeClr val="dk2"/>
                          </a:solidFill>
                          <a:latin typeface="Lato"/>
                          <a:ea typeface="Lato"/>
                          <a:cs typeface="Lato"/>
                          <a:sym typeface="Lato"/>
                        </a:rPr>
                        <a:t>.000,00 €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312225">
                <a:tc>
                  <a:txBody>
                    <a:bodyPr/>
                    <a:lstStyle/>
                    <a:p>
                      <a:pPr indent="0" lvl="0" marL="0" marR="0" rtl="0" algn="l">
                        <a:lnSpc>
                          <a:spcPct val="10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Einnahmen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Mitgliedsbeiträge</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65.000,00 €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2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12225">
                <a:tc>
                  <a:txBody>
                    <a:bodyPr/>
                    <a:lstStyle/>
                    <a:p>
                      <a:pPr indent="0" lvl="0" marL="0" marR="0" rtl="0" algn="l">
                        <a:lnSpc>
                          <a:spcPct val="100000"/>
                        </a:lnSpc>
                        <a:spcBef>
                          <a:spcPts val="0"/>
                        </a:spcBef>
                        <a:spcAft>
                          <a:spcPts val="0"/>
                        </a:spcAft>
                        <a:buClr>
                          <a:srgbClr val="000000"/>
                        </a:buClr>
                        <a:buFont typeface="Arial"/>
                        <a:buNone/>
                      </a:pPr>
                      <a:r>
                        <a:t/>
                      </a:r>
                      <a:endParaRPr sz="12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Sponsoring</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sz="1200">
                          <a:solidFill>
                            <a:schemeClr val="dk2"/>
                          </a:solidFill>
                          <a:latin typeface="Lato"/>
                          <a:ea typeface="Lato"/>
                          <a:cs typeface="Lato"/>
                          <a:sym typeface="Lato"/>
                        </a:rPr>
                        <a:t>3</a:t>
                      </a:r>
                      <a:r>
                        <a:rPr lang="de-DE" sz="1200" u="none" cap="none" strike="noStrike">
                          <a:solidFill>
                            <a:schemeClr val="dk2"/>
                          </a:solidFill>
                          <a:latin typeface="Lato"/>
                          <a:ea typeface="Lato"/>
                          <a:cs typeface="Lato"/>
                          <a:sym typeface="Lato"/>
                        </a:rPr>
                        <a:t>5.000,00 €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2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0075">
                <a:tc gridSpan="3">
                  <a:txBody>
                    <a:bodyPr/>
                    <a:lstStyle/>
                    <a:p>
                      <a:pPr indent="0" lvl="0" marL="0" marR="0" rtl="0" algn="l">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Summe Einnahmen	</a:t>
                      </a:r>
                      <a:endParaRPr/>
                    </a:p>
                  </a:txBody>
                  <a:tcPr marT="91425" marB="91425" marR="91425" marL="91425">
                    <a:lnL cap="flat" cmpd="sng" w="9525">
                      <a:solidFill>
                        <a:srgbClr val="FF8900">
                          <a:alpha val="0"/>
                        </a:srgbClr>
                      </a:solidFill>
                      <a:prstDash val="solid"/>
                      <a:round/>
                      <a:headEnd len="sm" w="sm" type="none"/>
                      <a:tailEnd len="sm" w="sm" type="none"/>
                    </a:lnL>
                    <a:lnR cap="flat" cmpd="sng" w="9525">
                      <a:solidFill>
                        <a:srgbClr val="FF89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10</a:t>
                      </a:r>
                      <a:r>
                        <a:rPr b="1" lang="de-DE" sz="1400" u="none" cap="none" strike="noStrike">
                          <a:solidFill>
                            <a:schemeClr val="dk2"/>
                          </a:solidFill>
                          <a:latin typeface="Lato"/>
                          <a:ea typeface="Lato"/>
                          <a:cs typeface="Lato"/>
                          <a:sym typeface="Lato"/>
                        </a:rPr>
                        <a:t>0.000,00 €</a:t>
                      </a:r>
                      <a:endParaRPr/>
                    </a:p>
                  </a:txBody>
                  <a:tcPr marT="91425" marB="91425" marR="91425" marL="91425">
                    <a:lnL cap="flat" cmpd="sng" w="9525">
                      <a:solidFill>
                        <a:srgbClr val="FF8900">
                          <a:alpha val="0"/>
                        </a:srgbClr>
                      </a:solidFill>
                      <a:prstDash val="solid"/>
                      <a:round/>
                      <a:headEnd len="sm" w="sm" type="none"/>
                      <a:tailEnd len="sm" w="sm" type="none"/>
                    </a:lnL>
                    <a:lnR cap="flat" cmpd="sng" w="9525">
                      <a:solidFill>
                        <a:srgbClr val="FF89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380075">
                <a:tc gridSpan="2">
                  <a:txBody>
                    <a:bodyPr/>
                    <a:lstStyle/>
                    <a:p>
                      <a:pPr indent="0" lvl="0" marL="0" marR="0" rtl="0" algn="l">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Zwischensumme</a:t>
                      </a:r>
                      <a:endParaRPr/>
                    </a:p>
                  </a:txBody>
                  <a:tcPr marT="91425" marB="91425" marR="91425" marL="91425">
                    <a:lnL cap="flat" cmpd="sng" w="9525">
                      <a:solidFill>
                        <a:srgbClr val="FF8900">
                          <a:alpha val="0"/>
                        </a:srgbClr>
                      </a:solidFill>
                      <a:prstDash val="solid"/>
                      <a:round/>
                      <a:headEnd len="sm" w="sm" type="none"/>
                      <a:tailEnd len="sm" w="sm" type="none"/>
                    </a:lnL>
                    <a:lnR cap="flat" cmpd="sng" w="9525">
                      <a:solidFill>
                        <a:srgbClr val="FF8900">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hMerge="1"/>
                <a:tc>
                  <a:txBody>
                    <a:bodyPr/>
                    <a:lstStyle/>
                    <a:p>
                      <a:pPr indent="-228600" lvl="0" marL="457200" marR="0" rtl="0" algn="r">
                        <a:lnSpc>
                          <a:spcPct val="100000"/>
                        </a:lnSpc>
                        <a:spcBef>
                          <a:spcPts val="0"/>
                        </a:spcBef>
                        <a:spcAft>
                          <a:spcPts val="0"/>
                        </a:spcAft>
                        <a:buClr>
                          <a:srgbClr val="000000"/>
                        </a:buClr>
                        <a:buFont typeface="Arial"/>
                        <a:buNone/>
                      </a:pPr>
                      <a:r>
                        <a:t/>
                      </a:r>
                      <a:endParaRPr sz="1400" u="none" cap="none" strike="noStrike">
                        <a:solidFill>
                          <a:schemeClr val="dk2"/>
                        </a:solidFill>
                        <a:latin typeface="Lato"/>
                        <a:ea typeface="Lato"/>
                        <a:cs typeface="Lato"/>
                        <a:sym typeface="Lato"/>
                      </a:endParaRPr>
                    </a:p>
                  </a:txBody>
                  <a:tcPr marT="91425" marB="91425" marR="91425" marL="91425">
                    <a:lnL cap="flat" cmpd="sng" w="9525">
                      <a:solidFill>
                        <a:srgbClr val="FF8900">
                          <a:alpha val="0"/>
                        </a:srgbClr>
                      </a:solidFill>
                      <a:prstDash val="solid"/>
                      <a:round/>
                      <a:headEnd len="sm" w="sm" type="none"/>
                      <a:tailEnd len="sm" w="sm" type="none"/>
                    </a:lnL>
                    <a:lnR cap="flat" cmpd="sng" w="9525">
                      <a:solidFill>
                        <a:srgbClr val="FF8900">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2</a:t>
                      </a:r>
                      <a:r>
                        <a:rPr b="1" lang="de-DE" sz="1400" u="none" cap="none" strike="noStrike">
                          <a:solidFill>
                            <a:schemeClr val="dk2"/>
                          </a:solidFill>
                          <a:latin typeface="Lato"/>
                          <a:ea typeface="Lato"/>
                          <a:cs typeface="Lato"/>
                          <a:sym typeface="Lato"/>
                        </a:rPr>
                        <a:t>1</a:t>
                      </a:r>
                      <a:r>
                        <a:rPr b="1" lang="de-DE">
                          <a:solidFill>
                            <a:schemeClr val="dk2"/>
                          </a:solidFill>
                          <a:latin typeface="Lato"/>
                          <a:ea typeface="Lato"/>
                          <a:cs typeface="Lato"/>
                          <a:sym typeface="Lato"/>
                        </a:rPr>
                        <a:t>3</a:t>
                      </a:r>
                      <a:r>
                        <a:rPr b="1" lang="de-DE" sz="1400" u="none" cap="none" strike="noStrike">
                          <a:solidFill>
                            <a:schemeClr val="dk2"/>
                          </a:solidFill>
                          <a:latin typeface="Lato"/>
                          <a:ea typeface="Lato"/>
                          <a:cs typeface="Lato"/>
                          <a:sym typeface="Lato"/>
                        </a:rPr>
                        <a:t>.000,00 €</a:t>
                      </a:r>
                      <a:endParaRPr/>
                    </a:p>
                  </a:txBody>
                  <a:tcPr marT="91425" marB="91425" marR="91425" marL="91425">
                    <a:lnL cap="flat" cmpd="sng" w="9525">
                      <a:solidFill>
                        <a:srgbClr val="FF8900">
                          <a:alpha val="0"/>
                        </a:srgbClr>
                      </a:solidFill>
                      <a:prstDash val="solid"/>
                      <a:round/>
                      <a:headEnd len="sm" w="sm" type="none"/>
                      <a:tailEnd len="sm" w="sm" type="none"/>
                    </a:lnL>
                    <a:lnR cap="flat" cmpd="sng" w="9525">
                      <a:solidFill>
                        <a:srgbClr val="FF8900">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8" name="Shape 898"/>
        <p:cNvGrpSpPr/>
        <p:nvPr/>
      </p:nvGrpSpPr>
      <p:grpSpPr>
        <a:xfrm>
          <a:off x="0" y="0"/>
          <a:ext cx="0" cy="0"/>
          <a:chOff x="0" y="0"/>
          <a:chExt cx="0" cy="0"/>
        </a:xfrm>
      </p:grpSpPr>
      <p:sp>
        <p:nvSpPr>
          <p:cNvPr id="899" name="Google Shape;899;p144"/>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900" name="Google Shape;900;p144"/>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lang="de-DE" sz="2400">
                <a:solidFill>
                  <a:srgbClr val="FF8900"/>
                </a:solidFill>
                <a:latin typeface="Lato"/>
                <a:ea typeface="Lato"/>
                <a:cs typeface="Lato"/>
                <a:sym typeface="Lato"/>
              </a:rPr>
              <a:t>Haushaltsvoranschlag</a:t>
            </a:r>
            <a:r>
              <a:rPr b="1" i="0" lang="de-DE" sz="2400" u="none" cap="none" strike="noStrike">
                <a:solidFill>
                  <a:srgbClr val="FF8900"/>
                </a:solidFill>
                <a:latin typeface="Lato"/>
                <a:ea typeface="Lato"/>
                <a:cs typeface="Lato"/>
                <a:sym typeface="Lato"/>
              </a:rPr>
              <a:t> 201</a:t>
            </a:r>
            <a:r>
              <a:rPr b="1" lang="de-DE" sz="2400">
                <a:solidFill>
                  <a:srgbClr val="FF8900"/>
                </a:solidFill>
                <a:latin typeface="Lato"/>
                <a:ea typeface="Lato"/>
                <a:cs typeface="Lato"/>
                <a:sym typeface="Lato"/>
              </a:rPr>
              <a:t>7</a:t>
            </a:r>
            <a:r>
              <a:rPr b="1" i="0" lang="de-DE" sz="2400" u="none" cap="none" strike="noStrike">
                <a:solidFill>
                  <a:srgbClr val="FF8900"/>
                </a:solidFill>
                <a:latin typeface="Lato"/>
                <a:ea typeface="Lato"/>
                <a:cs typeface="Lato"/>
                <a:sym typeface="Lato"/>
              </a:rPr>
              <a:t>/201</a:t>
            </a:r>
            <a:r>
              <a:rPr b="1" lang="de-DE" sz="2400">
                <a:solidFill>
                  <a:srgbClr val="FF8900"/>
                </a:solidFill>
                <a:latin typeface="Lato"/>
                <a:ea typeface="Lato"/>
                <a:cs typeface="Lato"/>
                <a:sym typeface="Lato"/>
              </a:rPr>
              <a:t>8</a:t>
            </a:r>
            <a:endParaRPr/>
          </a:p>
        </p:txBody>
      </p:sp>
      <p:graphicFrame>
        <p:nvGraphicFramePr>
          <p:cNvPr id="901" name="Google Shape;901;p144"/>
          <p:cNvGraphicFramePr/>
          <p:nvPr/>
        </p:nvGraphicFramePr>
        <p:xfrm>
          <a:off x="402525" y="872540"/>
          <a:ext cx="3000000" cy="3000000"/>
        </p:xfrm>
        <a:graphic>
          <a:graphicData uri="http://schemas.openxmlformats.org/drawingml/2006/table">
            <a:tbl>
              <a:tblPr>
                <a:noFill/>
                <a:tableStyleId>{414AF04D-5F74-4CA3-9AC4-D98190126BC7}</a:tableStyleId>
              </a:tblPr>
              <a:tblGrid>
                <a:gridCol w="843325"/>
                <a:gridCol w="4289450"/>
                <a:gridCol w="1397850"/>
                <a:gridCol w="1573000"/>
              </a:tblGrid>
              <a:tr h="296600">
                <a:tc gridSpan="3">
                  <a:txBody>
                    <a:bodyPr/>
                    <a:lstStyle/>
                    <a:p>
                      <a:pPr indent="0" lvl="0" marL="0" marR="0" rtl="0" algn="l">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Zwischensumme</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2</a:t>
                      </a:r>
                      <a:r>
                        <a:rPr b="1" lang="de-DE" sz="1400" u="none" cap="none" strike="noStrike">
                          <a:solidFill>
                            <a:schemeClr val="dk2"/>
                          </a:solidFill>
                          <a:latin typeface="Lato"/>
                          <a:ea typeface="Lato"/>
                          <a:cs typeface="Lato"/>
                          <a:sym typeface="Lato"/>
                        </a:rPr>
                        <a:t>1</a:t>
                      </a:r>
                      <a:r>
                        <a:rPr b="1" lang="de-DE">
                          <a:solidFill>
                            <a:schemeClr val="dk2"/>
                          </a:solidFill>
                          <a:latin typeface="Lato"/>
                          <a:ea typeface="Lato"/>
                          <a:cs typeface="Lato"/>
                          <a:sym typeface="Lato"/>
                        </a:rPr>
                        <a:t>3</a:t>
                      </a:r>
                      <a:r>
                        <a:rPr b="1" lang="de-DE" sz="1400" u="none" cap="none" strike="noStrike">
                          <a:solidFill>
                            <a:schemeClr val="dk2"/>
                          </a:solidFill>
                          <a:latin typeface="Lato"/>
                          <a:ea typeface="Lato"/>
                          <a:cs typeface="Lato"/>
                          <a:sym typeface="Lato"/>
                        </a:rPr>
                        <a:t>.000,00 €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2103675">
                <a:tc>
                  <a:txBody>
                    <a:bodyPr/>
                    <a:lstStyle/>
                    <a:p>
                      <a:pPr indent="0" lvl="0" marL="0" marR="0" rtl="0" algn="l">
                        <a:lnSpc>
                          <a:spcPct val="10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Ausgaben</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2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Präsidium/Vorstandsarbeit</a:t>
                      </a:r>
                      <a:endParaRPr/>
                    </a:p>
                    <a:p>
                      <a:pPr indent="0" lvl="0" marL="0" marR="0" rtl="0" algn="l">
                        <a:lnSpc>
                          <a:spcPct val="120000"/>
                        </a:lnSpc>
                        <a:spcBef>
                          <a:spcPts val="0"/>
                        </a:spcBef>
                        <a:spcAft>
                          <a:spcPts val="0"/>
                        </a:spcAft>
                        <a:buClr>
                          <a:schemeClr val="dk2"/>
                        </a:buClr>
                        <a:buFont typeface="Lato"/>
                        <a:buNone/>
                      </a:pPr>
                      <a:r>
                        <a:rPr lang="de-DE" sz="1200">
                          <a:solidFill>
                            <a:schemeClr val="dk2"/>
                          </a:solidFill>
                          <a:latin typeface="Lato"/>
                          <a:ea typeface="Lato"/>
                          <a:cs typeface="Lato"/>
                          <a:sym typeface="Lato"/>
                        </a:rPr>
                        <a:t>Rückstellung Steuernachzahlung</a:t>
                      </a:r>
                      <a:endParaRPr sz="1200">
                        <a:solidFill>
                          <a:schemeClr val="dk2"/>
                        </a:solidFill>
                        <a:latin typeface="Lato"/>
                        <a:ea typeface="Lato"/>
                        <a:cs typeface="Lato"/>
                        <a:sym typeface="Lato"/>
                      </a:endParaRPr>
                    </a:p>
                    <a:p>
                      <a:pPr indent="0" lvl="0" marL="0" marR="0" rtl="0" algn="l">
                        <a:lnSpc>
                          <a:spcPct val="12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Veranstaltungen (M&amp;C, UP, WUD)</a:t>
                      </a:r>
                      <a:endParaRPr/>
                    </a:p>
                    <a:p>
                      <a:pPr indent="0" lvl="0" marL="0" marR="0" rtl="0" algn="l">
                        <a:lnSpc>
                          <a:spcPct val="12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UP-School</a:t>
                      </a:r>
                      <a:endParaRPr/>
                    </a:p>
                    <a:p>
                      <a:pPr indent="0" lvl="0" marL="0" marR="0" rtl="0" algn="l">
                        <a:lnSpc>
                          <a:spcPct val="12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AK-Themen (Workshop, AK-Treffen)</a:t>
                      </a:r>
                      <a:endParaRPr/>
                    </a:p>
                    <a:p>
                      <a:pPr indent="0" lvl="0" marL="0" marR="0" rtl="0" algn="l">
                        <a:lnSpc>
                          <a:spcPct val="12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Fachschriften+Flyer+bez. Content</a:t>
                      </a:r>
                      <a:endParaRPr/>
                    </a:p>
                    <a:p>
                      <a:pPr indent="0" lvl="0" marL="0" marR="0" rtl="0" algn="l">
                        <a:lnSpc>
                          <a:spcPct val="12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Geschäftsbetrieb und Infrastruktur</a:t>
                      </a:r>
                      <a:endParaRPr/>
                    </a:p>
                    <a:p>
                      <a:pPr indent="0" lvl="0" marL="0" marR="0" rtl="0" algn="l">
                        <a:lnSpc>
                          <a:spcPct val="12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Webseite</a:t>
                      </a:r>
                      <a:endParaRPr/>
                    </a:p>
                    <a:p>
                      <a:pPr indent="0" lvl="0" marL="0" marR="0" rtl="0" algn="l">
                        <a:lnSpc>
                          <a:spcPct val="120000"/>
                        </a:lnSpc>
                        <a:spcBef>
                          <a:spcPts val="0"/>
                        </a:spcBef>
                        <a:spcAft>
                          <a:spcPts val="0"/>
                        </a:spcAft>
                        <a:buClr>
                          <a:schemeClr val="dk2"/>
                        </a:buClr>
                        <a:buFont typeface="Lato"/>
                        <a:buNone/>
                      </a:pPr>
                      <a:r>
                        <a:rPr lang="de-DE" sz="1200">
                          <a:solidFill>
                            <a:schemeClr val="dk2"/>
                          </a:solidFill>
                          <a:latin typeface="Lato"/>
                          <a:ea typeface="Lato"/>
                          <a:cs typeface="Lato"/>
                          <a:sym typeface="Lato"/>
                        </a:rPr>
                        <a:t>PR-Marketing</a:t>
                      </a:r>
                      <a:endParaRPr/>
                    </a:p>
                    <a:p>
                      <a:pPr indent="0" lvl="0" marL="0" marR="0" rtl="0" algn="l">
                        <a:lnSpc>
                          <a:spcPct val="12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Personalkosten (VS-Assistenz, SocialMedia, Werkstudent)</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20000"/>
                        </a:lnSpc>
                        <a:spcBef>
                          <a:spcPts val="0"/>
                        </a:spcBef>
                        <a:spcAft>
                          <a:spcPts val="0"/>
                        </a:spcAft>
                        <a:buClr>
                          <a:schemeClr val="dk2"/>
                        </a:buClr>
                        <a:buFont typeface="Lato"/>
                        <a:buNone/>
                      </a:pPr>
                      <a:r>
                        <a:rPr lang="de-DE" sz="1200">
                          <a:solidFill>
                            <a:schemeClr val="dk2"/>
                          </a:solidFill>
                          <a:latin typeface="Lato"/>
                          <a:ea typeface="Lato"/>
                          <a:cs typeface="Lato"/>
                          <a:sym typeface="Lato"/>
                        </a:rPr>
                        <a:t>13.</a:t>
                      </a:r>
                      <a:r>
                        <a:rPr lang="de-DE" sz="1200" u="none" cap="none" strike="noStrike">
                          <a:solidFill>
                            <a:schemeClr val="dk2"/>
                          </a:solidFill>
                          <a:latin typeface="Lato"/>
                          <a:ea typeface="Lato"/>
                          <a:cs typeface="Lato"/>
                          <a:sym typeface="Lato"/>
                        </a:rPr>
                        <a:t>400,00 €</a:t>
                      </a:r>
                      <a:endParaRPr/>
                    </a:p>
                    <a:p>
                      <a:pPr indent="0" lvl="0" marL="0" marR="0" rtl="0" algn="r">
                        <a:lnSpc>
                          <a:spcPct val="120000"/>
                        </a:lnSpc>
                        <a:spcBef>
                          <a:spcPts val="0"/>
                        </a:spcBef>
                        <a:spcAft>
                          <a:spcPts val="0"/>
                        </a:spcAft>
                        <a:buClr>
                          <a:schemeClr val="dk2"/>
                        </a:buClr>
                        <a:buFont typeface="Lato"/>
                        <a:buNone/>
                      </a:pPr>
                      <a:r>
                        <a:rPr lang="de-DE" sz="1200">
                          <a:solidFill>
                            <a:schemeClr val="dk2"/>
                          </a:solidFill>
                          <a:latin typeface="Lato"/>
                          <a:ea typeface="Lato"/>
                          <a:cs typeface="Lato"/>
                          <a:sym typeface="Lato"/>
                        </a:rPr>
                        <a:t>20.000,00 €</a:t>
                      </a:r>
                      <a:endParaRPr sz="1200">
                        <a:solidFill>
                          <a:schemeClr val="dk2"/>
                        </a:solidFill>
                        <a:latin typeface="Lato"/>
                        <a:ea typeface="Lato"/>
                        <a:cs typeface="Lato"/>
                        <a:sym typeface="Lato"/>
                      </a:endParaRPr>
                    </a:p>
                    <a:p>
                      <a:pPr indent="0" lvl="0" marL="0" marR="0" rtl="0" algn="r">
                        <a:lnSpc>
                          <a:spcPct val="120000"/>
                        </a:lnSpc>
                        <a:spcBef>
                          <a:spcPts val="0"/>
                        </a:spcBef>
                        <a:spcAft>
                          <a:spcPts val="0"/>
                        </a:spcAft>
                        <a:buClr>
                          <a:schemeClr val="dk2"/>
                        </a:buClr>
                        <a:buFont typeface="Lato"/>
                        <a:buNone/>
                      </a:pPr>
                      <a:r>
                        <a:rPr lang="de-DE" sz="1200">
                          <a:solidFill>
                            <a:schemeClr val="dk2"/>
                          </a:solidFill>
                          <a:latin typeface="Lato"/>
                          <a:ea typeface="Lato"/>
                          <a:cs typeface="Lato"/>
                          <a:sym typeface="Lato"/>
                        </a:rPr>
                        <a:t>11</a:t>
                      </a:r>
                      <a:r>
                        <a:rPr lang="de-DE" sz="1200" u="none" cap="none" strike="noStrike">
                          <a:solidFill>
                            <a:schemeClr val="dk2"/>
                          </a:solidFill>
                          <a:latin typeface="Lato"/>
                          <a:ea typeface="Lato"/>
                          <a:cs typeface="Lato"/>
                          <a:sym typeface="Lato"/>
                        </a:rPr>
                        <a:t>.550,00 €</a:t>
                      </a:r>
                      <a:endParaRPr/>
                    </a:p>
                    <a:p>
                      <a:pPr indent="0" lvl="0" marL="0" marR="0" rtl="0" algn="r">
                        <a:lnSpc>
                          <a:spcPct val="12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6.600,00 €</a:t>
                      </a:r>
                      <a:endParaRPr/>
                    </a:p>
                    <a:p>
                      <a:pPr indent="0" lvl="0" marL="0" marR="0" rtl="0" algn="r">
                        <a:lnSpc>
                          <a:spcPct val="120000"/>
                        </a:lnSpc>
                        <a:spcBef>
                          <a:spcPts val="0"/>
                        </a:spcBef>
                        <a:spcAft>
                          <a:spcPts val="0"/>
                        </a:spcAft>
                        <a:buClr>
                          <a:schemeClr val="dk2"/>
                        </a:buClr>
                        <a:buFont typeface="Lato"/>
                        <a:buNone/>
                      </a:pPr>
                      <a:r>
                        <a:rPr lang="de-DE" sz="1200">
                          <a:solidFill>
                            <a:schemeClr val="dk2"/>
                          </a:solidFill>
                          <a:latin typeface="Lato"/>
                          <a:ea typeface="Lato"/>
                          <a:cs typeface="Lato"/>
                          <a:sym typeface="Lato"/>
                        </a:rPr>
                        <a:t>8.30</a:t>
                      </a:r>
                      <a:r>
                        <a:rPr lang="de-DE" sz="1200" u="none" cap="none" strike="noStrike">
                          <a:solidFill>
                            <a:schemeClr val="dk2"/>
                          </a:solidFill>
                          <a:latin typeface="Lato"/>
                          <a:ea typeface="Lato"/>
                          <a:cs typeface="Lato"/>
                          <a:sym typeface="Lato"/>
                        </a:rPr>
                        <a:t>0,00 €</a:t>
                      </a:r>
                      <a:endParaRPr/>
                    </a:p>
                    <a:p>
                      <a:pPr indent="0" lvl="0" marL="0" marR="0" rtl="0" algn="r">
                        <a:lnSpc>
                          <a:spcPct val="120000"/>
                        </a:lnSpc>
                        <a:spcBef>
                          <a:spcPts val="0"/>
                        </a:spcBef>
                        <a:spcAft>
                          <a:spcPts val="0"/>
                        </a:spcAft>
                        <a:buClr>
                          <a:schemeClr val="dk2"/>
                        </a:buClr>
                        <a:buFont typeface="Lato"/>
                        <a:buNone/>
                      </a:pPr>
                      <a:r>
                        <a:rPr lang="de-DE" sz="1200">
                          <a:solidFill>
                            <a:schemeClr val="dk2"/>
                          </a:solidFill>
                          <a:latin typeface="Lato"/>
                          <a:ea typeface="Lato"/>
                          <a:cs typeface="Lato"/>
                          <a:sym typeface="Lato"/>
                        </a:rPr>
                        <a:t>18</a:t>
                      </a:r>
                      <a:r>
                        <a:rPr lang="de-DE" sz="1200" u="none" cap="none" strike="noStrike">
                          <a:solidFill>
                            <a:schemeClr val="dk2"/>
                          </a:solidFill>
                          <a:latin typeface="Lato"/>
                          <a:ea typeface="Lato"/>
                          <a:cs typeface="Lato"/>
                          <a:sym typeface="Lato"/>
                        </a:rPr>
                        <a:t>.550,00 €</a:t>
                      </a:r>
                      <a:endParaRPr/>
                    </a:p>
                    <a:p>
                      <a:pPr indent="0" lvl="0" marL="0" marR="0" rtl="0" algn="r">
                        <a:lnSpc>
                          <a:spcPct val="12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1</a:t>
                      </a:r>
                      <a:r>
                        <a:rPr lang="de-DE" sz="1200">
                          <a:solidFill>
                            <a:schemeClr val="dk2"/>
                          </a:solidFill>
                          <a:latin typeface="Lato"/>
                          <a:ea typeface="Lato"/>
                          <a:cs typeface="Lato"/>
                          <a:sym typeface="Lato"/>
                        </a:rPr>
                        <a:t>5</a:t>
                      </a:r>
                      <a:r>
                        <a:rPr lang="de-DE" sz="1200" u="none" cap="none" strike="noStrike">
                          <a:solidFill>
                            <a:schemeClr val="dk2"/>
                          </a:solidFill>
                          <a:latin typeface="Lato"/>
                          <a:ea typeface="Lato"/>
                          <a:cs typeface="Lato"/>
                          <a:sym typeface="Lato"/>
                        </a:rPr>
                        <a:t>.650,00 €</a:t>
                      </a:r>
                      <a:endParaRPr/>
                    </a:p>
                    <a:p>
                      <a:pPr indent="0" lvl="0" marL="0" marR="0" rtl="0" algn="r">
                        <a:lnSpc>
                          <a:spcPct val="120000"/>
                        </a:lnSpc>
                        <a:spcBef>
                          <a:spcPts val="0"/>
                        </a:spcBef>
                        <a:spcAft>
                          <a:spcPts val="0"/>
                        </a:spcAft>
                        <a:buClr>
                          <a:schemeClr val="dk2"/>
                        </a:buClr>
                        <a:buFont typeface="Lato"/>
                        <a:buNone/>
                      </a:pPr>
                      <a:r>
                        <a:rPr lang="de-DE" sz="1200">
                          <a:solidFill>
                            <a:schemeClr val="dk2"/>
                          </a:solidFill>
                          <a:latin typeface="Lato"/>
                          <a:ea typeface="Lato"/>
                          <a:cs typeface="Lato"/>
                          <a:sym typeface="Lato"/>
                        </a:rPr>
                        <a:t>16</a:t>
                      </a:r>
                      <a:r>
                        <a:rPr lang="de-DE" sz="1200" u="none" cap="none" strike="noStrike">
                          <a:solidFill>
                            <a:schemeClr val="dk2"/>
                          </a:solidFill>
                          <a:latin typeface="Lato"/>
                          <a:ea typeface="Lato"/>
                          <a:cs typeface="Lato"/>
                          <a:sym typeface="Lato"/>
                        </a:rPr>
                        <a:t>.500,00 €</a:t>
                      </a:r>
                      <a:endParaRPr/>
                    </a:p>
                    <a:p>
                      <a:pPr indent="0" lvl="0" marL="0" marR="0" rtl="0" algn="r">
                        <a:lnSpc>
                          <a:spcPct val="120000"/>
                        </a:lnSpc>
                        <a:spcBef>
                          <a:spcPts val="0"/>
                        </a:spcBef>
                        <a:spcAft>
                          <a:spcPts val="0"/>
                        </a:spcAft>
                        <a:buClr>
                          <a:schemeClr val="dk2"/>
                        </a:buClr>
                        <a:buFont typeface="Lato"/>
                        <a:buNone/>
                      </a:pPr>
                      <a:r>
                        <a:rPr lang="de-DE" sz="1200">
                          <a:solidFill>
                            <a:schemeClr val="dk2"/>
                          </a:solidFill>
                          <a:latin typeface="Lato"/>
                          <a:ea typeface="Lato"/>
                          <a:cs typeface="Lato"/>
                          <a:sym typeface="Lato"/>
                        </a:rPr>
                        <a:t>26</a:t>
                      </a:r>
                      <a:r>
                        <a:rPr lang="de-DE" sz="1200" u="none" cap="none" strike="noStrike">
                          <a:solidFill>
                            <a:schemeClr val="dk2"/>
                          </a:solidFill>
                          <a:latin typeface="Lato"/>
                          <a:ea typeface="Lato"/>
                          <a:cs typeface="Lato"/>
                          <a:sym typeface="Lato"/>
                        </a:rPr>
                        <a:t>.3</a:t>
                      </a:r>
                      <a:r>
                        <a:rPr lang="de-DE" sz="1200">
                          <a:solidFill>
                            <a:schemeClr val="dk2"/>
                          </a:solidFill>
                          <a:latin typeface="Lato"/>
                          <a:ea typeface="Lato"/>
                          <a:cs typeface="Lato"/>
                          <a:sym typeface="Lato"/>
                        </a:rPr>
                        <a:t>5</a:t>
                      </a:r>
                      <a:r>
                        <a:rPr lang="de-DE" sz="1200" u="none" cap="none" strike="noStrike">
                          <a:solidFill>
                            <a:schemeClr val="dk2"/>
                          </a:solidFill>
                          <a:latin typeface="Lato"/>
                          <a:ea typeface="Lato"/>
                          <a:cs typeface="Lato"/>
                          <a:sym typeface="Lato"/>
                        </a:rPr>
                        <a:t>0,00 €</a:t>
                      </a:r>
                      <a:endParaRPr/>
                    </a:p>
                    <a:p>
                      <a:pPr indent="0" lvl="0" marL="0" marR="0" rtl="0" algn="r">
                        <a:lnSpc>
                          <a:spcPct val="120000"/>
                        </a:lnSpc>
                        <a:spcBef>
                          <a:spcPts val="0"/>
                        </a:spcBef>
                        <a:spcAft>
                          <a:spcPts val="0"/>
                        </a:spcAft>
                        <a:buClr>
                          <a:schemeClr val="dk2"/>
                        </a:buClr>
                        <a:buFont typeface="Lato"/>
                        <a:buNone/>
                      </a:pPr>
                      <a:r>
                        <a:rPr lang="de-DE" sz="1200" u="none" cap="none" strike="noStrike">
                          <a:solidFill>
                            <a:schemeClr val="dk2"/>
                          </a:solidFill>
                          <a:latin typeface="Lato"/>
                          <a:ea typeface="Lato"/>
                          <a:cs typeface="Lato"/>
                          <a:sym typeface="Lato"/>
                        </a:rPr>
                        <a:t>52.000,00 €</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2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20200">
                <a:tc gridSpan="3">
                  <a:txBody>
                    <a:bodyPr/>
                    <a:lstStyle/>
                    <a:p>
                      <a:pPr indent="0" lvl="0" marL="0" marR="0" rtl="0" algn="l">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Summe Ausgaben	</a:t>
                      </a:r>
                      <a:endParaRPr/>
                    </a:p>
                  </a:txBody>
                  <a:tcPr marT="91425" marB="91425" marR="91425" marL="91425">
                    <a:lnL cap="flat" cmpd="sng" w="9525">
                      <a:solidFill>
                        <a:srgbClr val="FF8900">
                          <a:alpha val="0"/>
                        </a:srgbClr>
                      </a:solidFill>
                      <a:prstDash val="solid"/>
                      <a:round/>
                      <a:headEnd len="sm" w="sm" type="none"/>
                      <a:tailEnd len="sm" w="sm" type="none"/>
                    </a:lnL>
                    <a:lnR cap="flat" cmpd="sng" w="9525">
                      <a:solidFill>
                        <a:srgbClr val="FF89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1</a:t>
                      </a:r>
                      <a:r>
                        <a:rPr b="1" lang="de-DE">
                          <a:solidFill>
                            <a:schemeClr val="dk2"/>
                          </a:solidFill>
                          <a:latin typeface="Lato"/>
                          <a:ea typeface="Lato"/>
                          <a:cs typeface="Lato"/>
                          <a:sym typeface="Lato"/>
                        </a:rPr>
                        <a:t>88.90</a:t>
                      </a:r>
                      <a:r>
                        <a:rPr b="1" lang="de-DE" sz="1400" u="none" cap="none" strike="noStrike">
                          <a:solidFill>
                            <a:schemeClr val="dk2"/>
                          </a:solidFill>
                          <a:latin typeface="Lato"/>
                          <a:ea typeface="Lato"/>
                          <a:cs typeface="Lato"/>
                          <a:sym typeface="Lato"/>
                        </a:rPr>
                        <a:t>0,00 €</a:t>
                      </a:r>
                      <a:endParaRPr/>
                    </a:p>
                  </a:txBody>
                  <a:tcPr marT="91425" marB="91425" marR="91425" marL="91425">
                    <a:lnL cap="flat" cmpd="sng" w="9525">
                      <a:solidFill>
                        <a:srgbClr val="FF8900">
                          <a:alpha val="0"/>
                        </a:srgbClr>
                      </a:solidFill>
                      <a:prstDash val="solid"/>
                      <a:round/>
                      <a:headEnd len="sm" w="sm" type="none"/>
                      <a:tailEnd len="sm" w="sm" type="none"/>
                    </a:lnL>
                    <a:lnR cap="flat" cmpd="sng" w="9525">
                      <a:solidFill>
                        <a:srgbClr val="FF8900">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320200">
                <a:tc gridSpan="3">
                  <a:txBody>
                    <a:bodyPr/>
                    <a:lstStyle/>
                    <a:p>
                      <a:pPr indent="0" lvl="0" marL="0" marR="0" rtl="0" algn="l">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Saldo </a:t>
                      </a:r>
                      <a:r>
                        <a:rPr lang="de-DE">
                          <a:solidFill>
                            <a:schemeClr val="dk2"/>
                          </a:solidFill>
                          <a:latin typeface="Lato"/>
                          <a:ea typeface="Lato"/>
                          <a:cs typeface="Lato"/>
                          <a:sym typeface="Lato"/>
                        </a:rPr>
                        <a:t>Juni </a:t>
                      </a:r>
                      <a:r>
                        <a:rPr lang="de-DE" sz="1400" u="none" cap="none" strike="noStrike">
                          <a:solidFill>
                            <a:schemeClr val="dk2"/>
                          </a:solidFill>
                          <a:latin typeface="Lato"/>
                          <a:ea typeface="Lato"/>
                          <a:cs typeface="Lato"/>
                          <a:sym typeface="Lato"/>
                        </a:rPr>
                        <a:t> 2018</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24.10</a:t>
                      </a:r>
                      <a:r>
                        <a:rPr b="1" lang="de-DE" sz="1400" u="none" cap="none" strike="noStrike">
                          <a:solidFill>
                            <a:schemeClr val="dk2"/>
                          </a:solidFill>
                          <a:latin typeface="Lato"/>
                          <a:ea typeface="Lato"/>
                          <a:cs typeface="Lato"/>
                          <a:sym typeface="Lato"/>
                        </a:rPr>
                        <a:t>0,00 €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5" name="Shape 905"/>
        <p:cNvGrpSpPr/>
        <p:nvPr/>
      </p:nvGrpSpPr>
      <p:grpSpPr>
        <a:xfrm>
          <a:off x="0" y="0"/>
          <a:ext cx="0" cy="0"/>
          <a:chOff x="0" y="0"/>
          <a:chExt cx="0" cy="0"/>
        </a:xfrm>
      </p:grpSpPr>
      <p:sp>
        <p:nvSpPr>
          <p:cNvPr id="906" name="Google Shape;906;p145"/>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4800" u="none" cap="none" strike="noStrike">
                <a:solidFill>
                  <a:schemeClr val="lt1"/>
                </a:solidFill>
                <a:latin typeface="Lato"/>
                <a:ea typeface="Lato"/>
                <a:cs typeface="Lato"/>
                <a:sym typeface="Lato"/>
              </a:rPr>
              <a:t>Abstimmung über den Haushaltsvorschlag</a:t>
            </a:r>
            <a:endParaRPr b="0" i="0" sz="4800" u="none" cap="none" strike="noStrike">
              <a:solidFill>
                <a:schemeClr val="lt1"/>
              </a:solidFill>
              <a:latin typeface="Lato"/>
              <a:ea typeface="Lato"/>
              <a:cs typeface="Lato"/>
              <a:sym typeface="Lato"/>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0" name="Shape 910"/>
        <p:cNvGrpSpPr/>
        <p:nvPr/>
      </p:nvGrpSpPr>
      <p:grpSpPr>
        <a:xfrm>
          <a:off x="0" y="0"/>
          <a:ext cx="0" cy="0"/>
          <a:chOff x="0" y="0"/>
          <a:chExt cx="0" cy="0"/>
        </a:xfrm>
      </p:grpSpPr>
      <p:sp>
        <p:nvSpPr>
          <p:cNvPr id="911" name="Google Shape;911;p146"/>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lang="de-DE"/>
              <a:t>Anträge</a:t>
            </a:r>
            <a:endParaRPr b="0" i="0" sz="4800" u="none" cap="none" strike="noStrike">
              <a:solidFill>
                <a:schemeClr val="lt1"/>
              </a:solidFill>
              <a:latin typeface="Lato"/>
              <a:ea typeface="Lato"/>
              <a:cs typeface="Lato"/>
              <a:sym typeface="Lato"/>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5" name="Shape 915"/>
        <p:cNvGrpSpPr/>
        <p:nvPr/>
      </p:nvGrpSpPr>
      <p:grpSpPr>
        <a:xfrm>
          <a:off x="0" y="0"/>
          <a:ext cx="0" cy="0"/>
          <a:chOff x="0" y="0"/>
          <a:chExt cx="0" cy="0"/>
        </a:xfrm>
      </p:grpSpPr>
      <p:sp>
        <p:nvSpPr>
          <p:cNvPr id="916" name="Google Shape;916;p147"/>
          <p:cNvSpPr txBox="1"/>
          <p:nvPr>
            <p:ph type="title"/>
          </p:nvPr>
        </p:nvSpPr>
        <p:spPr>
          <a:xfrm>
            <a:off x="236875" y="1929725"/>
            <a:ext cx="879167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3200" u="none" cap="none" strike="noStrike">
                <a:solidFill>
                  <a:schemeClr val="lt1"/>
                </a:solidFill>
                <a:latin typeface="Lato"/>
                <a:ea typeface="Lato"/>
                <a:cs typeface="Lato"/>
                <a:sym typeface="Lato"/>
              </a:rPr>
              <a:t>1. Antrag zur Ergänzung der Beitra</a:t>
            </a:r>
            <a:r>
              <a:rPr b="0" i="0" lang="de-DE" sz="3200" u="none" cap="none" strike="noStrike">
                <a:solidFill>
                  <a:schemeClr val="lt1"/>
                </a:solidFill>
                <a:latin typeface="Lato"/>
                <a:ea typeface="Lato"/>
                <a:cs typeface="Lato"/>
                <a:sym typeface="Lato"/>
              </a:rPr>
              <a:t>gsordnung </a:t>
            </a:r>
            <a:r>
              <a:rPr lang="de-DE" sz="3200"/>
              <a:t>damit verbundene Satzungsänderung.</a:t>
            </a:r>
            <a:endParaRPr sz="3200"/>
          </a:p>
          <a:p>
            <a:pPr indent="0" lvl="0" marL="0" marR="0" rtl="0" algn="l">
              <a:lnSpc>
                <a:spcPct val="115000"/>
              </a:lnSpc>
              <a:spcBef>
                <a:spcPts val="0"/>
              </a:spcBef>
              <a:spcAft>
                <a:spcPts val="0"/>
              </a:spcAft>
              <a:buClr>
                <a:schemeClr val="lt1"/>
              </a:buClr>
              <a:buFont typeface="Lato"/>
              <a:buNone/>
            </a:pPr>
            <a:br>
              <a:rPr b="0" i="0" lang="de-DE" sz="3200" u="none" cap="none" strike="noStrike">
                <a:solidFill>
                  <a:schemeClr val="lt1"/>
                </a:solidFill>
                <a:latin typeface="Lato"/>
                <a:ea typeface="Lato"/>
                <a:cs typeface="Lato"/>
                <a:sym typeface="Lato"/>
              </a:rPr>
            </a:br>
            <a:r>
              <a:rPr b="0" i="0" lang="de-DE" sz="3200" u="none" cap="none" strike="noStrike">
                <a:solidFill>
                  <a:schemeClr val="lt1"/>
                </a:solidFill>
                <a:latin typeface="Lato"/>
                <a:ea typeface="Lato"/>
                <a:cs typeface="Lato"/>
                <a:sym typeface="Lato"/>
              </a:rPr>
              <a:t>—Einführun</a:t>
            </a:r>
            <a:r>
              <a:rPr lang="de-DE" sz="3200"/>
              <a:t>g einer "Firmenmitgliedschaft"</a:t>
            </a:r>
            <a:endParaRPr sz="3200"/>
          </a:p>
          <a:p>
            <a:pPr indent="0" lvl="0" marL="0" marR="0" rtl="0" algn="l">
              <a:lnSpc>
                <a:spcPct val="115000"/>
              </a:lnSpc>
              <a:spcBef>
                <a:spcPts val="0"/>
              </a:spcBef>
              <a:spcAft>
                <a:spcPts val="0"/>
              </a:spcAft>
              <a:buClr>
                <a:schemeClr val="lt1"/>
              </a:buClr>
              <a:buFont typeface="Lato"/>
              <a:buNone/>
            </a:pPr>
            <a:br>
              <a:rPr b="0" i="0" lang="de-DE" sz="3200" u="none" cap="none" strike="noStrike">
                <a:solidFill>
                  <a:schemeClr val="lt1"/>
                </a:solidFill>
                <a:latin typeface="Lato"/>
                <a:ea typeface="Lato"/>
                <a:cs typeface="Lato"/>
                <a:sym typeface="Lato"/>
              </a:rPr>
            </a:br>
            <a:r>
              <a:rPr b="0" i="0" lang="de-DE" sz="2000" u="none" cap="none" strike="noStrike">
                <a:solidFill>
                  <a:schemeClr val="lt1"/>
                </a:solidFill>
                <a:latin typeface="Lato"/>
                <a:ea typeface="Lato"/>
                <a:cs typeface="Lato"/>
                <a:sym typeface="Lato"/>
              </a:rPr>
              <a:t>eingereicht von </a:t>
            </a:r>
            <a:r>
              <a:rPr lang="de-DE" sz="2000"/>
              <a:t>Astrid Beck</a:t>
            </a:r>
            <a:endParaRPr b="0" i="0" sz="2000" u="none" cap="none" strike="noStrike">
              <a:solidFill>
                <a:schemeClr val="lt1"/>
              </a:solidFill>
              <a:latin typeface="Lato"/>
              <a:ea typeface="Lato"/>
              <a:cs typeface="Lato"/>
              <a:sym typeface="Lato"/>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0" name="Shape 920"/>
        <p:cNvGrpSpPr/>
        <p:nvPr/>
      </p:nvGrpSpPr>
      <p:grpSpPr>
        <a:xfrm>
          <a:off x="0" y="0"/>
          <a:ext cx="0" cy="0"/>
          <a:chOff x="0" y="0"/>
          <a:chExt cx="0" cy="0"/>
        </a:xfrm>
      </p:grpSpPr>
      <p:sp>
        <p:nvSpPr>
          <p:cNvPr id="921" name="Google Shape;921;p148"/>
          <p:cNvSpPr txBox="1"/>
          <p:nvPr>
            <p:ph idx="1" type="body"/>
          </p:nvPr>
        </p:nvSpPr>
        <p:spPr>
          <a:xfrm>
            <a:off x="403200" y="1121229"/>
            <a:ext cx="8297400" cy="314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Ziel:</a:t>
            </a:r>
            <a:endParaRPr/>
          </a:p>
          <a:p>
            <a:pPr indent="0" lvl="0" marL="0" rtl="0" algn="l">
              <a:spcBef>
                <a:spcPts val="0"/>
              </a:spcBef>
              <a:spcAft>
                <a:spcPts val="0"/>
              </a:spcAft>
              <a:buNone/>
            </a:pPr>
            <a:r>
              <a:rPr lang="de-DE"/>
              <a:t>Firmen / Unternehmen melden und bezahlen einer Zahl n von Personen, die in der UPA aktiv sind/werden wollen</a:t>
            </a:r>
            <a:endParaRPr/>
          </a:p>
          <a:p>
            <a:pPr indent="0" lvl="0" marL="0" rtl="0" algn="l">
              <a:spcBef>
                <a:spcPts val="0"/>
              </a:spcBef>
              <a:spcAft>
                <a:spcPts val="0"/>
              </a:spcAft>
              <a:buNone/>
            </a:pPr>
            <a:r>
              <a:rPr lang="de-DE"/>
              <a:t>und </a:t>
            </a:r>
            <a:r>
              <a:rPr lang="de-DE">
                <a:solidFill>
                  <a:schemeClr val="dk2"/>
                </a:solidFill>
              </a:rPr>
              <a:t>bezahlen </a:t>
            </a:r>
            <a:r>
              <a:rPr lang="de-DE"/>
              <a:t>für ein Jahr den Mitgliedsbeitrag.</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solidFill>
                  <a:schemeClr val="dk2"/>
                </a:solidFill>
              </a:rPr>
              <a:t>Und das b.a.w. wenn nicht gekündigt wurde.</a:t>
            </a:r>
            <a:endParaRPr/>
          </a:p>
          <a:p>
            <a:pPr indent="0" lvl="0" marL="0" rtl="0" algn="l">
              <a:spcBef>
                <a:spcPts val="0"/>
              </a:spcBef>
              <a:spcAft>
                <a:spcPts val="0"/>
              </a:spcAft>
              <a:buNone/>
            </a:pPr>
            <a:r>
              <a:t/>
            </a:r>
            <a:endParaRPr/>
          </a:p>
        </p:txBody>
      </p:sp>
      <p:sp>
        <p:nvSpPr>
          <p:cNvPr id="922" name="Google Shape;922;p148"/>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Antrag Firmenmitgliedschaft</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sp>
        <p:nvSpPr>
          <p:cNvPr id="927" name="Google Shape;927;p149"/>
          <p:cNvSpPr txBox="1"/>
          <p:nvPr>
            <p:ph idx="1" type="body"/>
          </p:nvPr>
        </p:nvSpPr>
        <p:spPr>
          <a:xfrm>
            <a:off x="327000" y="1045029"/>
            <a:ext cx="8297400" cy="31404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15000"/>
              </a:lnSpc>
              <a:spcBef>
                <a:spcPts val="0"/>
              </a:spcBef>
              <a:spcAft>
                <a:spcPts val="0"/>
              </a:spcAft>
              <a:buSzPts val="2000"/>
              <a:buChar char="▪"/>
            </a:pPr>
            <a:r>
              <a:rPr lang="de-DE"/>
              <a:t>Unternehmen können zur vereinfachten Abrechnung MitarbeiterInnen mit Vor- und Zuname sowie E-Mail-Adresse  als German UPA Mitglied anmelden.</a:t>
            </a:r>
            <a:endParaRPr/>
          </a:p>
          <a:p>
            <a:pPr indent="-355600" lvl="0" marL="457200" marR="0" rtl="0" algn="l">
              <a:lnSpc>
                <a:spcPct val="115000"/>
              </a:lnSpc>
              <a:spcBef>
                <a:spcPts val="0"/>
              </a:spcBef>
              <a:spcAft>
                <a:spcPts val="0"/>
              </a:spcAft>
              <a:buSzPts val="2000"/>
              <a:buChar char="▪"/>
            </a:pPr>
            <a:r>
              <a:rPr lang="de-DE"/>
              <a:t>Die Höhe des Beitrages der “Firmenmitgliedschaft” richtet sich nach der Anzahl der MitarbeiterInnen die als German UPA Mitglied angemeldet werden. Der Beitrag ist in der “</a:t>
            </a:r>
            <a:r>
              <a:rPr lang="de-DE">
                <a:uFill>
                  <a:noFill/>
                </a:uFill>
                <a:hlinkClick r:id="rId3"/>
              </a:rPr>
              <a:t>Beitragsordnung</a:t>
            </a:r>
            <a:r>
              <a:rPr lang="de-DE"/>
              <a:t>” festgelegt. </a:t>
            </a:r>
            <a:endParaRPr b="0" i="0" sz="2000" u="none" cap="none" strike="noStrike">
              <a:solidFill>
                <a:srgbClr val="666666"/>
              </a:solidFill>
              <a:latin typeface="Lato"/>
              <a:ea typeface="Lato"/>
              <a:cs typeface="Lato"/>
              <a:sym typeface="Lato"/>
            </a:endParaRPr>
          </a:p>
          <a:p>
            <a:pPr indent="-215900" lvl="0" marL="342900" marR="0" rtl="0" algn="l">
              <a:lnSpc>
                <a:spcPct val="115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15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15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
        <p:nvSpPr>
          <p:cNvPr id="928" name="Google Shape;928;p149"/>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lang="de-DE"/>
              <a:t>Details</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51"/>
          <p:cNvSpPr txBox="1"/>
          <p:nvPr>
            <p:ph idx="1" type="body"/>
          </p:nvPr>
        </p:nvSpPr>
        <p:spPr>
          <a:xfrm>
            <a:off x="3216000" y="2125800"/>
            <a:ext cx="55221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sz="4800"/>
              <a:t>und vieles mehr...</a:t>
            </a:r>
            <a:endParaRPr sz="48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2" name="Shape 932"/>
        <p:cNvGrpSpPr/>
        <p:nvPr/>
      </p:nvGrpSpPr>
      <p:grpSpPr>
        <a:xfrm>
          <a:off x="0" y="0"/>
          <a:ext cx="0" cy="0"/>
          <a:chOff x="0" y="0"/>
          <a:chExt cx="0" cy="0"/>
        </a:xfrm>
      </p:grpSpPr>
      <p:sp>
        <p:nvSpPr>
          <p:cNvPr id="933" name="Google Shape;933;p150"/>
          <p:cNvSpPr txBox="1"/>
          <p:nvPr>
            <p:ph idx="1" type="body"/>
          </p:nvPr>
        </p:nvSpPr>
        <p:spPr>
          <a:xfrm>
            <a:off x="250800" y="1045029"/>
            <a:ext cx="8297400" cy="31404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Char char="▪"/>
            </a:pPr>
            <a:r>
              <a:rPr lang="de-DE"/>
              <a:t>Die Rechnung geht an die Firmenanschrift und an die Firmen-Mail.</a:t>
            </a:r>
            <a:endParaRPr/>
          </a:p>
          <a:p>
            <a:pPr indent="-355600" lvl="0" marL="457200" rtl="0" algn="l">
              <a:lnSpc>
                <a:spcPct val="115000"/>
              </a:lnSpc>
              <a:spcBef>
                <a:spcPts val="0"/>
              </a:spcBef>
              <a:spcAft>
                <a:spcPts val="0"/>
              </a:spcAft>
              <a:buSzPts val="2000"/>
              <a:buChar char="▪"/>
            </a:pPr>
            <a:r>
              <a:rPr lang="de-DE"/>
              <a:t>Die Firma bekommt eine Sammelrechnung </a:t>
            </a:r>
            <a:r>
              <a:rPr lang="de-DE">
                <a:solidFill>
                  <a:schemeClr val="dk2"/>
                </a:solidFill>
              </a:rPr>
              <a:t>statt mehrere von einzelnen MitarbeiterInnen</a:t>
            </a:r>
            <a:endParaRPr>
              <a:solidFill>
                <a:schemeClr val="dk2"/>
              </a:solidFill>
            </a:endParaRPr>
          </a:p>
          <a:p>
            <a:pPr indent="-355600" lvl="0" marL="457200" rtl="0" algn="l">
              <a:lnSpc>
                <a:spcPct val="115000"/>
              </a:lnSpc>
              <a:spcBef>
                <a:spcPts val="0"/>
              </a:spcBef>
              <a:spcAft>
                <a:spcPts val="0"/>
              </a:spcAft>
              <a:buClr>
                <a:schemeClr val="dk2"/>
              </a:buClr>
              <a:buSzPts val="2000"/>
              <a:buChar char="▪"/>
            </a:pPr>
            <a:r>
              <a:rPr lang="de-DE">
                <a:solidFill>
                  <a:schemeClr val="dk2"/>
                </a:solidFill>
              </a:rPr>
              <a:t>Marketing als Firmenmitglied der German UPA</a:t>
            </a:r>
            <a:endParaRPr>
              <a:solidFill>
                <a:schemeClr val="dk2"/>
              </a:solidFill>
            </a:endParaRPr>
          </a:p>
          <a:p>
            <a:pPr indent="-355600" lvl="0" marL="457200" rtl="0" algn="l">
              <a:lnSpc>
                <a:spcPct val="115000"/>
              </a:lnSpc>
              <a:spcBef>
                <a:spcPts val="0"/>
              </a:spcBef>
              <a:spcAft>
                <a:spcPts val="0"/>
              </a:spcAft>
              <a:buSzPts val="2000"/>
              <a:buChar char="▪"/>
            </a:pPr>
            <a:r>
              <a:rPr lang="de-DE"/>
              <a:t>Steuerlicher Vorteil für das Unternehmen.</a:t>
            </a:r>
            <a:endParaRPr/>
          </a:p>
          <a:p>
            <a:pPr indent="-355600" lvl="0" marL="457200" rtl="0" algn="l">
              <a:lnSpc>
                <a:spcPct val="115000"/>
              </a:lnSpc>
              <a:spcBef>
                <a:spcPts val="0"/>
              </a:spcBef>
              <a:spcAft>
                <a:spcPts val="0"/>
              </a:spcAft>
              <a:buSzPts val="2000"/>
              <a:buChar char="▪"/>
            </a:pPr>
            <a:r>
              <a:rPr lang="de-DE"/>
              <a:t>Die Firma hat mit der Rechnung einen Überblick wie viele und welche MitarbeiterInnen German UPA Mitglieder sind.</a:t>
            </a:r>
            <a:endParaRPr/>
          </a:p>
          <a:p>
            <a:pPr indent="-355600" lvl="0" marL="457200" rtl="0" algn="l">
              <a:lnSpc>
                <a:spcPct val="115000"/>
              </a:lnSpc>
              <a:spcBef>
                <a:spcPts val="0"/>
              </a:spcBef>
              <a:spcAft>
                <a:spcPts val="0"/>
              </a:spcAft>
              <a:buSzPts val="2000"/>
              <a:buChar char="▪"/>
            </a:pPr>
            <a:r>
              <a:rPr lang="de-DE"/>
              <a:t>Einfache Meldung von neuen Mitgliedern zum neuen Geschäftsjahr.</a:t>
            </a:r>
            <a:endParaRPr/>
          </a:p>
          <a:p>
            <a:pPr indent="-355600" lvl="0" marL="457200" rtl="0" algn="l">
              <a:lnSpc>
                <a:spcPct val="115000"/>
              </a:lnSpc>
              <a:spcBef>
                <a:spcPts val="0"/>
              </a:spcBef>
              <a:spcAft>
                <a:spcPts val="0"/>
              </a:spcAft>
              <a:buSzPts val="2000"/>
              <a:buChar char="▪"/>
            </a:pPr>
            <a:r>
              <a:rPr lang="de-DE"/>
              <a:t>Einfache Kündigung von Mitgliedern zum neuen Geschäftsjahr.</a:t>
            </a:r>
            <a:endParaRPr/>
          </a:p>
        </p:txBody>
      </p:sp>
      <p:sp>
        <p:nvSpPr>
          <p:cNvPr id="934" name="Google Shape;934;p150"/>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8900"/>
              </a:buClr>
              <a:buFont typeface="Lato"/>
              <a:buNone/>
            </a:pPr>
            <a:r>
              <a:rPr lang="de-DE"/>
              <a:t>Vorteile für die Unternehmen</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8" name="Shape 938"/>
        <p:cNvGrpSpPr/>
        <p:nvPr/>
      </p:nvGrpSpPr>
      <p:grpSpPr>
        <a:xfrm>
          <a:off x="0" y="0"/>
          <a:ext cx="0" cy="0"/>
          <a:chOff x="0" y="0"/>
          <a:chExt cx="0" cy="0"/>
        </a:xfrm>
      </p:grpSpPr>
      <p:sp>
        <p:nvSpPr>
          <p:cNvPr id="939" name="Google Shape;939;p151"/>
          <p:cNvSpPr txBox="1"/>
          <p:nvPr>
            <p:ph type="title"/>
          </p:nvPr>
        </p:nvSpPr>
        <p:spPr>
          <a:xfrm>
            <a:off x="89538" y="1886550"/>
            <a:ext cx="87918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3200" u="none" cap="none" strike="noStrike">
                <a:solidFill>
                  <a:schemeClr val="lt1"/>
                </a:solidFill>
                <a:latin typeface="Lato"/>
                <a:ea typeface="Lato"/>
                <a:cs typeface="Lato"/>
                <a:sym typeface="Lato"/>
              </a:rPr>
              <a:t>2.  </a:t>
            </a:r>
            <a:r>
              <a:rPr lang="de-DE" sz="3200"/>
              <a:t>Antrag auf Gründung des AK Interkulturalität</a:t>
            </a:r>
            <a:endParaRPr sz="3200"/>
          </a:p>
          <a:p>
            <a:pPr indent="0" lvl="0" marL="0" marR="0" rtl="0" algn="l">
              <a:lnSpc>
                <a:spcPct val="115000"/>
              </a:lnSpc>
              <a:spcBef>
                <a:spcPts val="0"/>
              </a:spcBef>
              <a:spcAft>
                <a:spcPts val="0"/>
              </a:spcAft>
              <a:buClr>
                <a:schemeClr val="lt1"/>
              </a:buClr>
              <a:buFont typeface="Lato"/>
              <a:buNone/>
            </a:pPr>
            <a:r>
              <a:rPr lang="de-DE" sz="3200"/>
              <a:t> </a:t>
            </a:r>
            <a:br>
              <a:rPr b="0" i="0" lang="de-DE" sz="3200" u="none" cap="none" strike="noStrike">
                <a:solidFill>
                  <a:schemeClr val="lt1"/>
                </a:solidFill>
                <a:latin typeface="Lato"/>
                <a:ea typeface="Lato"/>
                <a:cs typeface="Lato"/>
                <a:sym typeface="Lato"/>
              </a:rPr>
            </a:br>
            <a:r>
              <a:rPr b="0" i="0" lang="de-DE" sz="2000" u="none" cap="none" strike="noStrike">
                <a:solidFill>
                  <a:schemeClr val="lt1"/>
                </a:solidFill>
                <a:latin typeface="Lato"/>
                <a:ea typeface="Lato"/>
                <a:cs typeface="Lato"/>
                <a:sym typeface="Lato"/>
              </a:rPr>
              <a:t>einge</a:t>
            </a:r>
            <a:r>
              <a:rPr lang="de-DE" sz="2000"/>
              <a:t>reicht von Rüdiger Heimgärtner</a:t>
            </a:r>
            <a:endParaRPr b="0" i="0" sz="2000" u="none" cap="none" strike="noStrike">
              <a:solidFill>
                <a:schemeClr val="lt1"/>
              </a:solidFill>
              <a:latin typeface="Lato"/>
              <a:ea typeface="Lato"/>
              <a:cs typeface="Lato"/>
              <a:sym typeface="Lato"/>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3" name="Shape 943"/>
        <p:cNvGrpSpPr/>
        <p:nvPr/>
      </p:nvGrpSpPr>
      <p:grpSpPr>
        <a:xfrm>
          <a:off x="0" y="0"/>
          <a:ext cx="0" cy="0"/>
          <a:chOff x="0" y="0"/>
          <a:chExt cx="0" cy="0"/>
        </a:xfrm>
      </p:grpSpPr>
      <p:sp>
        <p:nvSpPr>
          <p:cNvPr id="944" name="Google Shape;944;p152"/>
          <p:cNvSpPr txBox="1"/>
          <p:nvPr>
            <p:ph idx="1" type="body"/>
          </p:nvPr>
        </p:nvSpPr>
        <p:spPr>
          <a:xfrm>
            <a:off x="403200" y="1121229"/>
            <a:ext cx="8297455" cy="3140528"/>
          </a:xfrm>
          <a:prstGeom prst="rect">
            <a:avLst/>
          </a:prstGeom>
          <a:noFill/>
          <a:ln>
            <a:noFill/>
          </a:ln>
        </p:spPr>
        <p:txBody>
          <a:bodyPr anchorCtr="0" anchor="t" bIns="45700" lIns="91425" spcFirstLastPara="1" rIns="91425" wrap="square" tIns="45700">
            <a:noAutofit/>
          </a:bodyPr>
          <a:lstStyle/>
          <a:p>
            <a:pPr indent="-268287" lvl="0" marL="268287" marR="0" rtl="0" algn="l">
              <a:lnSpc>
                <a:spcPct val="115000"/>
              </a:lnSpc>
              <a:spcBef>
                <a:spcPts val="0"/>
              </a:spcBef>
              <a:spcAft>
                <a:spcPts val="0"/>
              </a:spcAft>
              <a:buClr>
                <a:schemeClr val="dk2"/>
              </a:buClr>
              <a:buFont typeface="Noto Sans Symbols"/>
              <a:buNone/>
            </a:pPr>
            <a:r>
              <a:rPr lang="de-DE">
                <a:solidFill>
                  <a:schemeClr val="dk2"/>
                </a:solidFill>
              </a:rPr>
              <a:t>Themenfeld: </a:t>
            </a:r>
            <a:endParaRPr>
              <a:solidFill>
                <a:schemeClr val="dk2"/>
              </a:solidFill>
            </a:endParaRPr>
          </a:p>
          <a:p>
            <a:pPr indent="-268287" lvl="0" marL="268287" marR="0" rtl="0" algn="l">
              <a:lnSpc>
                <a:spcPct val="115000"/>
              </a:lnSpc>
              <a:spcBef>
                <a:spcPts val="0"/>
              </a:spcBef>
              <a:spcAft>
                <a:spcPts val="0"/>
              </a:spcAft>
              <a:buClr>
                <a:schemeClr val="dk2"/>
              </a:buClr>
              <a:buFont typeface="Noto Sans Symbols"/>
              <a:buNone/>
            </a:pPr>
            <a:r>
              <a:rPr lang="de-DE">
                <a:solidFill>
                  <a:schemeClr val="dk2"/>
                </a:solidFill>
              </a:rPr>
              <a:t>Informationssysteme und Benutzungsschnittstellen entstehen</a:t>
            </a:r>
            <a:endParaRPr>
              <a:solidFill>
                <a:schemeClr val="dk2"/>
              </a:solidFill>
            </a:endParaRPr>
          </a:p>
          <a:p>
            <a:pPr indent="-268287" lvl="0" marL="268287" marR="0" rtl="0" algn="l">
              <a:lnSpc>
                <a:spcPct val="115000"/>
              </a:lnSpc>
              <a:spcBef>
                <a:spcPts val="0"/>
              </a:spcBef>
              <a:spcAft>
                <a:spcPts val="0"/>
              </a:spcAft>
              <a:buClr>
                <a:schemeClr val="dk2"/>
              </a:buClr>
              <a:buFont typeface="Noto Sans Symbols"/>
              <a:buNone/>
            </a:pPr>
            <a:r>
              <a:rPr lang="de-DE">
                <a:solidFill>
                  <a:schemeClr val="dk2"/>
                </a:solidFill>
              </a:rPr>
              <a:t>zunehmend in internationalen Kontexten. Somit muss Usability und</a:t>
            </a:r>
            <a:endParaRPr>
              <a:solidFill>
                <a:schemeClr val="dk2"/>
              </a:solidFill>
            </a:endParaRPr>
          </a:p>
          <a:p>
            <a:pPr indent="-268287" lvl="0" marL="268287" marR="0" rtl="0" algn="l">
              <a:lnSpc>
                <a:spcPct val="115000"/>
              </a:lnSpc>
              <a:spcBef>
                <a:spcPts val="0"/>
              </a:spcBef>
              <a:spcAft>
                <a:spcPts val="0"/>
              </a:spcAft>
              <a:buClr>
                <a:schemeClr val="dk2"/>
              </a:buClr>
              <a:buFont typeface="Noto Sans Symbols"/>
              <a:buNone/>
            </a:pPr>
            <a:r>
              <a:rPr lang="de-DE">
                <a:solidFill>
                  <a:schemeClr val="dk2"/>
                </a:solidFill>
              </a:rPr>
              <a:t>Usability Engineering immer stärker an kulturelle Kontexte angepasst</a:t>
            </a:r>
            <a:endParaRPr>
              <a:solidFill>
                <a:schemeClr val="dk2"/>
              </a:solidFill>
            </a:endParaRPr>
          </a:p>
          <a:p>
            <a:pPr indent="-268287" lvl="0" marL="268287" marR="0" rtl="0" algn="l">
              <a:lnSpc>
                <a:spcPct val="115000"/>
              </a:lnSpc>
              <a:spcBef>
                <a:spcPts val="0"/>
              </a:spcBef>
              <a:spcAft>
                <a:spcPts val="0"/>
              </a:spcAft>
              <a:buClr>
                <a:schemeClr val="dk2"/>
              </a:buClr>
              <a:buFont typeface="Noto Sans Symbols"/>
              <a:buNone/>
            </a:pPr>
            <a:r>
              <a:rPr lang="de-DE">
                <a:solidFill>
                  <a:schemeClr val="dk2"/>
                </a:solidFill>
              </a:rPr>
              <a:t>werden - es entsteht "Interkulturelles Usability Engineering" (IUE) und</a:t>
            </a:r>
            <a:endParaRPr>
              <a:solidFill>
                <a:schemeClr val="dk2"/>
              </a:solidFill>
            </a:endParaRPr>
          </a:p>
          <a:p>
            <a:pPr indent="-268287" lvl="0" marL="268287" marR="0" rtl="0" algn="l">
              <a:lnSpc>
                <a:spcPct val="115000"/>
              </a:lnSpc>
              <a:spcBef>
                <a:spcPts val="0"/>
              </a:spcBef>
              <a:spcAft>
                <a:spcPts val="0"/>
              </a:spcAft>
              <a:buClr>
                <a:schemeClr val="dk2"/>
              </a:buClr>
              <a:buFont typeface="Noto Sans Symbols"/>
              <a:buNone/>
            </a:pPr>
            <a:r>
              <a:rPr lang="de-DE">
                <a:solidFill>
                  <a:schemeClr val="dk2"/>
                </a:solidFill>
              </a:rPr>
              <a:t>"Interkulturelles User Interface Design" ( IUID)</a:t>
            </a:r>
            <a:endParaRPr>
              <a:solidFill>
                <a:schemeClr val="dk2"/>
              </a:solidFill>
            </a:endParaRPr>
          </a:p>
          <a:p>
            <a:pPr indent="-268287" lvl="0" marL="268287" marR="0" rtl="0" algn="l">
              <a:lnSpc>
                <a:spcPct val="115000"/>
              </a:lnSpc>
              <a:spcBef>
                <a:spcPts val="0"/>
              </a:spcBef>
              <a:spcAft>
                <a:spcPts val="0"/>
              </a:spcAft>
              <a:buClr>
                <a:schemeClr val="dk2"/>
              </a:buClr>
              <a:buFont typeface="Noto Sans Symbols"/>
              <a:buNone/>
            </a:pPr>
            <a:r>
              <a:t/>
            </a:r>
            <a:endParaRPr>
              <a:solidFill>
                <a:schemeClr val="dk2"/>
              </a:solidFill>
            </a:endParaRPr>
          </a:p>
          <a:p>
            <a:pPr indent="-268287" lvl="0" marL="268287" rtl="0" algn="l">
              <a:lnSpc>
                <a:spcPct val="115000"/>
              </a:lnSpc>
              <a:spcBef>
                <a:spcPts val="0"/>
              </a:spcBef>
              <a:spcAft>
                <a:spcPts val="0"/>
              </a:spcAft>
              <a:buClr>
                <a:schemeClr val="dk2"/>
              </a:buClr>
              <a:buFont typeface="Noto Sans Symbols"/>
              <a:buNone/>
            </a:pPr>
            <a:r>
              <a:rPr lang="de-DE">
                <a:solidFill>
                  <a:schemeClr val="dk2"/>
                </a:solidFill>
              </a:rPr>
              <a:t>Öffentlichkeitsarbeit soll das Bewusstsein in der Fachwelt dafür schaffen.</a:t>
            </a:r>
            <a:endParaRPr>
              <a:solidFill>
                <a:schemeClr val="dk2"/>
              </a:solidFill>
            </a:endParaRPr>
          </a:p>
        </p:txBody>
      </p:sp>
      <p:sp>
        <p:nvSpPr>
          <p:cNvPr id="945" name="Google Shape;945;p152"/>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lang="de-DE"/>
              <a:t>Antrag auf Gründung eines Arbeitskreises  </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9" name="Shape 949"/>
        <p:cNvGrpSpPr/>
        <p:nvPr/>
      </p:nvGrpSpPr>
      <p:grpSpPr>
        <a:xfrm>
          <a:off x="0" y="0"/>
          <a:ext cx="0" cy="0"/>
          <a:chOff x="0" y="0"/>
          <a:chExt cx="0" cy="0"/>
        </a:xfrm>
      </p:grpSpPr>
      <p:sp>
        <p:nvSpPr>
          <p:cNvPr id="950" name="Google Shape;950;p153"/>
          <p:cNvSpPr txBox="1"/>
          <p:nvPr>
            <p:ph idx="1" type="body"/>
          </p:nvPr>
        </p:nvSpPr>
        <p:spPr>
          <a:xfrm>
            <a:off x="423275" y="870850"/>
            <a:ext cx="8297400" cy="3378300"/>
          </a:xfrm>
          <a:prstGeom prst="rect">
            <a:avLst/>
          </a:prstGeom>
          <a:noFill/>
          <a:ln>
            <a:noFill/>
          </a:ln>
        </p:spPr>
        <p:txBody>
          <a:bodyPr anchorCtr="0" anchor="t" bIns="45700" lIns="91425" spcFirstLastPara="1" rIns="91425" wrap="square" tIns="45700">
            <a:noAutofit/>
          </a:bodyPr>
          <a:lstStyle/>
          <a:p>
            <a:pPr indent="-268287" lvl="0" marL="268287" marR="0" rtl="0" algn="l">
              <a:lnSpc>
                <a:spcPct val="115000"/>
              </a:lnSpc>
              <a:spcBef>
                <a:spcPts val="0"/>
              </a:spcBef>
              <a:spcAft>
                <a:spcPts val="0"/>
              </a:spcAft>
              <a:buClr>
                <a:schemeClr val="dk2"/>
              </a:buClr>
              <a:buFont typeface="Noto Sans Symbols"/>
              <a:buNone/>
            </a:pPr>
            <a:r>
              <a:rPr lang="de-DE" sz="1800">
                <a:solidFill>
                  <a:schemeClr val="dk2"/>
                </a:solidFill>
              </a:rPr>
              <a:t>Methodenkompetenz, Designrichtlinien sowie Qualifikations- und</a:t>
            </a:r>
            <a:endParaRPr sz="1800">
              <a:solidFill>
                <a:schemeClr val="dk2"/>
              </a:solidFill>
            </a:endParaRPr>
          </a:p>
          <a:p>
            <a:pPr indent="-268287" lvl="0" marL="268287" marR="0" rtl="0" algn="l">
              <a:lnSpc>
                <a:spcPct val="115000"/>
              </a:lnSpc>
              <a:spcBef>
                <a:spcPts val="0"/>
              </a:spcBef>
              <a:spcAft>
                <a:spcPts val="0"/>
              </a:spcAft>
              <a:buClr>
                <a:schemeClr val="dk2"/>
              </a:buClr>
              <a:buFont typeface="Noto Sans Symbols"/>
              <a:buNone/>
            </a:pPr>
            <a:r>
              <a:rPr lang="de-DE" sz="1800">
                <a:solidFill>
                  <a:schemeClr val="dk2"/>
                </a:solidFill>
              </a:rPr>
              <a:t>Qualitätsstandards für die Entwicklung interkultureller User Interfaces.</a:t>
            </a:r>
            <a:endParaRPr sz="1800">
              <a:solidFill>
                <a:schemeClr val="dk2"/>
              </a:solidFill>
            </a:endParaRPr>
          </a:p>
          <a:p>
            <a:pPr indent="-268287" lvl="0" marL="268287" marR="0" rtl="0" algn="l">
              <a:lnSpc>
                <a:spcPct val="115000"/>
              </a:lnSpc>
              <a:spcBef>
                <a:spcPts val="0"/>
              </a:spcBef>
              <a:spcAft>
                <a:spcPts val="0"/>
              </a:spcAft>
              <a:buClr>
                <a:schemeClr val="dk2"/>
              </a:buClr>
              <a:buFont typeface="Noto Sans Symbols"/>
              <a:buNone/>
            </a:pPr>
            <a:r>
              <a:rPr lang="de-DE" sz="1800">
                <a:solidFill>
                  <a:schemeClr val="dk2"/>
                </a:solidFill>
              </a:rPr>
              <a:t>Publikationen, Präsentationen, Veranstaltungen, Checklisten, Guidelines</a:t>
            </a:r>
            <a:endParaRPr sz="1800">
              <a:solidFill>
                <a:schemeClr val="dk2"/>
              </a:solidFill>
            </a:endParaRPr>
          </a:p>
          <a:p>
            <a:pPr indent="-268287" lvl="0" marL="268287" marR="0" rtl="0" algn="l">
              <a:lnSpc>
                <a:spcPct val="115000"/>
              </a:lnSpc>
              <a:spcBef>
                <a:spcPts val="0"/>
              </a:spcBef>
              <a:spcAft>
                <a:spcPts val="0"/>
              </a:spcAft>
              <a:buClr>
                <a:schemeClr val="dk1"/>
              </a:buClr>
              <a:buSzPts val="1100"/>
              <a:buFont typeface="Arial"/>
              <a:buNone/>
            </a:pPr>
            <a:r>
              <a:t/>
            </a:r>
            <a:endParaRPr sz="1800">
              <a:solidFill>
                <a:schemeClr val="dk2"/>
              </a:solidFill>
            </a:endParaRPr>
          </a:p>
          <a:p>
            <a:pPr indent="-342900" lvl="0" marL="457200" marR="0" rtl="0" algn="l">
              <a:lnSpc>
                <a:spcPct val="115000"/>
              </a:lnSpc>
              <a:spcBef>
                <a:spcPts val="0"/>
              </a:spcBef>
              <a:spcAft>
                <a:spcPts val="0"/>
              </a:spcAft>
              <a:buClr>
                <a:schemeClr val="dk2"/>
              </a:buClr>
              <a:buSzPts val="1800"/>
              <a:buChar char="▪"/>
            </a:pPr>
            <a:r>
              <a:rPr lang="de-DE" sz="1800">
                <a:solidFill>
                  <a:schemeClr val="dk2"/>
                </a:solidFill>
              </a:rPr>
              <a:t>Erarbeiten von IUID-Research/Designpatterns</a:t>
            </a:r>
            <a:endParaRPr sz="1800">
              <a:solidFill>
                <a:schemeClr val="dk2"/>
              </a:solidFill>
            </a:endParaRPr>
          </a:p>
          <a:p>
            <a:pPr indent="-342900" lvl="0" marL="457200" marR="0" rtl="0" algn="l">
              <a:lnSpc>
                <a:spcPct val="115000"/>
              </a:lnSpc>
              <a:spcBef>
                <a:spcPts val="0"/>
              </a:spcBef>
              <a:spcAft>
                <a:spcPts val="0"/>
              </a:spcAft>
              <a:buClr>
                <a:schemeClr val="dk2"/>
              </a:buClr>
              <a:buSzPts val="1800"/>
              <a:buChar char="▪"/>
            </a:pPr>
            <a:r>
              <a:rPr lang="de-DE" sz="1800">
                <a:solidFill>
                  <a:schemeClr val="dk2"/>
                </a:solidFill>
              </a:rPr>
              <a:t>Ansprechpartner für zu klärende IUID-Fragen aus der Praxis</a:t>
            </a:r>
            <a:endParaRPr sz="1800">
              <a:solidFill>
                <a:schemeClr val="dk2"/>
              </a:solidFill>
            </a:endParaRPr>
          </a:p>
          <a:p>
            <a:pPr indent="-342900" lvl="0" marL="457200" marR="0" rtl="0" algn="l">
              <a:lnSpc>
                <a:spcPct val="115000"/>
              </a:lnSpc>
              <a:spcBef>
                <a:spcPts val="0"/>
              </a:spcBef>
              <a:spcAft>
                <a:spcPts val="0"/>
              </a:spcAft>
              <a:buClr>
                <a:schemeClr val="dk2"/>
              </a:buClr>
              <a:buSzPts val="1800"/>
              <a:buChar char="▪"/>
            </a:pPr>
            <a:r>
              <a:rPr lang="de-DE" sz="1800">
                <a:solidFill>
                  <a:schemeClr val="dk2"/>
                </a:solidFill>
              </a:rPr>
              <a:t>Empfehlungen für die Methodenanwendung erarbeiten</a:t>
            </a:r>
            <a:endParaRPr sz="1800">
              <a:solidFill>
                <a:schemeClr val="dk2"/>
              </a:solidFill>
            </a:endParaRPr>
          </a:p>
          <a:p>
            <a:pPr indent="0" lvl="0" marL="0" marR="0" rtl="0" algn="l">
              <a:lnSpc>
                <a:spcPct val="115000"/>
              </a:lnSpc>
              <a:spcBef>
                <a:spcPts val="0"/>
              </a:spcBef>
              <a:spcAft>
                <a:spcPts val="0"/>
              </a:spcAft>
              <a:buClr>
                <a:schemeClr val="dk2"/>
              </a:buClr>
              <a:buFont typeface="Noto Sans Symbols"/>
              <a:buNone/>
            </a:pPr>
            <a:r>
              <a:t/>
            </a:r>
            <a:endParaRPr sz="1800">
              <a:solidFill>
                <a:schemeClr val="dk2"/>
              </a:solidFill>
            </a:endParaRPr>
          </a:p>
          <a:p>
            <a:pPr indent="-268287" lvl="0" marL="268287" marR="0" rtl="0" algn="l">
              <a:lnSpc>
                <a:spcPct val="115000"/>
              </a:lnSpc>
              <a:spcBef>
                <a:spcPts val="0"/>
              </a:spcBef>
              <a:spcAft>
                <a:spcPts val="0"/>
              </a:spcAft>
              <a:buClr>
                <a:schemeClr val="dk1"/>
              </a:buClr>
              <a:buSzPts val="1100"/>
              <a:buFont typeface="Arial"/>
              <a:buNone/>
            </a:pPr>
            <a:r>
              <a:rPr lang="de-DE" sz="1800">
                <a:solidFill>
                  <a:schemeClr val="dk2"/>
                </a:solidFill>
              </a:rPr>
              <a:t>Interessierte Personen:</a:t>
            </a:r>
            <a:endParaRPr sz="1800">
              <a:solidFill>
                <a:schemeClr val="dk2"/>
              </a:solidFill>
            </a:endParaRPr>
          </a:p>
          <a:p>
            <a:pPr indent="-268287" lvl="0" marL="268287" marR="0" rtl="0" algn="l">
              <a:lnSpc>
                <a:spcPct val="115000"/>
              </a:lnSpc>
              <a:spcBef>
                <a:spcPts val="0"/>
              </a:spcBef>
              <a:spcAft>
                <a:spcPts val="0"/>
              </a:spcAft>
              <a:buClr>
                <a:schemeClr val="dk1"/>
              </a:buClr>
              <a:buSzPts val="1100"/>
              <a:buFont typeface="Arial"/>
              <a:buNone/>
            </a:pPr>
            <a:r>
              <a:rPr lang="de-DE" sz="1800">
                <a:solidFill>
                  <a:schemeClr val="dk2"/>
                </a:solidFill>
              </a:rPr>
              <a:t>Astrid Beck, Christian Sturm, Katrin Proschek, Esmahan Eryilmaz,</a:t>
            </a:r>
            <a:endParaRPr sz="1800">
              <a:solidFill>
                <a:schemeClr val="dk2"/>
              </a:solidFill>
            </a:endParaRPr>
          </a:p>
          <a:p>
            <a:pPr indent="-268287" lvl="0" marL="268287" marR="0" rtl="0" algn="l">
              <a:lnSpc>
                <a:spcPct val="115000"/>
              </a:lnSpc>
              <a:spcBef>
                <a:spcPts val="0"/>
              </a:spcBef>
              <a:spcAft>
                <a:spcPts val="0"/>
              </a:spcAft>
              <a:buClr>
                <a:schemeClr val="dk1"/>
              </a:buClr>
              <a:buSzPts val="1100"/>
              <a:buFont typeface="Arial"/>
              <a:buNone/>
            </a:pPr>
            <a:r>
              <a:rPr lang="de-DE" sz="1800">
                <a:solidFill>
                  <a:schemeClr val="dk2"/>
                </a:solidFill>
              </a:rPr>
              <a:t>Sebastian Linxen, Alkesh Solanki, Rüdiger Heimgärtner</a:t>
            </a:r>
            <a:endParaRPr sz="1800">
              <a:solidFill>
                <a:schemeClr val="dk2"/>
              </a:solidFill>
            </a:endParaRPr>
          </a:p>
        </p:txBody>
      </p:sp>
      <p:sp>
        <p:nvSpPr>
          <p:cNvPr id="951" name="Google Shape;951;p153"/>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lang="de-DE"/>
              <a:t>Angestrebte Ergebnisse  </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5" name="Shape 955"/>
        <p:cNvGrpSpPr/>
        <p:nvPr/>
      </p:nvGrpSpPr>
      <p:grpSpPr>
        <a:xfrm>
          <a:off x="0" y="0"/>
          <a:ext cx="0" cy="0"/>
          <a:chOff x="0" y="0"/>
          <a:chExt cx="0" cy="0"/>
        </a:xfrm>
      </p:grpSpPr>
      <p:sp>
        <p:nvSpPr>
          <p:cNvPr id="956" name="Google Shape;956;p154"/>
          <p:cNvSpPr txBox="1"/>
          <p:nvPr>
            <p:ph type="title"/>
          </p:nvPr>
        </p:nvSpPr>
        <p:spPr>
          <a:xfrm>
            <a:off x="89538" y="1886550"/>
            <a:ext cx="87918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lang="de-DE" sz="3200"/>
              <a:t>3</a:t>
            </a:r>
            <a:r>
              <a:rPr b="0" i="0" lang="de-DE" sz="3200" u="none" cap="none" strike="noStrike">
                <a:solidFill>
                  <a:schemeClr val="lt1"/>
                </a:solidFill>
                <a:latin typeface="Lato"/>
                <a:ea typeface="Lato"/>
                <a:cs typeface="Lato"/>
                <a:sym typeface="Lato"/>
              </a:rPr>
              <a:t>.  </a:t>
            </a:r>
            <a:r>
              <a:rPr lang="de-DE" sz="3200"/>
              <a:t>Antra</a:t>
            </a:r>
            <a:r>
              <a:rPr lang="de-DE" sz="3200"/>
              <a:t>g auf Entkopplung des Geschäftsjahres vom Kalenderjahr</a:t>
            </a:r>
            <a:endParaRPr sz="3200"/>
          </a:p>
          <a:p>
            <a:pPr indent="0" lvl="0" marL="0" marR="0" rtl="0" algn="l">
              <a:lnSpc>
                <a:spcPct val="115000"/>
              </a:lnSpc>
              <a:spcBef>
                <a:spcPts val="0"/>
              </a:spcBef>
              <a:spcAft>
                <a:spcPts val="0"/>
              </a:spcAft>
              <a:buClr>
                <a:schemeClr val="lt1"/>
              </a:buClr>
              <a:buFont typeface="Lato"/>
              <a:buNone/>
            </a:pPr>
            <a:r>
              <a:rPr lang="de-DE" sz="3200"/>
              <a:t> </a:t>
            </a:r>
            <a:br>
              <a:rPr b="0" i="0" lang="de-DE" sz="3200" u="none" cap="none" strike="noStrike">
                <a:solidFill>
                  <a:schemeClr val="lt1"/>
                </a:solidFill>
                <a:latin typeface="Lato"/>
                <a:ea typeface="Lato"/>
                <a:cs typeface="Lato"/>
                <a:sym typeface="Lato"/>
              </a:rPr>
            </a:br>
            <a:r>
              <a:rPr b="0" i="0" lang="de-DE" sz="2000" u="none" cap="none" strike="noStrike">
                <a:solidFill>
                  <a:schemeClr val="lt1"/>
                </a:solidFill>
                <a:latin typeface="Lato"/>
                <a:ea typeface="Lato"/>
                <a:cs typeface="Lato"/>
                <a:sym typeface="Lato"/>
              </a:rPr>
              <a:t>ein</a:t>
            </a:r>
            <a:r>
              <a:rPr lang="de-DE" sz="2000"/>
              <a:t>gereicht von Roman Reindler</a:t>
            </a:r>
            <a:endParaRPr b="0" i="0" sz="2000" u="none" cap="none" strike="noStrike">
              <a:solidFill>
                <a:schemeClr val="lt1"/>
              </a:solidFill>
              <a:latin typeface="Lato"/>
              <a:ea typeface="Lato"/>
              <a:cs typeface="Lato"/>
              <a:sym typeface="Lato"/>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0" name="Shape 960"/>
        <p:cNvGrpSpPr/>
        <p:nvPr/>
      </p:nvGrpSpPr>
      <p:grpSpPr>
        <a:xfrm>
          <a:off x="0" y="0"/>
          <a:ext cx="0" cy="0"/>
          <a:chOff x="0" y="0"/>
          <a:chExt cx="0" cy="0"/>
        </a:xfrm>
      </p:grpSpPr>
      <p:sp>
        <p:nvSpPr>
          <p:cNvPr id="961" name="Google Shape;961;p155"/>
          <p:cNvSpPr txBox="1"/>
          <p:nvPr>
            <p:ph idx="1" type="body"/>
          </p:nvPr>
        </p:nvSpPr>
        <p:spPr>
          <a:xfrm>
            <a:off x="403200" y="1121229"/>
            <a:ext cx="8297400" cy="31404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lang="de-DE">
                <a:solidFill>
                  <a:schemeClr val="dk2"/>
                </a:solidFill>
              </a:rPr>
              <a:t>Hiermit beantrage ich die Entkopplung des Geschäftsjahr vom Kalenderjahr, so dass dieses demnächst vom 1. Juli bis zum 30. Juni des Folgejahres läuft und dadurch zur Mitgliederversammlung im September ein abgeschlossener Kassenbericht vorliegen kann.</a:t>
            </a:r>
            <a:endParaRPr>
              <a:solidFill>
                <a:schemeClr val="dk2"/>
              </a:solidFill>
            </a:endParaRPr>
          </a:p>
          <a:p>
            <a:pPr indent="-215900" lvl="0" marL="342900" marR="0" rtl="0" algn="l">
              <a:lnSpc>
                <a:spcPct val="115000"/>
              </a:lnSpc>
              <a:spcBef>
                <a:spcPts val="0"/>
              </a:spcBef>
              <a:spcAft>
                <a:spcPts val="0"/>
              </a:spcAft>
              <a:buClr>
                <a:srgbClr val="666666"/>
              </a:buClr>
              <a:buSzPts val="2000"/>
              <a:buFont typeface="Noto Sans Symbols"/>
              <a:buNone/>
            </a:pPr>
            <a:r>
              <a:t/>
            </a:r>
            <a:endParaRPr>
              <a:solidFill>
                <a:schemeClr val="dk2"/>
              </a:solidFill>
            </a:endParaRPr>
          </a:p>
          <a:p>
            <a:pPr indent="-215900" lvl="0" marL="342900" marR="0" rtl="0" algn="l">
              <a:lnSpc>
                <a:spcPct val="115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15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
        <p:nvSpPr>
          <p:cNvPr id="962" name="Google Shape;962;p155"/>
          <p:cNvSpPr txBox="1"/>
          <p:nvPr>
            <p:ph idx="2" type="body"/>
          </p:nvPr>
        </p:nvSpPr>
        <p:spPr>
          <a:xfrm>
            <a:off x="403199"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Idee</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6" name="Shape 966"/>
        <p:cNvGrpSpPr/>
        <p:nvPr/>
      </p:nvGrpSpPr>
      <p:grpSpPr>
        <a:xfrm>
          <a:off x="0" y="0"/>
          <a:ext cx="0" cy="0"/>
          <a:chOff x="0" y="0"/>
          <a:chExt cx="0" cy="0"/>
        </a:xfrm>
      </p:grpSpPr>
      <p:sp>
        <p:nvSpPr>
          <p:cNvPr id="967" name="Google Shape;967;p156"/>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4800" u="none" cap="none" strike="noStrike">
                <a:solidFill>
                  <a:schemeClr val="lt1"/>
                </a:solidFill>
                <a:latin typeface="Lato"/>
                <a:ea typeface="Lato"/>
                <a:cs typeface="Lato"/>
                <a:sym typeface="Lato"/>
              </a:rPr>
              <a:t>Entlastung und </a:t>
            </a:r>
            <a:br>
              <a:rPr b="0" i="0" lang="de-DE" sz="4800" u="none" cap="none" strike="noStrike">
                <a:solidFill>
                  <a:schemeClr val="lt1"/>
                </a:solidFill>
                <a:latin typeface="Lato"/>
                <a:ea typeface="Lato"/>
                <a:cs typeface="Lato"/>
                <a:sym typeface="Lato"/>
              </a:rPr>
            </a:br>
            <a:r>
              <a:rPr b="0" i="0" lang="de-DE" sz="4800" u="none" cap="none" strike="noStrike">
                <a:solidFill>
                  <a:schemeClr val="lt1"/>
                </a:solidFill>
                <a:latin typeface="Lato"/>
                <a:ea typeface="Lato"/>
                <a:cs typeface="Lato"/>
                <a:sym typeface="Lato"/>
              </a:rPr>
              <a:t>Wahlen des Vorstands</a:t>
            </a:r>
            <a:endParaRPr b="0" i="0" sz="4800" u="none" cap="none" strike="noStrike">
              <a:solidFill>
                <a:schemeClr val="lt1"/>
              </a:solidFill>
              <a:latin typeface="Lato"/>
              <a:ea typeface="Lato"/>
              <a:cs typeface="Lato"/>
              <a:sym typeface="Lato"/>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1" name="Shape 971"/>
        <p:cNvGrpSpPr/>
        <p:nvPr/>
      </p:nvGrpSpPr>
      <p:grpSpPr>
        <a:xfrm>
          <a:off x="0" y="0"/>
          <a:ext cx="0" cy="0"/>
          <a:chOff x="0" y="0"/>
          <a:chExt cx="0" cy="0"/>
        </a:xfrm>
      </p:grpSpPr>
      <p:pic>
        <p:nvPicPr>
          <p:cNvPr id="972" name="Google Shape;972;p157"/>
          <p:cNvPicPr preferRelativeResize="0"/>
          <p:nvPr/>
        </p:nvPicPr>
        <p:blipFill>
          <a:blip r:embed="rId3">
            <a:alphaModFix/>
          </a:blip>
          <a:stretch>
            <a:fillRect/>
          </a:stretch>
        </p:blipFill>
        <p:spPr>
          <a:xfrm>
            <a:off x="4614137" y="984047"/>
            <a:ext cx="1402200" cy="2096279"/>
          </a:xfrm>
          <a:prstGeom prst="rect">
            <a:avLst/>
          </a:prstGeom>
          <a:noFill/>
          <a:ln>
            <a:noFill/>
          </a:ln>
        </p:spPr>
      </p:pic>
      <p:pic>
        <p:nvPicPr>
          <p:cNvPr id="973" name="Google Shape;973;p157"/>
          <p:cNvPicPr preferRelativeResize="0"/>
          <p:nvPr/>
        </p:nvPicPr>
        <p:blipFill>
          <a:blip r:embed="rId4">
            <a:alphaModFix/>
          </a:blip>
          <a:stretch>
            <a:fillRect/>
          </a:stretch>
        </p:blipFill>
        <p:spPr>
          <a:xfrm>
            <a:off x="125775" y="984047"/>
            <a:ext cx="1402200" cy="2096279"/>
          </a:xfrm>
          <a:prstGeom prst="rect">
            <a:avLst/>
          </a:prstGeom>
          <a:noFill/>
          <a:ln>
            <a:noFill/>
          </a:ln>
        </p:spPr>
      </p:pic>
      <p:sp>
        <p:nvSpPr>
          <p:cNvPr id="974" name="Google Shape;974;p157"/>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975" name="Google Shape;975;p157"/>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Font typeface="Arial"/>
              <a:buNone/>
            </a:pPr>
            <a:r>
              <a:rPr b="1" i="0" lang="de-DE" sz="2400" u="none" cap="none" strike="noStrike">
                <a:solidFill>
                  <a:srgbClr val="FF8900"/>
                </a:solidFill>
                <a:latin typeface="Lato"/>
                <a:ea typeface="Lato"/>
                <a:cs typeface="Lato"/>
                <a:sym typeface="Lato"/>
              </a:rPr>
              <a:t>Entlastung des bestehenden Vorstands</a:t>
            </a:r>
            <a:endParaRPr/>
          </a:p>
          <a:p>
            <a:pPr indent="0" lvl="0" marL="0" marR="0" rtl="0" algn="l">
              <a:lnSpc>
                <a:spcPct val="115000"/>
              </a:lnSpc>
              <a:spcBef>
                <a:spcPts val="0"/>
              </a:spcBef>
              <a:spcAft>
                <a:spcPts val="0"/>
              </a:spcAft>
              <a:buClr>
                <a:srgbClr val="000000"/>
              </a:buClr>
              <a:buFont typeface="Arial"/>
              <a:buNone/>
            </a:pPr>
            <a:r>
              <a:t/>
            </a:r>
            <a:endParaRPr b="1" i="0" sz="2400" u="none" cap="none" strike="noStrike">
              <a:solidFill>
                <a:srgbClr val="FF8900"/>
              </a:solidFill>
              <a:latin typeface="Lato"/>
              <a:ea typeface="Lato"/>
              <a:cs typeface="Lato"/>
              <a:sym typeface="Lato"/>
            </a:endParaRPr>
          </a:p>
        </p:txBody>
      </p:sp>
      <p:sp>
        <p:nvSpPr>
          <p:cNvPr id="976" name="Google Shape;976;p157"/>
          <p:cNvSpPr/>
          <p:nvPr/>
        </p:nvSpPr>
        <p:spPr>
          <a:xfrm>
            <a:off x="125800"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i="0" lang="de-DE" sz="1400" u="none" cap="none" strike="noStrike">
                <a:solidFill>
                  <a:srgbClr val="FFFFFF"/>
                </a:solidFill>
                <a:latin typeface="Lato"/>
                <a:ea typeface="Lato"/>
                <a:cs typeface="Lato"/>
                <a:sym typeface="Lato"/>
              </a:rPr>
              <a:t>Präsidentin</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b="0" i="0" lang="de-DE" sz="1400" u="none" cap="none" strike="noStrike">
                <a:solidFill>
                  <a:srgbClr val="FFFFFF"/>
                </a:solidFill>
                <a:latin typeface="Lato"/>
                <a:ea typeface="Lato"/>
                <a:cs typeface="Lato"/>
                <a:sym typeface="Lato"/>
              </a:rPr>
              <a:t>Astrid</a:t>
            </a:r>
            <a:endParaRPr/>
          </a:p>
          <a:p>
            <a:pPr indent="0" lvl="0" marL="0" marR="0" rtl="0" algn="l">
              <a:lnSpc>
                <a:spcPct val="100000"/>
              </a:lnSpc>
              <a:spcBef>
                <a:spcPts val="0"/>
              </a:spcBef>
              <a:spcAft>
                <a:spcPts val="0"/>
              </a:spcAft>
              <a:buClr>
                <a:srgbClr val="FFFFFF"/>
              </a:buClr>
              <a:buFont typeface="Lato"/>
              <a:buNone/>
            </a:pPr>
            <a:r>
              <a:rPr b="0" i="0" lang="de-DE" sz="1400" u="none" cap="none" strike="noStrike">
                <a:solidFill>
                  <a:srgbClr val="FFFFFF"/>
                </a:solidFill>
                <a:latin typeface="Lato"/>
                <a:ea typeface="Lato"/>
                <a:cs typeface="Lato"/>
                <a:sym typeface="Lato"/>
              </a:rPr>
              <a:t>Beck</a:t>
            </a:r>
            <a:endParaRPr/>
          </a:p>
        </p:txBody>
      </p:sp>
      <p:pic>
        <p:nvPicPr>
          <p:cNvPr id="977" name="Google Shape;977;p157"/>
          <p:cNvPicPr preferRelativeResize="0"/>
          <p:nvPr/>
        </p:nvPicPr>
        <p:blipFill>
          <a:blip r:embed="rId5">
            <a:alphaModFix/>
          </a:blip>
          <a:stretch>
            <a:fillRect/>
          </a:stretch>
        </p:blipFill>
        <p:spPr>
          <a:xfrm>
            <a:off x="3118015" y="984047"/>
            <a:ext cx="1402200" cy="2096279"/>
          </a:xfrm>
          <a:prstGeom prst="rect">
            <a:avLst/>
          </a:prstGeom>
          <a:noFill/>
          <a:ln>
            <a:noFill/>
          </a:ln>
        </p:spPr>
      </p:pic>
      <p:pic>
        <p:nvPicPr>
          <p:cNvPr id="978" name="Google Shape;978;p157"/>
          <p:cNvPicPr preferRelativeResize="0"/>
          <p:nvPr/>
        </p:nvPicPr>
        <p:blipFill>
          <a:blip r:embed="rId6">
            <a:alphaModFix/>
          </a:blip>
          <a:stretch>
            <a:fillRect/>
          </a:stretch>
        </p:blipFill>
        <p:spPr>
          <a:xfrm>
            <a:off x="7606338" y="984047"/>
            <a:ext cx="1402200" cy="2096279"/>
          </a:xfrm>
          <a:prstGeom prst="rect">
            <a:avLst/>
          </a:prstGeom>
          <a:noFill/>
          <a:ln>
            <a:noFill/>
          </a:ln>
        </p:spPr>
      </p:pic>
      <p:pic>
        <p:nvPicPr>
          <p:cNvPr id="979" name="Google Shape;979;p157"/>
          <p:cNvPicPr preferRelativeResize="0"/>
          <p:nvPr/>
        </p:nvPicPr>
        <p:blipFill>
          <a:blip r:embed="rId7">
            <a:alphaModFix/>
          </a:blip>
          <a:stretch>
            <a:fillRect/>
          </a:stretch>
        </p:blipFill>
        <p:spPr>
          <a:xfrm>
            <a:off x="1621908" y="984047"/>
            <a:ext cx="1402200" cy="2096279"/>
          </a:xfrm>
          <a:prstGeom prst="rect">
            <a:avLst/>
          </a:prstGeom>
          <a:noFill/>
          <a:ln>
            <a:noFill/>
          </a:ln>
        </p:spPr>
      </p:pic>
      <p:pic>
        <p:nvPicPr>
          <p:cNvPr id="980" name="Google Shape;980;p157"/>
          <p:cNvPicPr preferRelativeResize="0"/>
          <p:nvPr/>
        </p:nvPicPr>
        <p:blipFill>
          <a:blip r:embed="rId8">
            <a:alphaModFix/>
          </a:blip>
          <a:stretch>
            <a:fillRect/>
          </a:stretch>
        </p:blipFill>
        <p:spPr>
          <a:xfrm>
            <a:off x="6110230" y="984047"/>
            <a:ext cx="1402200" cy="2096279"/>
          </a:xfrm>
          <a:prstGeom prst="rect">
            <a:avLst/>
          </a:prstGeom>
          <a:noFill/>
          <a:ln>
            <a:noFill/>
          </a:ln>
        </p:spPr>
      </p:pic>
      <p:sp>
        <p:nvSpPr>
          <p:cNvPr id="981" name="Google Shape;981;p157"/>
          <p:cNvSpPr/>
          <p:nvPr/>
        </p:nvSpPr>
        <p:spPr>
          <a:xfrm>
            <a:off x="1621908"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lang="de-DE">
                <a:solidFill>
                  <a:srgbClr val="FFFFFF"/>
                </a:solidFill>
                <a:latin typeface="Lato"/>
                <a:ea typeface="Lato"/>
                <a:cs typeface="Lato"/>
                <a:sym typeface="Lato"/>
              </a:rPr>
              <a:t>Vizepräsident</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Holger</a:t>
            </a:r>
            <a:endParaRPr>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Fischer</a:t>
            </a:r>
            <a:endParaRPr>
              <a:solidFill>
                <a:srgbClr val="FFFFFF"/>
              </a:solidFill>
              <a:latin typeface="Lato"/>
              <a:ea typeface="Lato"/>
              <a:cs typeface="Lato"/>
              <a:sym typeface="Lato"/>
            </a:endParaRPr>
          </a:p>
        </p:txBody>
      </p:sp>
      <p:sp>
        <p:nvSpPr>
          <p:cNvPr id="982" name="Google Shape;982;p157"/>
          <p:cNvSpPr/>
          <p:nvPr/>
        </p:nvSpPr>
        <p:spPr>
          <a:xfrm>
            <a:off x="3118015"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lang="de-DE">
                <a:solidFill>
                  <a:srgbClr val="FFFFFF"/>
                </a:solidFill>
                <a:latin typeface="Lato"/>
                <a:ea typeface="Lato"/>
                <a:cs typeface="Lato"/>
                <a:sym typeface="Lato"/>
              </a:rPr>
              <a:t>Fachvorstand</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Steffen</a:t>
            </a:r>
            <a:endParaRPr>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Hess</a:t>
            </a:r>
            <a:endParaRPr>
              <a:solidFill>
                <a:srgbClr val="FFFFFF"/>
              </a:solidFill>
              <a:latin typeface="Lato"/>
              <a:ea typeface="Lato"/>
              <a:cs typeface="Lato"/>
              <a:sym typeface="Lato"/>
            </a:endParaRPr>
          </a:p>
        </p:txBody>
      </p:sp>
      <p:sp>
        <p:nvSpPr>
          <p:cNvPr id="983" name="Google Shape;983;p157"/>
          <p:cNvSpPr/>
          <p:nvPr/>
        </p:nvSpPr>
        <p:spPr>
          <a:xfrm>
            <a:off x="4614123"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lang="de-DE">
                <a:solidFill>
                  <a:srgbClr val="FFFFFF"/>
                </a:solidFill>
                <a:latin typeface="Lato"/>
                <a:ea typeface="Lato"/>
                <a:cs typeface="Lato"/>
                <a:sym typeface="Lato"/>
              </a:rPr>
              <a:t>PR/Marketing</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Iris </a:t>
            </a:r>
            <a:endParaRPr>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Detemple</a:t>
            </a:r>
            <a:endParaRPr>
              <a:solidFill>
                <a:srgbClr val="FFFFFF"/>
              </a:solidFill>
              <a:latin typeface="Lato"/>
              <a:ea typeface="Lato"/>
              <a:cs typeface="Lato"/>
              <a:sym typeface="Lato"/>
            </a:endParaRPr>
          </a:p>
        </p:txBody>
      </p:sp>
      <p:sp>
        <p:nvSpPr>
          <p:cNvPr id="984" name="Google Shape;984;p157"/>
          <p:cNvSpPr/>
          <p:nvPr/>
        </p:nvSpPr>
        <p:spPr>
          <a:xfrm>
            <a:off x="6110230"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lang="de-DE">
                <a:solidFill>
                  <a:srgbClr val="FFFFFF"/>
                </a:solidFill>
                <a:latin typeface="Lato"/>
                <a:ea typeface="Lato"/>
                <a:cs typeface="Lato"/>
                <a:sym typeface="Lato"/>
              </a:rPr>
              <a:t>Schatzmeister</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Roman</a:t>
            </a:r>
            <a:endParaRPr>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Reindler</a:t>
            </a:r>
            <a:endParaRPr>
              <a:solidFill>
                <a:srgbClr val="FFFFFF"/>
              </a:solidFill>
              <a:latin typeface="Lato"/>
              <a:ea typeface="Lato"/>
              <a:cs typeface="Lato"/>
              <a:sym typeface="Lato"/>
            </a:endParaRPr>
          </a:p>
        </p:txBody>
      </p:sp>
      <p:sp>
        <p:nvSpPr>
          <p:cNvPr id="985" name="Google Shape;985;p157"/>
          <p:cNvSpPr/>
          <p:nvPr/>
        </p:nvSpPr>
        <p:spPr>
          <a:xfrm>
            <a:off x="7606338"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lang="de-DE">
                <a:solidFill>
                  <a:srgbClr val="FFFFFF"/>
                </a:solidFill>
                <a:latin typeface="Lato"/>
                <a:ea typeface="Lato"/>
                <a:cs typeface="Lato"/>
                <a:sym typeface="Lato"/>
              </a:rPr>
              <a:t>Schriftführer</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Thomas</a:t>
            </a:r>
            <a:endParaRPr>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Jackstädt</a:t>
            </a:r>
            <a:endParaRPr>
              <a:solidFill>
                <a:srgbClr val="FFFFFF"/>
              </a:solidFill>
              <a:latin typeface="Lato"/>
              <a:ea typeface="Lato"/>
              <a:cs typeface="Lato"/>
              <a:sym typeface="Lato"/>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9" name="Shape 989"/>
        <p:cNvGrpSpPr/>
        <p:nvPr/>
      </p:nvGrpSpPr>
      <p:grpSpPr>
        <a:xfrm>
          <a:off x="0" y="0"/>
          <a:ext cx="0" cy="0"/>
          <a:chOff x="0" y="0"/>
          <a:chExt cx="0" cy="0"/>
        </a:xfrm>
      </p:grpSpPr>
      <p:pic>
        <p:nvPicPr>
          <p:cNvPr id="990" name="Google Shape;990;p158"/>
          <p:cNvPicPr preferRelativeResize="0"/>
          <p:nvPr/>
        </p:nvPicPr>
        <p:blipFill>
          <a:blip r:embed="rId3">
            <a:alphaModFix/>
          </a:blip>
          <a:stretch>
            <a:fillRect/>
          </a:stretch>
        </p:blipFill>
        <p:spPr>
          <a:xfrm>
            <a:off x="125775" y="984047"/>
            <a:ext cx="1402200" cy="2096279"/>
          </a:xfrm>
          <a:prstGeom prst="rect">
            <a:avLst/>
          </a:prstGeom>
          <a:noFill/>
          <a:ln>
            <a:noFill/>
          </a:ln>
        </p:spPr>
      </p:pic>
      <p:sp>
        <p:nvSpPr>
          <p:cNvPr id="991" name="Google Shape;991;p158"/>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992" name="Google Shape;992;p158"/>
          <p:cNvSpPr txBox="1"/>
          <p:nvPr/>
        </p:nvSpPr>
        <p:spPr>
          <a:xfrm>
            <a:off x="402525" y="325850"/>
            <a:ext cx="8414100" cy="58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FF8900"/>
              </a:buClr>
              <a:buFont typeface="Lato"/>
              <a:buNone/>
            </a:pPr>
            <a:r>
              <a:rPr b="1" lang="de-DE" sz="2400">
                <a:solidFill>
                  <a:srgbClr val="FF8900"/>
                </a:solidFill>
                <a:latin typeface="Lato"/>
                <a:ea typeface="Lato"/>
                <a:cs typeface="Lato"/>
                <a:sym typeface="Lato"/>
              </a:rPr>
              <a:t>Wahl des neuen Vorstandes</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b="1" sz="2400">
              <a:solidFill>
                <a:srgbClr val="FF8900"/>
              </a:solidFill>
              <a:latin typeface="Lato"/>
              <a:ea typeface="Lato"/>
              <a:cs typeface="Lato"/>
              <a:sym typeface="Lato"/>
            </a:endParaRPr>
          </a:p>
          <a:p>
            <a:pPr indent="0" lvl="0" marL="0" marR="0" rtl="0" algn="l">
              <a:lnSpc>
                <a:spcPct val="115000"/>
              </a:lnSpc>
              <a:spcBef>
                <a:spcPts val="0"/>
              </a:spcBef>
              <a:spcAft>
                <a:spcPts val="0"/>
              </a:spcAft>
              <a:buClr>
                <a:schemeClr val="dk1"/>
              </a:buClr>
              <a:buFont typeface="Arial"/>
              <a:buNone/>
            </a:pPr>
            <a:r>
              <a:t/>
            </a:r>
            <a:endParaRPr b="1" sz="2400">
              <a:solidFill>
                <a:srgbClr val="FF8900"/>
              </a:solidFill>
              <a:latin typeface="Lato"/>
              <a:ea typeface="Lato"/>
              <a:cs typeface="Lato"/>
              <a:sym typeface="Lato"/>
            </a:endParaRPr>
          </a:p>
          <a:p>
            <a:pPr indent="0" lvl="0" marL="0" marR="0" rtl="0" algn="l">
              <a:lnSpc>
                <a:spcPct val="115000"/>
              </a:lnSpc>
              <a:spcBef>
                <a:spcPts val="0"/>
              </a:spcBef>
              <a:spcAft>
                <a:spcPts val="0"/>
              </a:spcAft>
              <a:buClr>
                <a:srgbClr val="000000"/>
              </a:buClr>
              <a:buFont typeface="Arial"/>
              <a:buNone/>
            </a:pPr>
            <a:r>
              <a:t/>
            </a:r>
            <a:endParaRPr b="1" i="0" sz="2400" u="none" cap="none" strike="noStrike">
              <a:solidFill>
                <a:srgbClr val="FF8900"/>
              </a:solidFill>
              <a:latin typeface="Lato"/>
              <a:ea typeface="Lato"/>
              <a:cs typeface="Lato"/>
              <a:sym typeface="Lato"/>
            </a:endParaRPr>
          </a:p>
        </p:txBody>
      </p:sp>
      <p:sp>
        <p:nvSpPr>
          <p:cNvPr id="993" name="Google Shape;993;p158"/>
          <p:cNvSpPr/>
          <p:nvPr/>
        </p:nvSpPr>
        <p:spPr>
          <a:xfrm>
            <a:off x="125800"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i="0" lang="de-DE" sz="1400" u="none" cap="none" strike="noStrike">
                <a:solidFill>
                  <a:srgbClr val="FFFFFF"/>
                </a:solidFill>
                <a:latin typeface="Lato"/>
                <a:ea typeface="Lato"/>
                <a:cs typeface="Lato"/>
                <a:sym typeface="Lato"/>
              </a:rPr>
              <a:t>Präsidentin</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b="0" i="0" lang="de-DE" sz="1400" u="none" cap="none" strike="noStrike">
                <a:solidFill>
                  <a:srgbClr val="FFFFFF"/>
                </a:solidFill>
                <a:latin typeface="Lato"/>
                <a:ea typeface="Lato"/>
                <a:cs typeface="Lato"/>
                <a:sym typeface="Lato"/>
              </a:rPr>
              <a:t>Astrid</a:t>
            </a:r>
            <a:endParaRPr/>
          </a:p>
          <a:p>
            <a:pPr indent="0" lvl="0" marL="0" marR="0" rtl="0" algn="l">
              <a:lnSpc>
                <a:spcPct val="100000"/>
              </a:lnSpc>
              <a:spcBef>
                <a:spcPts val="0"/>
              </a:spcBef>
              <a:spcAft>
                <a:spcPts val="0"/>
              </a:spcAft>
              <a:buClr>
                <a:srgbClr val="FFFFFF"/>
              </a:buClr>
              <a:buFont typeface="Lato"/>
              <a:buNone/>
            </a:pPr>
            <a:r>
              <a:rPr b="0" i="0" lang="de-DE" sz="1400" u="none" cap="none" strike="noStrike">
                <a:solidFill>
                  <a:srgbClr val="FFFFFF"/>
                </a:solidFill>
                <a:latin typeface="Lato"/>
                <a:ea typeface="Lato"/>
                <a:cs typeface="Lato"/>
                <a:sym typeface="Lato"/>
              </a:rPr>
              <a:t>Beck</a:t>
            </a:r>
            <a:endParaRPr/>
          </a:p>
        </p:txBody>
      </p:sp>
      <p:pic>
        <p:nvPicPr>
          <p:cNvPr id="994" name="Google Shape;994;p158"/>
          <p:cNvPicPr preferRelativeResize="0"/>
          <p:nvPr/>
        </p:nvPicPr>
        <p:blipFill>
          <a:blip r:embed="rId4">
            <a:alphaModFix/>
          </a:blip>
          <a:stretch>
            <a:fillRect/>
          </a:stretch>
        </p:blipFill>
        <p:spPr>
          <a:xfrm>
            <a:off x="3118015" y="984047"/>
            <a:ext cx="1402200" cy="2096279"/>
          </a:xfrm>
          <a:prstGeom prst="rect">
            <a:avLst/>
          </a:prstGeom>
          <a:noFill/>
          <a:ln>
            <a:noFill/>
          </a:ln>
        </p:spPr>
      </p:pic>
      <p:pic>
        <p:nvPicPr>
          <p:cNvPr id="995" name="Google Shape;995;p158"/>
          <p:cNvPicPr preferRelativeResize="0"/>
          <p:nvPr/>
        </p:nvPicPr>
        <p:blipFill>
          <a:blip r:embed="rId5">
            <a:alphaModFix/>
          </a:blip>
          <a:stretch>
            <a:fillRect/>
          </a:stretch>
        </p:blipFill>
        <p:spPr>
          <a:xfrm>
            <a:off x="7606338" y="984047"/>
            <a:ext cx="1402200" cy="2096279"/>
          </a:xfrm>
          <a:prstGeom prst="rect">
            <a:avLst/>
          </a:prstGeom>
          <a:noFill/>
          <a:ln>
            <a:noFill/>
          </a:ln>
        </p:spPr>
      </p:pic>
      <p:pic>
        <p:nvPicPr>
          <p:cNvPr id="996" name="Google Shape;996;p158"/>
          <p:cNvPicPr preferRelativeResize="0"/>
          <p:nvPr/>
        </p:nvPicPr>
        <p:blipFill>
          <a:blip r:embed="rId6">
            <a:alphaModFix/>
          </a:blip>
          <a:stretch>
            <a:fillRect/>
          </a:stretch>
        </p:blipFill>
        <p:spPr>
          <a:xfrm>
            <a:off x="1621908" y="984047"/>
            <a:ext cx="1402200" cy="2096279"/>
          </a:xfrm>
          <a:prstGeom prst="rect">
            <a:avLst/>
          </a:prstGeom>
          <a:noFill/>
          <a:ln>
            <a:noFill/>
          </a:ln>
        </p:spPr>
      </p:pic>
      <p:pic>
        <p:nvPicPr>
          <p:cNvPr id="997" name="Google Shape;997;p158"/>
          <p:cNvPicPr preferRelativeResize="0"/>
          <p:nvPr/>
        </p:nvPicPr>
        <p:blipFill>
          <a:blip r:embed="rId7">
            <a:alphaModFix/>
          </a:blip>
          <a:stretch>
            <a:fillRect/>
          </a:stretch>
        </p:blipFill>
        <p:spPr>
          <a:xfrm>
            <a:off x="6110230" y="984047"/>
            <a:ext cx="1402200" cy="2096279"/>
          </a:xfrm>
          <a:prstGeom prst="rect">
            <a:avLst/>
          </a:prstGeom>
          <a:noFill/>
          <a:ln>
            <a:noFill/>
          </a:ln>
        </p:spPr>
      </p:pic>
      <p:sp>
        <p:nvSpPr>
          <p:cNvPr id="998" name="Google Shape;998;p158"/>
          <p:cNvSpPr/>
          <p:nvPr/>
        </p:nvSpPr>
        <p:spPr>
          <a:xfrm>
            <a:off x="1621908"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lang="de-DE">
                <a:solidFill>
                  <a:srgbClr val="FFFFFF"/>
                </a:solidFill>
                <a:latin typeface="Lato"/>
                <a:ea typeface="Lato"/>
                <a:cs typeface="Lato"/>
                <a:sym typeface="Lato"/>
              </a:rPr>
              <a:t>Vizepräsident</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Holger</a:t>
            </a:r>
            <a:endParaRPr>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Fischer</a:t>
            </a:r>
            <a:endParaRPr>
              <a:solidFill>
                <a:srgbClr val="FFFFFF"/>
              </a:solidFill>
              <a:latin typeface="Lato"/>
              <a:ea typeface="Lato"/>
              <a:cs typeface="Lato"/>
              <a:sym typeface="Lato"/>
            </a:endParaRPr>
          </a:p>
        </p:txBody>
      </p:sp>
      <p:sp>
        <p:nvSpPr>
          <p:cNvPr id="999" name="Google Shape;999;p158"/>
          <p:cNvSpPr/>
          <p:nvPr/>
        </p:nvSpPr>
        <p:spPr>
          <a:xfrm>
            <a:off x="3118015"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lang="de-DE">
                <a:solidFill>
                  <a:srgbClr val="FFFFFF"/>
                </a:solidFill>
                <a:latin typeface="Lato"/>
                <a:ea typeface="Lato"/>
                <a:cs typeface="Lato"/>
                <a:sym typeface="Lato"/>
              </a:rPr>
              <a:t>Fachvorstand</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Steffen</a:t>
            </a:r>
            <a:endParaRPr>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Hess</a:t>
            </a:r>
            <a:endParaRPr>
              <a:solidFill>
                <a:srgbClr val="FFFFFF"/>
              </a:solidFill>
              <a:latin typeface="Lato"/>
              <a:ea typeface="Lato"/>
              <a:cs typeface="Lato"/>
              <a:sym typeface="Lato"/>
            </a:endParaRPr>
          </a:p>
        </p:txBody>
      </p:sp>
      <p:sp>
        <p:nvSpPr>
          <p:cNvPr id="1000" name="Google Shape;1000;p158"/>
          <p:cNvSpPr/>
          <p:nvPr/>
        </p:nvSpPr>
        <p:spPr>
          <a:xfrm>
            <a:off x="6110230"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lang="de-DE">
                <a:solidFill>
                  <a:srgbClr val="FFFFFF"/>
                </a:solidFill>
                <a:latin typeface="Lato"/>
                <a:ea typeface="Lato"/>
                <a:cs typeface="Lato"/>
                <a:sym typeface="Lato"/>
              </a:rPr>
              <a:t>Schatzmeister</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Roman</a:t>
            </a:r>
            <a:endParaRPr>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Reindler</a:t>
            </a:r>
            <a:endParaRPr>
              <a:solidFill>
                <a:srgbClr val="FFFFFF"/>
              </a:solidFill>
              <a:latin typeface="Lato"/>
              <a:ea typeface="Lato"/>
              <a:cs typeface="Lato"/>
              <a:sym typeface="Lato"/>
            </a:endParaRPr>
          </a:p>
        </p:txBody>
      </p:sp>
      <p:pic>
        <p:nvPicPr>
          <p:cNvPr id="1001" name="Google Shape;1001;p158"/>
          <p:cNvPicPr preferRelativeResize="0"/>
          <p:nvPr/>
        </p:nvPicPr>
        <p:blipFill>
          <a:blip r:embed="rId8">
            <a:alphaModFix/>
          </a:blip>
          <a:stretch>
            <a:fillRect/>
          </a:stretch>
        </p:blipFill>
        <p:spPr>
          <a:xfrm>
            <a:off x="4614137" y="984047"/>
            <a:ext cx="1402200" cy="2096279"/>
          </a:xfrm>
          <a:prstGeom prst="rect">
            <a:avLst/>
          </a:prstGeom>
          <a:noFill/>
          <a:ln>
            <a:noFill/>
          </a:ln>
        </p:spPr>
      </p:pic>
      <p:sp>
        <p:nvSpPr>
          <p:cNvPr id="1002" name="Google Shape;1002;p158"/>
          <p:cNvSpPr/>
          <p:nvPr/>
        </p:nvSpPr>
        <p:spPr>
          <a:xfrm>
            <a:off x="7606338"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lang="de-DE">
                <a:solidFill>
                  <a:srgbClr val="FFFFFF"/>
                </a:solidFill>
                <a:latin typeface="Lato"/>
                <a:ea typeface="Lato"/>
                <a:cs typeface="Lato"/>
                <a:sym typeface="Lato"/>
              </a:rPr>
              <a:t>Schriftführer</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Thomas</a:t>
            </a:r>
            <a:endParaRPr>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FFFFFF"/>
              </a:buClr>
              <a:buFont typeface="Lato"/>
              <a:buNone/>
            </a:pPr>
            <a:r>
              <a:rPr lang="de-DE">
                <a:solidFill>
                  <a:srgbClr val="FFFFFF"/>
                </a:solidFill>
                <a:latin typeface="Lato"/>
                <a:ea typeface="Lato"/>
                <a:cs typeface="Lato"/>
                <a:sym typeface="Lato"/>
              </a:rPr>
              <a:t>Jackstädt</a:t>
            </a:r>
            <a:endParaRPr>
              <a:solidFill>
                <a:srgbClr val="FFFFFF"/>
              </a:solidFill>
              <a:latin typeface="Lato"/>
              <a:ea typeface="Lato"/>
              <a:cs typeface="Lato"/>
              <a:sym typeface="Lato"/>
            </a:endParaRPr>
          </a:p>
        </p:txBody>
      </p:sp>
      <p:sp>
        <p:nvSpPr>
          <p:cNvPr id="1003" name="Google Shape;1003;p158"/>
          <p:cNvSpPr/>
          <p:nvPr/>
        </p:nvSpPr>
        <p:spPr>
          <a:xfrm>
            <a:off x="4614123" y="3044088"/>
            <a:ext cx="1402200" cy="1286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Lato"/>
              <a:buNone/>
            </a:pPr>
            <a:r>
              <a:rPr b="1" lang="de-DE">
                <a:solidFill>
                  <a:srgbClr val="FFFFFF"/>
                </a:solidFill>
                <a:latin typeface="Lato"/>
                <a:ea typeface="Lato"/>
                <a:cs typeface="Lato"/>
                <a:sym typeface="Lato"/>
              </a:rPr>
              <a:t>PR/Marketing</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a:p>
            <a:pPr indent="0" lvl="0" marL="0" rtl="0" algn="l">
              <a:spcBef>
                <a:spcPts val="0"/>
              </a:spcBef>
              <a:spcAft>
                <a:spcPts val="0"/>
              </a:spcAft>
              <a:buClr>
                <a:schemeClr val="dk1"/>
              </a:buClr>
              <a:buFont typeface="Arial"/>
              <a:buNone/>
            </a:pPr>
            <a:r>
              <a:rPr lang="de-DE">
                <a:solidFill>
                  <a:schemeClr val="lt1"/>
                </a:solidFill>
                <a:latin typeface="Lato"/>
                <a:ea typeface="Lato"/>
                <a:cs typeface="Lato"/>
                <a:sym typeface="Lato"/>
              </a:rPr>
              <a:t>Iris</a:t>
            </a:r>
            <a:endParaRPr>
              <a:solidFill>
                <a:schemeClr val="lt1"/>
              </a:solidFill>
              <a:latin typeface="Lato"/>
              <a:ea typeface="Lato"/>
              <a:cs typeface="Lato"/>
              <a:sym typeface="Lato"/>
            </a:endParaRPr>
          </a:p>
          <a:p>
            <a:pPr indent="0" lvl="0" marL="0" rtl="0" algn="l">
              <a:spcBef>
                <a:spcPts val="0"/>
              </a:spcBef>
              <a:spcAft>
                <a:spcPts val="0"/>
              </a:spcAft>
              <a:buClr>
                <a:schemeClr val="dk1"/>
              </a:buClr>
              <a:buFont typeface="Arial"/>
              <a:buNone/>
            </a:pPr>
            <a:r>
              <a:rPr lang="de-DE">
                <a:solidFill>
                  <a:schemeClr val="lt1"/>
                </a:solidFill>
                <a:latin typeface="Lato"/>
                <a:ea typeface="Lato"/>
                <a:cs typeface="Lato"/>
                <a:sym typeface="Lato"/>
              </a:rPr>
              <a:t>Detemple</a:t>
            </a:r>
            <a:endParaRPr>
              <a:solidFill>
                <a:srgbClr val="FFFFFF"/>
              </a:solidFill>
              <a:latin typeface="Lato"/>
              <a:ea typeface="Lato"/>
              <a:cs typeface="Lato"/>
              <a:sym typeface="Lato"/>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7" name="Shape 1007"/>
        <p:cNvGrpSpPr/>
        <p:nvPr/>
      </p:nvGrpSpPr>
      <p:grpSpPr>
        <a:xfrm>
          <a:off x="0" y="0"/>
          <a:ext cx="0" cy="0"/>
          <a:chOff x="0" y="0"/>
          <a:chExt cx="0" cy="0"/>
        </a:xfrm>
      </p:grpSpPr>
      <p:sp>
        <p:nvSpPr>
          <p:cNvPr id="1008" name="Google Shape;1008;p159"/>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4800" u="none" cap="none" strike="noStrike">
                <a:solidFill>
                  <a:schemeClr val="lt1"/>
                </a:solidFill>
                <a:latin typeface="Lato"/>
                <a:ea typeface="Lato"/>
                <a:cs typeface="Lato"/>
                <a:sym typeface="Lato"/>
              </a:rPr>
              <a:t>Wahl der Revisoren</a:t>
            </a:r>
            <a:endParaRPr b="0" i="0" sz="4800" u="none" cap="none" strike="noStrike">
              <a:solidFill>
                <a:schemeClr val="lt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52"/>
          <p:cNvSpPr txBox="1"/>
          <p:nvPr>
            <p:ph idx="1"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Unterstützung erwünscht</a:t>
            </a:r>
            <a:endParaRPr/>
          </a:p>
        </p:txBody>
      </p:sp>
      <p:sp>
        <p:nvSpPr>
          <p:cNvPr id="196" name="Google Shape;196;p52"/>
          <p:cNvSpPr txBox="1"/>
          <p:nvPr>
            <p:ph idx="2" type="body"/>
          </p:nvPr>
        </p:nvSpPr>
        <p:spPr>
          <a:xfrm>
            <a:off x="304800" y="1121225"/>
            <a:ext cx="4378800" cy="314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de-DE" sz="1800"/>
              <a:t>AK Qualitätsstandards - andere AKs?</a:t>
            </a:r>
            <a:endParaRPr sz="1800"/>
          </a:p>
          <a:p>
            <a:pPr indent="-342900" lvl="0" marL="457200" rtl="0" algn="l">
              <a:spcBef>
                <a:spcPts val="0"/>
              </a:spcBef>
              <a:spcAft>
                <a:spcPts val="0"/>
              </a:spcAft>
              <a:buSzPts val="1800"/>
              <a:buChar char="▪"/>
            </a:pPr>
            <a:r>
              <a:rPr lang="de-DE" sz="1800"/>
              <a:t>Detaillierte Analyse der Befragung bzw. Teilen davon</a:t>
            </a:r>
            <a:endParaRPr sz="1800"/>
          </a:p>
          <a:p>
            <a:pPr indent="-342900" lvl="0" marL="457200" rtl="0" algn="l">
              <a:spcBef>
                <a:spcPts val="0"/>
              </a:spcBef>
              <a:spcAft>
                <a:spcPts val="0"/>
              </a:spcAft>
              <a:buSzPts val="1800"/>
              <a:buChar char="▪"/>
            </a:pPr>
            <a:r>
              <a:rPr lang="de-DE" sz="1800"/>
              <a:t>Rückmeldung, bei welchen Themen Du mitwirken kannst</a:t>
            </a:r>
            <a:endParaRPr sz="1800"/>
          </a:p>
          <a:p>
            <a:pPr indent="-342900" lvl="0" marL="457200" rtl="0" algn="l">
              <a:spcBef>
                <a:spcPts val="0"/>
              </a:spcBef>
              <a:spcAft>
                <a:spcPts val="0"/>
              </a:spcAft>
              <a:buSzPts val="1800"/>
              <a:buChar char="▪"/>
            </a:pPr>
            <a:r>
              <a:rPr lang="de-DE" sz="1800"/>
              <a:t>Ergebnisse (Excel, PDF, surveymonkey), Link</a:t>
            </a:r>
            <a:endParaRPr sz="1800"/>
          </a:p>
          <a:p>
            <a:pPr indent="-342900" lvl="0" marL="457200" rtl="0" algn="l">
              <a:spcBef>
                <a:spcPts val="0"/>
              </a:spcBef>
              <a:spcAft>
                <a:spcPts val="0"/>
              </a:spcAft>
              <a:buSzPts val="1800"/>
              <a:buChar char="▪"/>
            </a:pPr>
            <a:r>
              <a:rPr lang="de-DE" sz="1800"/>
              <a:t>Springschool? (Medizin, Design Thinking ...)</a:t>
            </a:r>
            <a:endParaRPr sz="1800"/>
          </a:p>
          <a:p>
            <a:pPr indent="-342900" lvl="0" marL="457200" rtl="0" algn="l">
              <a:spcBef>
                <a:spcPts val="0"/>
              </a:spcBef>
              <a:spcAft>
                <a:spcPts val="0"/>
              </a:spcAft>
              <a:buSzPts val="1800"/>
              <a:buChar char="▪"/>
            </a:pPr>
            <a:r>
              <a:rPr lang="de-DE" sz="1800">
                <a:solidFill>
                  <a:schemeClr val="dk2"/>
                </a:solidFill>
              </a:rPr>
              <a:t>Was sollen wir zukünftig erfragen?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197" name="Google Shape;197;p52"/>
          <p:cNvSpPr txBox="1"/>
          <p:nvPr>
            <p:ph idx="3" type="body"/>
          </p:nvPr>
        </p:nvSpPr>
        <p:spPr>
          <a:xfrm>
            <a:off x="4581700" y="1121225"/>
            <a:ext cx="4444200" cy="314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de-DE" sz="1800">
                <a:solidFill>
                  <a:schemeClr val="dk2"/>
                </a:solidFill>
              </a:rPr>
              <a:t>Ansprechpersonen an HS / Unis? (Mails mit Ankündigungen, Material...)</a:t>
            </a:r>
            <a:endParaRPr sz="1800">
              <a:solidFill>
                <a:schemeClr val="dk2"/>
              </a:solidFill>
            </a:endParaRPr>
          </a:p>
          <a:p>
            <a:pPr indent="-342900" lvl="0" marL="457200" rtl="0" algn="l">
              <a:spcBef>
                <a:spcPts val="0"/>
              </a:spcBef>
              <a:spcAft>
                <a:spcPts val="0"/>
              </a:spcAft>
              <a:buClr>
                <a:schemeClr val="dk2"/>
              </a:buClr>
              <a:buSzPts val="1800"/>
              <a:buChar char="▪"/>
            </a:pPr>
            <a:r>
              <a:rPr lang="de-DE" sz="1800">
                <a:solidFill>
                  <a:schemeClr val="dk2"/>
                </a:solidFill>
              </a:rPr>
              <a:t>Stammtische (Nachfrage, Angebot?)</a:t>
            </a:r>
            <a:endParaRPr sz="1800">
              <a:solidFill>
                <a:schemeClr val="dk2"/>
              </a:solidFill>
            </a:endParaRPr>
          </a:p>
          <a:p>
            <a:pPr indent="-342900" lvl="0" marL="457200" rtl="0" algn="l">
              <a:spcBef>
                <a:spcPts val="0"/>
              </a:spcBef>
              <a:spcAft>
                <a:spcPts val="0"/>
              </a:spcAft>
              <a:buClr>
                <a:schemeClr val="dk2"/>
              </a:buClr>
              <a:buSzPts val="1800"/>
              <a:buChar char="▪"/>
            </a:pPr>
            <a:r>
              <a:rPr lang="de-DE" sz="1800">
                <a:solidFill>
                  <a:schemeClr val="dk2"/>
                </a:solidFill>
              </a:rPr>
              <a:t>Vortrags-, Seminarangebote</a:t>
            </a:r>
            <a:endParaRPr sz="1800">
              <a:solidFill>
                <a:schemeClr val="dk2"/>
              </a:solidFill>
            </a:endParaRPr>
          </a:p>
          <a:p>
            <a:pPr indent="-342900" lvl="0" marL="457200" rtl="0" algn="l">
              <a:spcBef>
                <a:spcPts val="0"/>
              </a:spcBef>
              <a:spcAft>
                <a:spcPts val="0"/>
              </a:spcAft>
              <a:buClr>
                <a:schemeClr val="dk2"/>
              </a:buClr>
              <a:buSzPts val="1800"/>
              <a:buChar char="▪"/>
            </a:pPr>
            <a:r>
              <a:rPr lang="de-DE" sz="1800">
                <a:solidFill>
                  <a:schemeClr val="dk2"/>
                </a:solidFill>
              </a:rPr>
              <a:t>Presse</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de-DE" sz="1800">
                <a:solidFill>
                  <a:schemeClr val="dk2"/>
                </a:solidFill>
              </a:rPr>
              <a:t>Mitwirkung in AKs</a:t>
            </a:r>
            <a:endParaRPr sz="1800">
              <a:solidFill>
                <a:schemeClr val="dk2"/>
              </a:solidFill>
            </a:endParaRPr>
          </a:p>
          <a:p>
            <a:pPr indent="-342900" lvl="0" marL="457200" rtl="0" algn="l">
              <a:spcBef>
                <a:spcPts val="0"/>
              </a:spcBef>
              <a:spcAft>
                <a:spcPts val="0"/>
              </a:spcAft>
              <a:buClr>
                <a:schemeClr val="dk2"/>
              </a:buClr>
              <a:buSzPts val="1800"/>
              <a:buChar char="▪"/>
            </a:pPr>
            <a:r>
              <a:rPr lang="de-DE" sz="1800">
                <a:solidFill>
                  <a:schemeClr val="dk2"/>
                </a:solidFill>
              </a:rPr>
              <a:t>Studien-/Abschlussarbeiten</a:t>
            </a:r>
            <a:endParaRPr sz="1800">
              <a:solidFill>
                <a:schemeClr val="dk2"/>
              </a:solidFill>
            </a:endParaRPr>
          </a:p>
          <a:p>
            <a:pPr indent="-342900" lvl="0" marL="457200" rtl="0" algn="l">
              <a:spcBef>
                <a:spcPts val="0"/>
              </a:spcBef>
              <a:spcAft>
                <a:spcPts val="0"/>
              </a:spcAft>
              <a:buClr>
                <a:schemeClr val="dk2"/>
              </a:buClr>
              <a:buSzPts val="1800"/>
              <a:buChar char="▪"/>
            </a:pPr>
            <a:r>
              <a:rPr lang="de-DE" sz="1800">
                <a:solidFill>
                  <a:schemeClr val="dk2"/>
                </a:solidFill>
              </a:rPr>
              <a:t>Mitglieder empfehlen</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457200" lvl="0" marL="914400" rtl="0" algn="l">
              <a:spcBef>
                <a:spcPts val="0"/>
              </a:spcBef>
              <a:spcAft>
                <a:spcPts val="0"/>
              </a:spcAft>
              <a:buNone/>
            </a:pPr>
            <a:r>
              <a:rPr lang="de-DE" sz="1800">
                <a:solidFill>
                  <a:srgbClr val="FF9900"/>
                </a:solidFill>
              </a:rPr>
              <a:t>   Astrid.beck@germanupa.de</a:t>
            </a:r>
            <a:endParaRPr sz="1800">
              <a:solidFill>
                <a:srgbClr val="FF9900"/>
              </a:solidFill>
            </a:endParaRPr>
          </a:p>
          <a:p>
            <a:pPr indent="0" lvl="0" marL="0" rtl="0" algn="l">
              <a:spcBef>
                <a:spcPts val="0"/>
              </a:spcBef>
              <a:spcAft>
                <a:spcPts val="0"/>
              </a:spcAft>
              <a:buNone/>
            </a:pPr>
            <a:r>
              <a:t/>
            </a:r>
            <a:endParaRPr sz="180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2" name="Shape 1012"/>
        <p:cNvGrpSpPr/>
        <p:nvPr/>
      </p:nvGrpSpPr>
      <p:grpSpPr>
        <a:xfrm>
          <a:off x="0" y="0"/>
          <a:ext cx="0" cy="0"/>
          <a:chOff x="0" y="0"/>
          <a:chExt cx="0" cy="0"/>
        </a:xfrm>
      </p:grpSpPr>
      <p:sp>
        <p:nvSpPr>
          <p:cNvPr id="1013" name="Google Shape;1013;p160"/>
          <p:cNvSpPr txBox="1"/>
          <p:nvPr>
            <p:ph idx="1" type="body"/>
          </p:nvPr>
        </p:nvSpPr>
        <p:spPr>
          <a:xfrm>
            <a:off x="1404425" y="870900"/>
            <a:ext cx="2267400" cy="980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de-DE" sz="1400">
                <a:solidFill>
                  <a:srgbClr val="FFFFFF"/>
                </a:solidFill>
                <a:latin typeface="Arial"/>
                <a:ea typeface="Arial"/>
                <a:cs typeface="Arial"/>
                <a:sym typeface="Arial"/>
              </a:rPr>
              <a:t>Holger Kälble</a:t>
            </a:r>
            <a:endParaRPr sz="1400">
              <a:solidFill>
                <a:srgbClr val="FFFFFF"/>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de-DE" sz="1400">
                <a:solidFill>
                  <a:srgbClr val="FFFFFF"/>
                </a:solidFill>
                <a:latin typeface="Arial"/>
                <a:ea typeface="Arial"/>
                <a:cs typeface="Arial"/>
                <a:sym typeface="Arial"/>
              </a:rPr>
              <a:t>Holger Kälble</a:t>
            </a:r>
            <a:endParaRPr sz="1400">
              <a:solidFill>
                <a:srgbClr val="FFFFFF"/>
              </a:solidFill>
              <a:latin typeface="Arial"/>
              <a:ea typeface="Arial"/>
              <a:cs typeface="Arial"/>
              <a:sym typeface="Arial"/>
            </a:endParaRPr>
          </a:p>
          <a:p>
            <a:pPr indent="-215900" lvl="0" marL="342900" marR="0" rtl="0" algn="ctr">
              <a:lnSpc>
                <a:spcPct val="100000"/>
              </a:lnSpc>
              <a:spcBef>
                <a:spcPts val="0"/>
              </a:spcBef>
              <a:spcAft>
                <a:spcPts val="0"/>
              </a:spcAft>
              <a:buClr>
                <a:srgbClr val="666666"/>
              </a:buClr>
              <a:buSzPts val="2000"/>
              <a:buFont typeface="Noto Sans Symbols"/>
              <a:buNone/>
            </a:pPr>
            <a:r>
              <a:rPr lang="de-DE"/>
              <a:t>Holger Kälble</a:t>
            </a:r>
            <a:endParaRPr/>
          </a:p>
        </p:txBody>
      </p:sp>
      <p:sp>
        <p:nvSpPr>
          <p:cNvPr id="1014" name="Google Shape;1014;p160"/>
          <p:cNvSpPr txBox="1"/>
          <p:nvPr>
            <p:ph idx="2" type="body"/>
          </p:nvPr>
        </p:nvSpPr>
        <p:spPr>
          <a:xfrm>
            <a:off x="403199"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lang="de-DE"/>
              <a:t>Revisoren</a:t>
            </a:r>
            <a:endParaRPr b="1" i="0" sz="2400" u="none" cap="none" strike="noStrike">
              <a:solidFill>
                <a:srgbClr val="FF8900"/>
              </a:solidFill>
              <a:latin typeface="Lato"/>
              <a:ea typeface="Lato"/>
              <a:cs typeface="Lato"/>
              <a:sym typeface="Lato"/>
            </a:endParaRPr>
          </a:p>
        </p:txBody>
      </p:sp>
      <p:sp>
        <p:nvSpPr>
          <p:cNvPr id="1015" name="Google Shape;1015;p160"/>
          <p:cNvSpPr txBox="1"/>
          <p:nvPr/>
        </p:nvSpPr>
        <p:spPr>
          <a:xfrm>
            <a:off x="5007500" y="1211400"/>
            <a:ext cx="2126700" cy="28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Holger.jpg" id="1016" name="Google Shape;1016;p160"/>
          <p:cNvPicPr preferRelativeResize="0"/>
          <p:nvPr/>
        </p:nvPicPr>
        <p:blipFill rotWithShape="1">
          <a:blip r:embed="rId3">
            <a:alphaModFix/>
          </a:blip>
          <a:srcRect b="7420" l="3719" r="8545" t="3927"/>
          <a:stretch/>
        </p:blipFill>
        <p:spPr>
          <a:xfrm>
            <a:off x="1834700" y="2006750"/>
            <a:ext cx="1559250" cy="2057084"/>
          </a:xfrm>
          <a:prstGeom prst="rect">
            <a:avLst/>
          </a:prstGeom>
          <a:noFill/>
          <a:ln>
            <a:noFill/>
          </a:ln>
        </p:spPr>
      </p:pic>
      <p:pic>
        <p:nvPicPr>
          <p:cNvPr descr="Dom..png" id="1017" name="Google Shape;1017;p160"/>
          <p:cNvPicPr preferRelativeResize="0"/>
          <p:nvPr/>
        </p:nvPicPr>
        <p:blipFill rotWithShape="1">
          <a:blip r:embed="rId4">
            <a:alphaModFix/>
          </a:blip>
          <a:srcRect b="7080" l="0" r="8550" t="0"/>
          <a:stretch/>
        </p:blipFill>
        <p:spPr>
          <a:xfrm>
            <a:off x="5433313" y="2006750"/>
            <a:ext cx="1559275" cy="2060950"/>
          </a:xfrm>
          <a:prstGeom prst="rect">
            <a:avLst/>
          </a:prstGeom>
          <a:noFill/>
          <a:ln>
            <a:noFill/>
          </a:ln>
        </p:spPr>
      </p:pic>
      <p:sp>
        <p:nvSpPr>
          <p:cNvPr id="1018" name="Google Shape;1018;p160"/>
          <p:cNvSpPr txBox="1"/>
          <p:nvPr/>
        </p:nvSpPr>
        <p:spPr>
          <a:xfrm>
            <a:off x="4846600" y="1025300"/>
            <a:ext cx="2732700" cy="8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e-DE">
                <a:solidFill>
                  <a:srgbClr val="FFFFFF"/>
                </a:solidFill>
              </a:rPr>
              <a:t>Dominique Winter</a:t>
            </a:r>
            <a:endParaRPr>
              <a:solidFill>
                <a:srgbClr val="FFFFFF"/>
              </a:solidFill>
            </a:endParaRPr>
          </a:p>
          <a:p>
            <a:pPr indent="0" lvl="0" marL="0" rtl="0" algn="ctr">
              <a:spcBef>
                <a:spcPts val="0"/>
              </a:spcBef>
              <a:spcAft>
                <a:spcPts val="0"/>
              </a:spcAft>
              <a:buNone/>
            </a:pPr>
            <a:r>
              <a:rPr lang="de-DE" sz="2000">
                <a:solidFill>
                  <a:srgbClr val="666666"/>
                </a:solidFill>
                <a:latin typeface="Lato"/>
                <a:ea typeface="Lato"/>
                <a:cs typeface="Lato"/>
                <a:sym typeface="Lato"/>
              </a:rPr>
              <a:t>Dominique Winter</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2" name="Shape 1022"/>
        <p:cNvGrpSpPr/>
        <p:nvPr/>
      </p:nvGrpSpPr>
      <p:grpSpPr>
        <a:xfrm>
          <a:off x="0" y="0"/>
          <a:ext cx="0" cy="0"/>
          <a:chOff x="0" y="0"/>
          <a:chExt cx="0" cy="0"/>
        </a:xfrm>
      </p:grpSpPr>
      <p:sp>
        <p:nvSpPr>
          <p:cNvPr id="1023" name="Google Shape;1023;p161"/>
          <p:cNvSpPr txBox="1"/>
          <p:nvPr>
            <p:ph type="title"/>
          </p:nvPr>
        </p:nvSpPr>
        <p:spPr>
          <a:xfrm>
            <a:off x="236874" y="1929725"/>
            <a:ext cx="8602325"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4800" u="none" cap="none" strike="noStrike">
                <a:solidFill>
                  <a:schemeClr val="lt1"/>
                </a:solidFill>
                <a:latin typeface="Lato"/>
                <a:ea typeface="Lato"/>
                <a:cs typeface="Lato"/>
                <a:sym typeface="Lato"/>
              </a:rPr>
              <a:t> </a:t>
            </a:r>
            <a:br>
              <a:rPr b="0" i="0" lang="de-DE" sz="4800" u="none" cap="none" strike="noStrike">
                <a:solidFill>
                  <a:schemeClr val="lt1"/>
                </a:solidFill>
                <a:latin typeface="Lato"/>
                <a:ea typeface="Lato"/>
                <a:cs typeface="Lato"/>
                <a:sym typeface="Lato"/>
              </a:rPr>
            </a:br>
            <a:r>
              <a:rPr b="0" i="0" lang="de-DE" sz="4800" u="none" cap="none" strike="noStrike">
                <a:solidFill>
                  <a:schemeClr val="lt1"/>
                </a:solidFill>
                <a:latin typeface="Lato"/>
                <a:ea typeface="Lato"/>
                <a:cs typeface="Lato"/>
                <a:sym typeface="Lato"/>
              </a:rPr>
              <a:t>Auf ein Wiedersehen zur UP1</a:t>
            </a:r>
            <a:r>
              <a:rPr lang="de-DE"/>
              <a:t>8</a:t>
            </a:r>
            <a:r>
              <a:rPr b="0" i="0" lang="de-DE" sz="4800" u="none" cap="none" strike="noStrike">
                <a:solidFill>
                  <a:schemeClr val="lt1"/>
                </a:solidFill>
                <a:latin typeface="Lato"/>
                <a:ea typeface="Lato"/>
                <a:cs typeface="Lato"/>
                <a:sym typeface="Lato"/>
              </a:rPr>
              <a:t> </a:t>
            </a:r>
            <a:br>
              <a:rPr b="0" i="0" lang="de-DE" sz="4800" u="none" cap="none" strike="noStrike">
                <a:solidFill>
                  <a:schemeClr val="lt1"/>
                </a:solidFill>
                <a:latin typeface="Lato"/>
                <a:ea typeface="Lato"/>
                <a:cs typeface="Lato"/>
                <a:sym typeface="Lato"/>
              </a:rPr>
            </a:br>
            <a:r>
              <a:rPr lang="de-DE"/>
              <a:t>02</a:t>
            </a:r>
            <a:r>
              <a:rPr b="0" i="0" lang="de-DE" sz="4800" u="none" cap="none" strike="noStrike">
                <a:solidFill>
                  <a:schemeClr val="lt1"/>
                </a:solidFill>
                <a:latin typeface="Lato"/>
                <a:ea typeface="Lato"/>
                <a:cs typeface="Lato"/>
                <a:sym typeface="Lato"/>
              </a:rPr>
              <a:t>. bis </a:t>
            </a:r>
            <a:r>
              <a:rPr lang="de-DE"/>
              <a:t>05</a:t>
            </a:r>
            <a:r>
              <a:rPr b="0" i="0" lang="de-DE" sz="4800" u="none" cap="none" strike="noStrike">
                <a:solidFill>
                  <a:schemeClr val="lt1"/>
                </a:solidFill>
                <a:latin typeface="Lato"/>
                <a:ea typeface="Lato"/>
                <a:cs typeface="Lato"/>
                <a:sym typeface="Lato"/>
              </a:rPr>
              <a:t>. September in </a:t>
            </a:r>
            <a:r>
              <a:rPr lang="de-DE"/>
              <a:t>Dresden</a:t>
            </a:r>
            <a:endParaRPr b="0" i="0" sz="4800" u="none" cap="none" strike="noStrike">
              <a:solidFill>
                <a:schemeClr val="lt1"/>
              </a:solidFill>
              <a:latin typeface="Lato"/>
              <a:ea typeface="Lato"/>
              <a:cs typeface="Lato"/>
              <a:sym typeface="Lato"/>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7" name="Shape 1027"/>
        <p:cNvGrpSpPr/>
        <p:nvPr/>
      </p:nvGrpSpPr>
      <p:grpSpPr>
        <a:xfrm>
          <a:off x="0" y="0"/>
          <a:ext cx="0" cy="0"/>
          <a:chOff x="0" y="0"/>
          <a:chExt cx="0" cy="0"/>
        </a:xfrm>
      </p:grpSpPr>
      <p:sp>
        <p:nvSpPr>
          <p:cNvPr id="1028" name="Google Shape;1028;p162"/>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German UPA Abend im Restaurant</a:t>
            </a:r>
            <a:r>
              <a:rPr lang="de-DE"/>
              <a:t> “Brauhaus am Schloss”</a:t>
            </a:r>
            <a:endParaRPr b="1" i="0" sz="2400" u="none" cap="none" strike="noStrike">
              <a:solidFill>
                <a:srgbClr val="FF8900"/>
              </a:solidFill>
              <a:latin typeface="Lato"/>
              <a:ea typeface="Lato"/>
              <a:cs typeface="Lato"/>
              <a:sym typeface="Lato"/>
            </a:endParaRPr>
          </a:p>
        </p:txBody>
      </p:sp>
      <p:pic>
        <p:nvPicPr>
          <p:cNvPr descr="Unbenannt.PNG" id="1029" name="Google Shape;1029;p162"/>
          <p:cNvPicPr preferRelativeResize="0"/>
          <p:nvPr/>
        </p:nvPicPr>
        <p:blipFill>
          <a:blip r:embed="rId3">
            <a:alphaModFix/>
          </a:blip>
          <a:stretch>
            <a:fillRect/>
          </a:stretch>
        </p:blipFill>
        <p:spPr>
          <a:xfrm>
            <a:off x="2077200" y="894450"/>
            <a:ext cx="4737500" cy="3354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53"/>
          <p:cNvSpPr txBox="1"/>
          <p:nvPr>
            <p:ph idx="1"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Links zur Umfrage</a:t>
            </a:r>
            <a:endParaRPr/>
          </a:p>
        </p:txBody>
      </p:sp>
      <p:sp>
        <p:nvSpPr>
          <p:cNvPr id="203" name="Google Shape;203;p53"/>
          <p:cNvSpPr txBox="1"/>
          <p:nvPr>
            <p:ph idx="2" type="body"/>
          </p:nvPr>
        </p:nvSpPr>
        <p:spPr>
          <a:xfrm>
            <a:off x="403201" y="1121225"/>
            <a:ext cx="7610700" cy="3140400"/>
          </a:xfrm>
          <a:prstGeom prst="rect">
            <a:avLst/>
          </a:prstGeom>
        </p:spPr>
        <p:txBody>
          <a:bodyPr anchorCtr="0" anchor="t" bIns="91425" lIns="91425" spcFirstLastPara="1" rIns="91425" wrap="square" tIns="91425">
            <a:noAutofit/>
          </a:bodyPr>
          <a:lstStyle/>
          <a:p>
            <a:pPr indent="-215900" lvl="0" marL="342900" rtl="0" algn="l">
              <a:spcBef>
                <a:spcPts val="0"/>
              </a:spcBef>
              <a:spcAft>
                <a:spcPts val="0"/>
              </a:spcAft>
              <a:buNone/>
            </a:pPr>
            <a:r>
              <a:rPr lang="de-DE"/>
              <a:t>Ergebnisse</a:t>
            </a:r>
            <a:endParaRPr/>
          </a:p>
          <a:p>
            <a:pPr indent="-215900" lvl="0" marL="342900" rtl="0" algn="l">
              <a:spcBef>
                <a:spcPts val="0"/>
              </a:spcBef>
              <a:spcAft>
                <a:spcPts val="0"/>
              </a:spcAft>
              <a:buNone/>
            </a:pPr>
            <a:r>
              <a:rPr lang="de-DE" u="sng">
                <a:solidFill>
                  <a:schemeClr val="hlink"/>
                </a:solidFill>
                <a:hlinkClick r:id="rId3"/>
              </a:rPr>
              <a:t>https://de.surveymonkey.net/results/SM-YBCZGC888/</a:t>
            </a:r>
            <a:endParaRPr/>
          </a:p>
          <a:p>
            <a:pPr indent="-215900" lvl="0" marL="342900" rtl="0" algn="l">
              <a:spcBef>
                <a:spcPts val="0"/>
              </a:spcBef>
              <a:spcAft>
                <a:spcPts val="0"/>
              </a:spcAft>
              <a:buNone/>
            </a:pPr>
            <a:r>
              <a:t/>
            </a:r>
            <a:endParaRPr/>
          </a:p>
          <a:p>
            <a:pPr indent="-215900" lvl="0" marL="342900" rtl="0" algn="l">
              <a:spcBef>
                <a:spcPts val="0"/>
              </a:spcBef>
              <a:spcAft>
                <a:spcPts val="0"/>
              </a:spcAft>
              <a:buNone/>
            </a:pPr>
            <a:r>
              <a:t/>
            </a:r>
            <a:endParaRPr/>
          </a:p>
          <a:p>
            <a:pPr indent="-215900" lvl="0" marL="342900" rtl="0" algn="l">
              <a:spcBef>
                <a:spcPts val="0"/>
              </a:spcBef>
              <a:spcAft>
                <a:spcPts val="0"/>
              </a:spcAft>
              <a:buNone/>
            </a:pPr>
            <a:r>
              <a:rPr lang="de-DE"/>
              <a:t>Umfrage ist nochmal geöffnet!</a:t>
            </a:r>
            <a:endParaRPr/>
          </a:p>
          <a:p>
            <a:pPr indent="-215900" lvl="0" marL="342900" rtl="0" algn="l">
              <a:spcBef>
                <a:spcPts val="0"/>
              </a:spcBef>
              <a:spcAft>
                <a:spcPts val="0"/>
              </a:spcAft>
              <a:buNone/>
            </a:pPr>
            <a:r>
              <a:rPr lang="de-DE" u="sng">
                <a:solidFill>
                  <a:schemeClr val="hlink"/>
                </a:solidFill>
                <a:hlinkClick r:id="rId4"/>
              </a:rPr>
              <a:t>https://www.surveymonkey.de/r/M9RDL9Q</a:t>
            </a:r>
            <a:endParaRPr/>
          </a:p>
          <a:p>
            <a:pPr indent="-215900" lvl="0" marL="342900" rtl="0" algn="l">
              <a:spcBef>
                <a:spcPts val="0"/>
              </a:spcBef>
              <a:spcAft>
                <a:spcPts val="0"/>
              </a:spcAft>
              <a:buNone/>
            </a:pPr>
            <a:r>
              <a:t/>
            </a:r>
            <a:endParaRPr/>
          </a:p>
          <a:p>
            <a:pPr indent="-215900" lvl="0" marL="342900" rtl="0" algn="l">
              <a:spcBef>
                <a:spcPts val="0"/>
              </a:spcBef>
              <a:spcAft>
                <a:spcPts val="0"/>
              </a:spcAft>
              <a:buNone/>
            </a:pPr>
            <a:r>
              <a:rPr lang="de-DE"/>
              <a:t>bis 30.09.2017 23:45</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54"/>
          <p:cNvPicPr preferRelativeResize="0"/>
          <p:nvPr/>
        </p:nvPicPr>
        <p:blipFill>
          <a:blip r:embed="rId3">
            <a:alphaModFix/>
          </a:blip>
          <a:stretch>
            <a:fillRect/>
          </a:stretch>
        </p:blipFill>
        <p:spPr>
          <a:xfrm>
            <a:off x="837325" y="385725"/>
            <a:ext cx="7855774" cy="4035075"/>
          </a:xfrm>
          <a:prstGeom prst="rect">
            <a:avLst/>
          </a:prstGeom>
          <a:noFill/>
          <a:ln>
            <a:noFill/>
          </a:ln>
        </p:spPr>
      </p:pic>
      <p:sp>
        <p:nvSpPr>
          <p:cNvPr id="209" name="Google Shape;209;p54"/>
          <p:cNvSpPr txBox="1"/>
          <p:nvPr>
            <p:ph idx="1"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Sterne </a:t>
            </a:r>
            <a:r>
              <a:rPr lang="de-DE"/>
              <a:t>...</a:t>
            </a:r>
            <a:endParaRPr/>
          </a:p>
        </p:txBody>
      </p:sp>
      <p:sp>
        <p:nvSpPr>
          <p:cNvPr id="210" name="Google Shape;210;p54"/>
          <p:cNvSpPr/>
          <p:nvPr/>
        </p:nvSpPr>
        <p:spPr>
          <a:xfrm>
            <a:off x="5255850" y="953275"/>
            <a:ext cx="2904600" cy="263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55"/>
          <p:cNvSpPr txBox="1"/>
          <p:nvPr>
            <p:ph idx="1" type="body"/>
          </p:nvPr>
        </p:nvSpPr>
        <p:spPr>
          <a:xfrm>
            <a:off x="435224"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Sterne ...</a:t>
            </a:r>
            <a:endParaRPr/>
          </a:p>
        </p:txBody>
      </p:sp>
      <p:sp>
        <p:nvSpPr>
          <p:cNvPr id="216" name="Google Shape;216;p55"/>
          <p:cNvSpPr txBox="1"/>
          <p:nvPr>
            <p:ph idx="2" type="body"/>
          </p:nvPr>
        </p:nvSpPr>
        <p:spPr>
          <a:xfrm>
            <a:off x="283850" y="1458750"/>
            <a:ext cx="4075200" cy="3429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de-DE" sz="1800"/>
              <a:t>Organisation, Kommunikation könnte noch besser sein</a:t>
            </a:r>
            <a:endParaRPr sz="1800"/>
          </a:p>
          <a:p>
            <a:pPr indent="-342900" lvl="0" marL="457200" rtl="0" algn="l">
              <a:spcBef>
                <a:spcPts val="0"/>
              </a:spcBef>
              <a:spcAft>
                <a:spcPts val="0"/>
              </a:spcAft>
              <a:buSzPts val="1800"/>
              <a:buChar char="▪"/>
            </a:pPr>
            <a:r>
              <a:rPr lang="de-DE" sz="1800"/>
              <a:t>Hätte mehr von der Jobbörse erwartet</a:t>
            </a:r>
            <a:endParaRPr sz="1800"/>
          </a:p>
          <a:p>
            <a:pPr indent="-342900" lvl="0" marL="457200" rtl="0" algn="l">
              <a:spcBef>
                <a:spcPts val="0"/>
              </a:spcBef>
              <a:spcAft>
                <a:spcPts val="0"/>
              </a:spcAft>
              <a:buSzPts val="1800"/>
              <a:buChar char="▪"/>
            </a:pPr>
            <a:r>
              <a:rPr lang="de-DE" sz="1800"/>
              <a:t>ok, aber bisher noch kein networking in berlin :(</a:t>
            </a:r>
            <a:endParaRPr sz="1800"/>
          </a:p>
          <a:p>
            <a:pPr indent="-342900" lvl="0" marL="457200" rtl="0" algn="l">
              <a:spcBef>
                <a:spcPts val="0"/>
              </a:spcBef>
              <a:spcAft>
                <a:spcPts val="0"/>
              </a:spcAft>
              <a:buSzPts val="1800"/>
              <a:buChar char="▪"/>
            </a:pPr>
            <a:r>
              <a:rPr lang="de-DE" sz="1800"/>
              <a:t>Wirkt manchmal noch etwas sehr konservativ</a:t>
            </a:r>
            <a:endParaRPr sz="1800"/>
          </a:p>
          <a:p>
            <a:pPr indent="-342900" lvl="0" marL="457200" rtl="0" algn="l">
              <a:spcBef>
                <a:spcPts val="0"/>
              </a:spcBef>
              <a:spcAft>
                <a:spcPts val="0"/>
              </a:spcAft>
              <a:buSzPts val="1800"/>
              <a:buChar char="▪"/>
            </a:pPr>
            <a:r>
              <a:rPr lang="de-DE" sz="1800"/>
              <a:t>Wenig Benefits. Kaum aktuelles Material.</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217" name="Google Shape;217;p55"/>
          <p:cNvSpPr txBox="1"/>
          <p:nvPr>
            <p:ph idx="3" type="body"/>
          </p:nvPr>
        </p:nvSpPr>
        <p:spPr>
          <a:xfrm>
            <a:off x="4567950" y="1458750"/>
            <a:ext cx="4420800" cy="314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de-DE" sz="1800"/>
              <a:t>Nix auszusetzen</a:t>
            </a:r>
            <a:endParaRPr sz="1800"/>
          </a:p>
          <a:p>
            <a:pPr indent="-342900" lvl="0" marL="457200" rtl="0" algn="l">
              <a:spcBef>
                <a:spcPts val="0"/>
              </a:spcBef>
              <a:spcAft>
                <a:spcPts val="0"/>
              </a:spcAft>
              <a:buSzPts val="1800"/>
              <a:buChar char="▪"/>
            </a:pPr>
            <a:r>
              <a:rPr lang="de-DE" sz="1800"/>
              <a:t>Insgesamt schon sehr gut</a:t>
            </a:r>
            <a:endParaRPr sz="1800"/>
          </a:p>
          <a:p>
            <a:pPr indent="-342900" lvl="0" marL="457200" rtl="0" algn="l">
              <a:spcBef>
                <a:spcPts val="0"/>
              </a:spcBef>
              <a:spcAft>
                <a:spcPts val="0"/>
              </a:spcAft>
              <a:buSzPts val="1800"/>
              <a:buChar char="▪"/>
            </a:pPr>
            <a:r>
              <a:rPr lang="de-DE" sz="1800"/>
              <a:t>Ich bin noch nicht lange dabei - der Ersteindruck ist super!</a:t>
            </a:r>
            <a:endParaRPr sz="1800"/>
          </a:p>
          <a:p>
            <a:pPr indent="-342900" lvl="0" marL="457200" rtl="0" algn="l">
              <a:spcBef>
                <a:spcPts val="0"/>
              </a:spcBef>
              <a:spcAft>
                <a:spcPts val="0"/>
              </a:spcAft>
              <a:buSzPts val="1800"/>
              <a:buChar char="▪"/>
            </a:pPr>
            <a:r>
              <a:rPr lang="de-DE" sz="1800"/>
              <a:t>Fuer einen kleinen Verband schon viel geleistet (kenne ich von meiner Arbeit fuer den VGSD)</a:t>
            </a:r>
            <a:endParaRPr sz="1800"/>
          </a:p>
          <a:p>
            <a:pPr indent="-342900" lvl="0" marL="457200" rtl="0" algn="l">
              <a:spcBef>
                <a:spcPts val="0"/>
              </a:spcBef>
              <a:spcAft>
                <a:spcPts val="0"/>
              </a:spcAft>
              <a:buSzPts val="1800"/>
              <a:buChar char="▪"/>
            </a:pPr>
            <a:r>
              <a:rPr lang="de-DE" sz="1800"/>
              <a:t>Gute Arbeit</a:t>
            </a:r>
            <a:endParaRPr sz="1800"/>
          </a:p>
          <a:p>
            <a:pPr indent="-342900" lvl="0" marL="457200" rtl="0" algn="l">
              <a:spcBef>
                <a:spcPts val="0"/>
              </a:spcBef>
              <a:spcAft>
                <a:spcPts val="0"/>
              </a:spcAft>
              <a:buSzPts val="1800"/>
              <a:buChar char="▪"/>
            </a:pPr>
            <a:r>
              <a:rPr lang="de-DE" sz="1800"/>
              <a:t>… weil es eine wertvolle Initiative ist!</a:t>
            </a:r>
            <a:endParaRPr sz="1800"/>
          </a:p>
        </p:txBody>
      </p:sp>
      <p:sp>
        <p:nvSpPr>
          <p:cNvPr id="218" name="Google Shape;218;p55"/>
          <p:cNvSpPr txBox="1"/>
          <p:nvPr/>
        </p:nvSpPr>
        <p:spPr>
          <a:xfrm>
            <a:off x="404225" y="1001550"/>
            <a:ext cx="3734400" cy="4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sz="1800">
                <a:solidFill>
                  <a:schemeClr val="dk2"/>
                </a:solidFill>
                <a:latin typeface="Lato"/>
                <a:ea typeface="Lato"/>
                <a:cs typeface="Lato"/>
                <a:sym typeface="Lato"/>
              </a:rPr>
              <a:t>71 Rückmeldungen, Auswahl: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56"/>
          <p:cNvSpPr txBox="1"/>
          <p:nvPr>
            <p:ph idx="1" type="body"/>
          </p:nvPr>
        </p:nvSpPr>
        <p:spPr>
          <a:xfrm>
            <a:off x="403199"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lang="de-DE"/>
              <a:t>Bestehende Arbeitskreise</a:t>
            </a:r>
            <a:endParaRPr b="1" i="0" sz="2400" u="none" cap="none" strike="noStrike">
              <a:solidFill>
                <a:srgbClr val="FF8900"/>
              </a:solidFill>
              <a:latin typeface="Lato"/>
              <a:ea typeface="Lato"/>
              <a:cs typeface="Lato"/>
              <a:sym typeface="Lato"/>
            </a:endParaRPr>
          </a:p>
        </p:txBody>
      </p:sp>
      <p:sp>
        <p:nvSpPr>
          <p:cNvPr id="224" name="Google Shape;224;p56"/>
          <p:cNvSpPr txBox="1"/>
          <p:nvPr>
            <p:ph idx="3" type="body"/>
          </p:nvPr>
        </p:nvSpPr>
        <p:spPr>
          <a:xfrm>
            <a:off x="403825" y="764725"/>
            <a:ext cx="5866200" cy="349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Font typeface="Noto Sans Symbols"/>
              <a:buNone/>
            </a:pPr>
            <a:r>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AK</a:t>
            </a:r>
            <a:r>
              <a:rPr lang="de-DE"/>
              <a:t> User Research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AK Barrierefreiheit</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AK Nachwuchsförderung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AK In-house</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AK Qualitätsstandards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solidFill>
                  <a:schemeClr val="dk2"/>
                </a:solidFill>
              </a:rPr>
              <a:t>AK</a:t>
            </a:r>
            <a:r>
              <a:rPr lang="de-DE"/>
              <a:t> Medizintechnik</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solidFill>
                  <a:schemeClr val="dk2"/>
                </a:solidFill>
              </a:rPr>
              <a:t>AK </a:t>
            </a:r>
            <a:r>
              <a:rPr lang="de-DE"/>
              <a:t>ROI UX (Return on Investment für UX)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solidFill>
                  <a:schemeClr val="dk2"/>
                </a:solidFill>
              </a:rPr>
              <a:t>AK </a:t>
            </a:r>
            <a:r>
              <a:rPr lang="de-DE"/>
              <a:t>Usable Security &amp; Privacy</a:t>
            </a:r>
            <a:endParaRPr/>
          </a:p>
          <a:p>
            <a:pPr indent="-342900" lvl="0" marL="342900" rtl="0" algn="l">
              <a:spcBef>
                <a:spcPts val="0"/>
              </a:spcBef>
              <a:spcAft>
                <a:spcPts val="0"/>
              </a:spcAft>
              <a:buClr>
                <a:srgbClr val="666666"/>
              </a:buClr>
              <a:buSzPts val="2000"/>
              <a:buFont typeface="Noto Sans Symbols"/>
              <a:buChar char="▪"/>
            </a:pPr>
            <a:r>
              <a:rPr lang="de-DE">
                <a:solidFill>
                  <a:schemeClr val="dk2"/>
                </a:solidFill>
              </a:rPr>
              <a:t>AK Interkulturalität – zur Abstimmung</a:t>
            </a:r>
            <a:endParaRPr/>
          </a:p>
          <a:p>
            <a:pPr indent="0" lvl="0" marL="0" marR="0" rtl="0" algn="l">
              <a:lnSpc>
                <a:spcPct val="100000"/>
              </a:lnSpc>
              <a:spcBef>
                <a:spcPts val="0"/>
              </a:spcBef>
              <a:spcAft>
                <a:spcPts val="0"/>
              </a:spcAft>
              <a:buNone/>
            </a:pPr>
            <a:r>
              <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57"/>
          <p:cNvSpPr txBox="1"/>
          <p:nvPr>
            <p:ph idx="1" type="body"/>
          </p:nvPr>
        </p:nvSpPr>
        <p:spPr>
          <a:xfrm>
            <a:off x="403199"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lang="de-DE"/>
              <a:t>Neue Arbeitskreise ?</a:t>
            </a:r>
            <a:endParaRPr b="1" i="0" sz="2400" u="none" cap="none" strike="noStrike">
              <a:solidFill>
                <a:srgbClr val="FF8900"/>
              </a:solidFill>
              <a:latin typeface="Lato"/>
              <a:ea typeface="Lato"/>
              <a:cs typeface="Lato"/>
              <a:sym typeface="Lato"/>
            </a:endParaRPr>
          </a:p>
        </p:txBody>
      </p:sp>
      <p:sp>
        <p:nvSpPr>
          <p:cNvPr id="230" name="Google Shape;230;p57"/>
          <p:cNvSpPr txBox="1"/>
          <p:nvPr>
            <p:ph idx="3" type="body"/>
          </p:nvPr>
        </p:nvSpPr>
        <p:spPr>
          <a:xfrm>
            <a:off x="403825" y="993325"/>
            <a:ext cx="4567200" cy="3496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Freiberufler und</a:t>
            </a:r>
            <a:r>
              <a:rPr lang="de-DE"/>
              <a:t> </a:t>
            </a:r>
            <a:r>
              <a:rPr b="0" i="0" lang="de-DE" sz="2000" u="none" cap="none" strike="noStrike">
                <a:solidFill>
                  <a:srgbClr val="666666"/>
                </a:solidFill>
                <a:latin typeface="Lato"/>
                <a:ea typeface="Lato"/>
                <a:cs typeface="Lato"/>
                <a:sym typeface="Lato"/>
              </a:rPr>
              <a:t>Selbstständige</a:t>
            </a:r>
            <a:endParaRPr b="0" i="0" sz="2000" u="none" cap="none" strike="noStrike">
              <a:solidFill>
                <a:srgbClr val="666666"/>
              </a:solidFill>
              <a:latin typeface="Lato"/>
              <a:ea typeface="Lato"/>
              <a:cs typeface="Lato"/>
              <a:sym typeface="Lato"/>
            </a:endParaRPr>
          </a:p>
          <a:p>
            <a:pPr indent="-342900" lvl="0" marL="342900" marR="0" rtl="0" algn="l">
              <a:lnSpc>
                <a:spcPct val="100000"/>
              </a:lnSpc>
              <a:spcBef>
                <a:spcPts val="0"/>
              </a:spcBef>
              <a:spcAft>
                <a:spcPts val="0"/>
              </a:spcAft>
              <a:buClr>
                <a:srgbClr val="FF9900"/>
              </a:buClr>
              <a:buSzPts val="2000"/>
              <a:buFont typeface="Noto Sans Symbols"/>
              <a:buChar char="▪"/>
            </a:pPr>
            <a:r>
              <a:rPr lang="de-DE">
                <a:solidFill>
                  <a:srgbClr val="FF9900"/>
                </a:solidFill>
              </a:rPr>
              <a:t>Interkulturalität </a:t>
            </a:r>
            <a:endParaRPr>
              <a:solidFill>
                <a:srgbClr val="FF9900"/>
              </a:solidFill>
            </a:endParaRPr>
          </a:p>
          <a:p>
            <a:pPr indent="457200" lvl="0" marL="0" marR="0" rtl="0" algn="l">
              <a:lnSpc>
                <a:spcPct val="100000"/>
              </a:lnSpc>
              <a:spcBef>
                <a:spcPts val="0"/>
              </a:spcBef>
              <a:spcAft>
                <a:spcPts val="0"/>
              </a:spcAft>
              <a:buNone/>
            </a:pPr>
            <a:r>
              <a:rPr lang="de-DE"/>
              <a:t>Rüdiger Heimgärtner</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Automotive Systems</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Wissenschaftliche Software</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Innovation</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Virtual Reality</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Smart Home</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Industrie</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Kooperationen (Konferenzen…)</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
        <p:nvSpPr>
          <p:cNvPr id="231" name="Google Shape;231;p57"/>
          <p:cNvSpPr txBox="1"/>
          <p:nvPr>
            <p:ph idx="3" type="body"/>
          </p:nvPr>
        </p:nvSpPr>
        <p:spPr>
          <a:xfrm>
            <a:off x="4541650" y="993325"/>
            <a:ext cx="4478700" cy="3496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lang="de-DE"/>
              <a:t>Digitalisierung (AI, Arbeit 4.0,</a:t>
            </a:r>
            <a:br>
              <a:rPr lang="de-DE"/>
            </a:br>
            <a:r>
              <a:rPr lang="de-DE"/>
              <a:t>Man machine collaboration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Lean UX &amp; UX for Agile</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“IDF”, Webinare, </a:t>
            </a:r>
            <a:r>
              <a:rPr lang="de-DE">
                <a:solidFill>
                  <a:schemeClr val="dk2"/>
                </a:solidFill>
              </a:rPr>
              <a:t>Fortbildung</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Fachzeitschrift</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Material / Vorlagen</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"Beyond GUI"</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Best Practices</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Vertrieb</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Schulen</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Öffentlichkeit, </a:t>
            </a:r>
            <a:r>
              <a:rPr lang="de-DE"/>
              <a:t>Politik, Lobbyarbeit</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58"/>
          <p:cNvSpPr txBox="1"/>
          <p:nvPr>
            <p:ph idx="1" type="body"/>
          </p:nvPr>
        </p:nvSpPr>
        <p:spPr>
          <a:xfrm>
            <a:off x="327000" y="1121229"/>
            <a:ext cx="8297400" cy="3140400"/>
          </a:xfrm>
          <a:prstGeom prst="rect">
            <a:avLst/>
          </a:prstGeom>
        </p:spPr>
        <p:txBody>
          <a:bodyPr anchorCtr="0" anchor="t" bIns="91425" lIns="91425" spcFirstLastPara="1" rIns="91425" wrap="square" tIns="91425">
            <a:noAutofit/>
          </a:bodyPr>
          <a:lstStyle/>
          <a:p>
            <a:pPr indent="-215900" lvl="0" marL="342900" rtl="0" algn="l">
              <a:spcBef>
                <a:spcPts val="0"/>
              </a:spcBef>
              <a:spcAft>
                <a:spcPts val="0"/>
              </a:spcAft>
              <a:buNone/>
            </a:pPr>
            <a:r>
              <a:rPr lang="de-DE"/>
              <a:t>Du bist German UPA Mitglied?</a:t>
            </a:r>
            <a:endParaRPr/>
          </a:p>
          <a:p>
            <a:pPr indent="-215900" lvl="0" marL="342900" rtl="0" algn="l">
              <a:spcBef>
                <a:spcPts val="0"/>
              </a:spcBef>
              <a:spcAft>
                <a:spcPts val="0"/>
              </a:spcAft>
              <a:buNone/>
            </a:pPr>
            <a:r>
              <a:t/>
            </a:r>
            <a:endParaRPr/>
          </a:p>
          <a:p>
            <a:pPr indent="-215900" lvl="0" marL="342900" rtl="0" algn="l">
              <a:spcBef>
                <a:spcPts val="0"/>
              </a:spcBef>
              <a:spcAft>
                <a:spcPts val="0"/>
              </a:spcAft>
              <a:buNone/>
            </a:pPr>
            <a:r>
              <a:rPr lang="de-DE"/>
              <a:t>Du kennst jemanden der auch ein</a:t>
            </a:r>
            <a:endParaRPr/>
          </a:p>
          <a:p>
            <a:pPr indent="-215900" lvl="0" marL="342900" rtl="0" algn="l">
              <a:spcBef>
                <a:spcPts val="0"/>
              </a:spcBef>
              <a:spcAft>
                <a:spcPts val="0"/>
              </a:spcAft>
              <a:buNone/>
            </a:pPr>
            <a:r>
              <a:rPr lang="de-DE"/>
              <a:t>German UPA Mitglied werden möchte?</a:t>
            </a:r>
            <a:endParaRPr/>
          </a:p>
          <a:p>
            <a:pPr indent="-215900" lvl="0" marL="342900" rtl="0" algn="l">
              <a:spcBef>
                <a:spcPts val="0"/>
              </a:spcBef>
              <a:spcAft>
                <a:spcPts val="0"/>
              </a:spcAft>
              <a:buNone/>
            </a:pPr>
            <a:r>
              <a:t/>
            </a:r>
            <a:endParaRPr/>
          </a:p>
          <a:p>
            <a:pPr indent="-215900" lvl="0" marL="342900" rtl="0" algn="l">
              <a:spcBef>
                <a:spcPts val="0"/>
              </a:spcBef>
              <a:spcAft>
                <a:spcPts val="0"/>
              </a:spcAft>
              <a:buNone/>
            </a:pPr>
            <a:r>
              <a:rPr lang="de-DE"/>
              <a:t>Bringe ein neues Mitglied an den </a:t>
            </a:r>
            <a:endParaRPr/>
          </a:p>
          <a:p>
            <a:pPr indent="-215900" lvl="0" marL="342900" rtl="0" algn="l">
              <a:spcBef>
                <a:spcPts val="0"/>
              </a:spcBef>
              <a:spcAft>
                <a:spcPts val="0"/>
              </a:spcAft>
              <a:buNone/>
            </a:pPr>
            <a:r>
              <a:rPr lang="de-DE"/>
              <a:t>German UPA Stand und ihr beide </a:t>
            </a:r>
            <a:endParaRPr/>
          </a:p>
          <a:p>
            <a:pPr indent="-215900" lvl="0" marL="342900" rtl="0" algn="l">
              <a:spcBef>
                <a:spcPts val="0"/>
              </a:spcBef>
              <a:spcAft>
                <a:spcPts val="0"/>
              </a:spcAft>
              <a:buNone/>
            </a:pPr>
            <a:r>
              <a:rPr lang="de-DE"/>
              <a:t>spart 40% Mitgliedsbeitrag!</a:t>
            </a:r>
            <a:endParaRPr/>
          </a:p>
        </p:txBody>
      </p:sp>
      <p:sp>
        <p:nvSpPr>
          <p:cNvPr id="237" name="Google Shape;237;p58"/>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Mitglieder werben Mitglieder</a:t>
            </a:r>
            <a:endParaRPr/>
          </a:p>
        </p:txBody>
      </p:sp>
      <p:pic>
        <p:nvPicPr>
          <p:cNvPr descr="170823_Final_ Poster_Mitglieder_werben_ID.png" id="238" name="Google Shape;238;p58"/>
          <p:cNvPicPr preferRelativeResize="0"/>
          <p:nvPr/>
        </p:nvPicPr>
        <p:blipFill>
          <a:blip r:embed="rId3">
            <a:alphaModFix/>
          </a:blip>
          <a:stretch>
            <a:fillRect/>
          </a:stretch>
        </p:blipFill>
        <p:spPr>
          <a:xfrm rot="-465820">
            <a:off x="5721666" y="230563"/>
            <a:ext cx="2827619" cy="39784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59"/>
          <p:cNvSpPr txBox="1"/>
          <p:nvPr>
            <p:ph idx="1" type="body"/>
          </p:nvPr>
        </p:nvSpPr>
        <p:spPr>
          <a:xfrm>
            <a:off x="327000" y="1121229"/>
            <a:ext cx="8297400" cy="3140400"/>
          </a:xfrm>
          <a:prstGeom prst="rect">
            <a:avLst/>
          </a:prstGeom>
        </p:spPr>
        <p:txBody>
          <a:bodyPr anchorCtr="0" anchor="t" bIns="91425" lIns="91425" spcFirstLastPara="1" rIns="91425" wrap="square" tIns="91425">
            <a:noAutofit/>
          </a:bodyPr>
          <a:lstStyle/>
          <a:p>
            <a:pPr indent="-215900" lvl="0" marL="342900" rtl="0" algn="l">
              <a:spcBef>
                <a:spcPts val="0"/>
              </a:spcBef>
              <a:spcAft>
                <a:spcPts val="0"/>
              </a:spcAft>
              <a:buNone/>
            </a:pPr>
            <a:r>
              <a:rPr lang="de-DE"/>
              <a:t>Wir suchen Testimonials für die Webseite!</a:t>
            </a:r>
            <a:endParaRPr/>
          </a:p>
          <a:p>
            <a:pPr indent="-215900" lvl="0" marL="342900" rtl="0" algn="l">
              <a:spcBef>
                <a:spcPts val="0"/>
              </a:spcBef>
              <a:spcAft>
                <a:spcPts val="0"/>
              </a:spcAft>
              <a:buNone/>
            </a:pPr>
            <a:r>
              <a:t/>
            </a:r>
            <a:endParaRPr/>
          </a:p>
          <a:p>
            <a:pPr indent="-215900" lvl="0" marL="342900" rtl="0" algn="l">
              <a:spcBef>
                <a:spcPts val="0"/>
              </a:spcBef>
              <a:spcAft>
                <a:spcPts val="0"/>
              </a:spcAft>
              <a:buNone/>
            </a:pPr>
            <a:r>
              <a:rPr lang="de-DE"/>
              <a:t>Warum bist DU Mitglied in der German UPA? </a:t>
            </a:r>
            <a:endParaRPr/>
          </a:p>
          <a:p>
            <a:pPr indent="-215900" lvl="0" marL="342900" rtl="0" algn="l">
              <a:spcBef>
                <a:spcPts val="0"/>
              </a:spcBef>
              <a:spcAft>
                <a:spcPts val="0"/>
              </a:spcAft>
              <a:buNone/>
            </a:pPr>
            <a:r>
              <a:t/>
            </a:r>
            <a:endParaRPr/>
          </a:p>
          <a:p>
            <a:pPr indent="0" lvl="0" marL="0" rtl="0" algn="l">
              <a:lnSpc>
                <a:spcPct val="115000"/>
              </a:lnSpc>
              <a:spcBef>
                <a:spcPts val="0"/>
              </a:spcBef>
              <a:spcAft>
                <a:spcPts val="0"/>
              </a:spcAft>
              <a:buNone/>
            </a:pPr>
            <a:r>
              <a:rPr lang="de-DE"/>
              <a:t>  1. Fülle</a:t>
            </a:r>
            <a:r>
              <a:rPr lang="de-DE"/>
              <a:t> die Karte jetzt aus.</a:t>
            </a:r>
            <a:endParaRPr/>
          </a:p>
          <a:p>
            <a:pPr indent="0" lvl="0" marL="0" rtl="0" algn="l">
              <a:lnSpc>
                <a:spcPct val="115000"/>
              </a:lnSpc>
              <a:spcBef>
                <a:spcPts val="0"/>
              </a:spcBef>
              <a:spcAft>
                <a:spcPts val="0"/>
              </a:spcAft>
              <a:buNone/>
            </a:pPr>
            <a:r>
              <a:rPr lang="de-DE"/>
              <a:t>  2. Komme morgen mit damit zum Stand.</a:t>
            </a:r>
            <a:endParaRPr/>
          </a:p>
          <a:p>
            <a:pPr indent="0" lvl="0" marL="0" rtl="0" algn="l">
              <a:lnSpc>
                <a:spcPct val="115000"/>
              </a:lnSpc>
              <a:spcBef>
                <a:spcPts val="0"/>
              </a:spcBef>
              <a:spcAft>
                <a:spcPts val="0"/>
              </a:spcAft>
              <a:buNone/>
            </a:pPr>
            <a:r>
              <a:rPr lang="de-DE"/>
              <a:t>  3. Lasse ein Foto von dir machen.</a:t>
            </a:r>
            <a:endParaRPr/>
          </a:p>
          <a:p>
            <a:pPr indent="0" lvl="0" marL="0" rtl="0" algn="l">
              <a:lnSpc>
                <a:spcPct val="115000"/>
              </a:lnSpc>
              <a:spcBef>
                <a:spcPts val="0"/>
              </a:spcBef>
              <a:spcAft>
                <a:spcPts val="0"/>
              </a:spcAft>
              <a:buNone/>
            </a:pPr>
            <a:r>
              <a:rPr lang="de-DE"/>
              <a:t>  4. Finde dich bald auf der Webseite :-) </a:t>
            </a:r>
            <a:endParaRPr/>
          </a:p>
        </p:txBody>
      </p:sp>
      <p:sp>
        <p:nvSpPr>
          <p:cNvPr id="244" name="Google Shape;244;p59"/>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Testimonials – Ich bin Mitglied, da ...</a:t>
            </a:r>
            <a:endParaRPr/>
          </a:p>
        </p:txBody>
      </p:sp>
      <p:pic>
        <p:nvPicPr>
          <p:cNvPr descr="Bildschirmfoto 2017-09-11 um 12.49.40.png" id="245" name="Google Shape;245;p59"/>
          <p:cNvPicPr preferRelativeResize="0"/>
          <p:nvPr/>
        </p:nvPicPr>
        <p:blipFill>
          <a:blip r:embed="rId3">
            <a:alphaModFix/>
          </a:blip>
          <a:stretch>
            <a:fillRect/>
          </a:stretch>
        </p:blipFill>
        <p:spPr>
          <a:xfrm rot="350371">
            <a:off x="6185288" y="2412775"/>
            <a:ext cx="2328673" cy="1655272"/>
          </a:xfrm>
          <a:prstGeom prst="rect">
            <a:avLst/>
          </a:prstGeom>
          <a:noFill/>
          <a:ln>
            <a:noFill/>
          </a:ln>
        </p:spPr>
      </p:pic>
      <p:pic>
        <p:nvPicPr>
          <p:cNvPr descr="Bildschirmfoto 2017-09-11 um 12.49.30.png" id="246" name="Google Shape;246;p59"/>
          <p:cNvPicPr preferRelativeResize="0"/>
          <p:nvPr/>
        </p:nvPicPr>
        <p:blipFill>
          <a:blip r:embed="rId4">
            <a:alphaModFix/>
          </a:blip>
          <a:stretch>
            <a:fillRect/>
          </a:stretch>
        </p:blipFill>
        <p:spPr>
          <a:xfrm rot="-175537">
            <a:off x="6076300" y="466224"/>
            <a:ext cx="2517554" cy="17862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42"/>
          <p:cNvSpPr txBox="1"/>
          <p:nvPr>
            <p:ph idx="1" type="body"/>
          </p:nvPr>
        </p:nvSpPr>
        <p:spPr>
          <a:xfrm>
            <a:off x="403199"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Sponsoren Gold</a:t>
            </a:r>
            <a:endParaRPr b="1" i="0" sz="2400" u="none" cap="none" strike="noStrike">
              <a:solidFill>
                <a:srgbClr val="FF8900"/>
              </a:solidFill>
              <a:latin typeface="Lato"/>
              <a:ea typeface="Lato"/>
              <a:cs typeface="Lato"/>
              <a:sym typeface="Lato"/>
            </a:endParaRPr>
          </a:p>
        </p:txBody>
      </p:sp>
      <p:pic>
        <p:nvPicPr>
          <p:cNvPr id="121" name="Google Shape;121;p42"/>
          <p:cNvPicPr preferRelativeResize="0"/>
          <p:nvPr/>
        </p:nvPicPr>
        <p:blipFill rotWithShape="1">
          <a:blip r:embed="rId3">
            <a:alphaModFix/>
          </a:blip>
          <a:srcRect b="0" l="0" r="0" t="0"/>
          <a:stretch/>
        </p:blipFill>
        <p:spPr>
          <a:xfrm>
            <a:off x="5750150" y="2491099"/>
            <a:ext cx="2170800" cy="976800"/>
          </a:xfrm>
          <a:prstGeom prst="rect">
            <a:avLst/>
          </a:prstGeom>
          <a:noFill/>
          <a:ln>
            <a:noFill/>
          </a:ln>
        </p:spPr>
      </p:pic>
      <p:pic>
        <p:nvPicPr>
          <p:cNvPr id="122" name="Google Shape;122;p42"/>
          <p:cNvPicPr preferRelativeResize="0"/>
          <p:nvPr/>
        </p:nvPicPr>
        <p:blipFill rotWithShape="1">
          <a:blip r:embed="rId4">
            <a:alphaModFix/>
          </a:blip>
          <a:srcRect b="0" l="0" r="0" t="0"/>
          <a:stretch/>
        </p:blipFill>
        <p:spPr>
          <a:xfrm>
            <a:off x="846675" y="2885900"/>
            <a:ext cx="3672300" cy="582000"/>
          </a:xfrm>
          <a:prstGeom prst="rect">
            <a:avLst/>
          </a:prstGeom>
          <a:noFill/>
          <a:ln>
            <a:noFill/>
          </a:ln>
        </p:spPr>
      </p:pic>
      <p:pic>
        <p:nvPicPr>
          <p:cNvPr descr="eresultCLAIM_A_standard_CMYK.PNG" id="123" name="Google Shape;123;p42"/>
          <p:cNvPicPr preferRelativeResize="0"/>
          <p:nvPr/>
        </p:nvPicPr>
        <p:blipFill rotWithShape="1">
          <a:blip r:embed="rId5">
            <a:alphaModFix/>
          </a:blip>
          <a:srcRect b="0" l="0" r="0" t="0"/>
          <a:stretch/>
        </p:blipFill>
        <p:spPr>
          <a:xfrm>
            <a:off x="3132751" y="773151"/>
            <a:ext cx="2409000" cy="1507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60"/>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8900"/>
              </a:buClr>
              <a:buFont typeface="Lato"/>
              <a:buNone/>
            </a:pPr>
            <a:r>
              <a:rPr b="1" lang="de-DE" sz="2400">
                <a:solidFill>
                  <a:srgbClr val="FF8900"/>
                </a:solidFill>
              </a:rPr>
              <a:t>Aktivitäten des Vize-Präsidenten</a:t>
            </a:r>
            <a:endParaRPr b="1" sz="2400">
              <a:solidFill>
                <a:srgbClr val="FF8900"/>
              </a:solidFill>
            </a:endParaRPr>
          </a:p>
          <a:p>
            <a:pPr indent="0" lvl="0" marL="0" marR="0" rtl="0" algn="l">
              <a:lnSpc>
                <a:spcPct val="115000"/>
              </a:lnSpc>
              <a:spcBef>
                <a:spcPts val="0"/>
              </a:spcBef>
              <a:spcAft>
                <a:spcPts val="0"/>
              </a:spcAft>
              <a:buClr>
                <a:schemeClr val="lt1"/>
              </a:buClr>
              <a:buFont typeface="Lato"/>
              <a:buNone/>
            </a:pPr>
            <a:r>
              <a:rPr lang="de-DE"/>
              <a:t>Aktivitäten des Vize-Präsidenten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61"/>
          <p:cNvSpPr txBox="1"/>
          <p:nvPr>
            <p:ph idx="1" type="body"/>
          </p:nvPr>
        </p:nvSpPr>
        <p:spPr>
          <a:xfrm>
            <a:off x="403200" y="1121225"/>
            <a:ext cx="4048200" cy="3140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2"/>
              </a:buClr>
              <a:buSzPts val="2000"/>
              <a:buChar char="▪"/>
            </a:pPr>
            <a:r>
              <a:rPr b="1" lang="de-DE">
                <a:solidFill>
                  <a:schemeClr val="dk2"/>
                </a:solidFill>
              </a:rPr>
              <a:t>Mensch &amp; Computer – Track Usability Professionals </a:t>
            </a:r>
            <a:endParaRPr b="1">
              <a:solidFill>
                <a:schemeClr val="dk2"/>
              </a:solidFill>
            </a:endParaRPr>
          </a:p>
          <a:p>
            <a:pPr indent="-361950" lvl="1" marL="628650" rtl="0" algn="l">
              <a:spcBef>
                <a:spcPts val="0"/>
              </a:spcBef>
              <a:spcAft>
                <a:spcPts val="0"/>
              </a:spcAft>
              <a:buClr>
                <a:schemeClr val="dk2"/>
              </a:buClr>
              <a:buSzPts val="2000"/>
              <a:buChar char="▪"/>
            </a:pPr>
            <a:r>
              <a:rPr lang="de-DE">
                <a:solidFill>
                  <a:schemeClr val="dk2"/>
                </a:solidFill>
              </a:rPr>
              <a:t>Vorbereitung &amp; Durchführung in Regensburg</a:t>
            </a:r>
            <a:endParaRPr>
              <a:solidFill>
                <a:schemeClr val="dk2"/>
              </a:solidFill>
            </a:endParaRPr>
          </a:p>
          <a:p>
            <a:pPr indent="-361950" lvl="1" marL="628650" rtl="0" algn="l">
              <a:spcBef>
                <a:spcPts val="0"/>
              </a:spcBef>
              <a:spcAft>
                <a:spcPts val="0"/>
              </a:spcAft>
              <a:buClr>
                <a:schemeClr val="dk2"/>
              </a:buClr>
              <a:buSzPts val="2000"/>
              <a:buChar char="▪"/>
            </a:pPr>
            <a:r>
              <a:rPr lang="de-DE">
                <a:solidFill>
                  <a:schemeClr val="dk2"/>
                </a:solidFill>
              </a:rPr>
              <a:t>Vorbereitung der Konferenz in Dresden </a:t>
            </a:r>
            <a:br>
              <a:rPr lang="de-DE">
                <a:solidFill>
                  <a:schemeClr val="dk2"/>
                </a:solidFill>
              </a:rPr>
            </a:br>
            <a:r>
              <a:rPr lang="de-DE">
                <a:solidFill>
                  <a:schemeClr val="dk2"/>
                </a:solidFill>
              </a:rPr>
              <a:t>(02.-05. Sept. 2018)</a:t>
            </a:r>
            <a:endParaRPr b="1"/>
          </a:p>
        </p:txBody>
      </p:sp>
      <p:sp>
        <p:nvSpPr>
          <p:cNvPr id="257" name="Google Shape;257;p61"/>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lang="de-DE"/>
              <a:t>UP17 &amp; WUD17</a:t>
            </a:r>
            <a:endParaRPr b="1" i="0" sz="2400" u="none" cap="none" strike="noStrike">
              <a:solidFill>
                <a:srgbClr val="FF8900"/>
              </a:solidFill>
              <a:latin typeface="Lato"/>
              <a:ea typeface="Lato"/>
              <a:cs typeface="Lato"/>
              <a:sym typeface="Lato"/>
            </a:endParaRPr>
          </a:p>
        </p:txBody>
      </p:sp>
      <p:sp>
        <p:nvSpPr>
          <p:cNvPr id="258" name="Google Shape;258;p61"/>
          <p:cNvSpPr txBox="1"/>
          <p:nvPr>
            <p:ph idx="1" type="body"/>
          </p:nvPr>
        </p:nvSpPr>
        <p:spPr>
          <a:xfrm>
            <a:off x="4626400" y="1121225"/>
            <a:ext cx="4048200" cy="3140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2"/>
              </a:buClr>
              <a:buSzPts val="2000"/>
              <a:buChar char="▪"/>
            </a:pPr>
            <a:r>
              <a:rPr lang="de-DE">
                <a:solidFill>
                  <a:schemeClr val="dk2"/>
                </a:solidFill>
              </a:rPr>
              <a:t>Unterstützung des </a:t>
            </a:r>
            <a:r>
              <a:rPr b="1" lang="de-DE">
                <a:solidFill>
                  <a:schemeClr val="dk2"/>
                </a:solidFill>
              </a:rPr>
              <a:t>World Usability Day</a:t>
            </a:r>
            <a:endParaRPr b="1">
              <a:solidFill>
                <a:schemeClr val="dk2"/>
              </a:solidFill>
            </a:endParaRPr>
          </a:p>
          <a:p>
            <a:pPr indent="-361950" lvl="1" marL="628650" rtl="0" algn="l">
              <a:spcBef>
                <a:spcPts val="0"/>
              </a:spcBef>
              <a:spcAft>
                <a:spcPts val="0"/>
              </a:spcAft>
              <a:buClr>
                <a:schemeClr val="dk2"/>
              </a:buClr>
              <a:buSzPts val="2000"/>
              <a:buChar char="▪"/>
            </a:pPr>
            <a:r>
              <a:rPr lang="de-DE">
                <a:solidFill>
                  <a:schemeClr val="dk2"/>
                </a:solidFill>
              </a:rPr>
              <a:t>nächster am </a:t>
            </a:r>
            <a:br>
              <a:rPr lang="de-DE">
                <a:solidFill>
                  <a:schemeClr val="dk2"/>
                </a:solidFill>
              </a:rPr>
            </a:br>
            <a:r>
              <a:rPr lang="de-DE">
                <a:solidFill>
                  <a:schemeClr val="dk2"/>
                </a:solidFill>
              </a:rPr>
              <a:t>9. November 2017</a:t>
            </a:r>
            <a:br>
              <a:rPr lang="de-DE">
                <a:solidFill>
                  <a:schemeClr val="dk2"/>
                </a:solidFill>
              </a:rPr>
            </a:br>
            <a:r>
              <a:rPr lang="de-DE">
                <a:solidFill>
                  <a:schemeClr val="dk2"/>
                </a:solidFill>
              </a:rPr>
              <a:t>Thema </a:t>
            </a:r>
            <a:br>
              <a:rPr lang="de-DE">
                <a:solidFill>
                  <a:schemeClr val="dk2"/>
                </a:solidFill>
              </a:rPr>
            </a:br>
            <a:r>
              <a:rPr lang="de-DE">
                <a:solidFill>
                  <a:schemeClr val="dk2"/>
                </a:solidFill>
              </a:rPr>
              <a:t>"</a:t>
            </a:r>
            <a:r>
              <a:rPr i="1" lang="de-DE">
                <a:solidFill>
                  <a:schemeClr val="dk2"/>
                </a:solidFill>
              </a:rPr>
              <a:t>Inclusion through UX</a:t>
            </a:r>
            <a:r>
              <a:rPr lang="de-DE">
                <a:solidFill>
                  <a:schemeClr val="dk2"/>
                </a:solidFill>
              </a:rPr>
              <a:t>" </a:t>
            </a:r>
            <a:endParaRPr>
              <a:solidFill>
                <a:schemeClr val="dk2"/>
              </a:solidFill>
            </a:endParaRPr>
          </a:p>
          <a:p>
            <a:pPr indent="-342900" lvl="0" marL="342900" rtl="0" algn="l">
              <a:spcBef>
                <a:spcPts val="0"/>
              </a:spcBef>
              <a:spcAft>
                <a:spcPts val="0"/>
              </a:spcAft>
              <a:buClr>
                <a:schemeClr val="dk2"/>
              </a:buClr>
              <a:buSzPts val="2000"/>
              <a:buChar char="▪"/>
            </a:pPr>
            <a:r>
              <a:rPr lang="de-DE">
                <a:solidFill>
                  <a:schemeClr val="dk2"/>
                </a:solidFill>
              </a:rPr>
              <a:t>Unterstützung der WUD Teams (Beratung, Material &amp;  Finanzen)</a:t>
            </a:r>
            <a:endParaRPr>
              <a:solidFill>
                <a:schemeClr val="dk2"/>
              </a:solidFill>
            </a:endParaRPr>
          </a:p>
          <a:p>
            <a:pPr indent="-215900" lvl="0" marL="342900" rtl="0" algn="l">
              <a:spcBef>
                <a:spcPts val="0"/>
              </a:spcBef>
              <a:spcAft>
                <a:spcPts val="0"/>
              </a:spcAft>
              <a:buClr>
                <a:srgbClr val="000000"/>
              </a:buClr>
              <a:buSzPts val="1100"/>
              <a:buFont typeface="Arial"/>
              <a:buNone/>
            </a:pPr>
            <a:r>
              <a:t/>
            </a:r>
            <a:endParaRPr>
              <a:solidFill>
                <a:schemeClr val="dk2"/>
              </a:solidFill>
            </a:endParaRPr>
          </a:p>
          <a:p>
            <a:pPr indent="-215900" lvl="0" marL="342900" rtl="0" algn="l">
              <a:spcBef>
                <a:spcPts val="0"/>
              </a:spcBef>
              <a:spcAft>
                <a:spcPts val="0"/>
              </a:spcAft>
              <a:buClr>
                <a:srgbClr val="000000"/>
              </a:buClr>
              <a:buSzPts val="1100"/>
              <a:buFont typeface="Arial"/>
              <a:buNone/>
            </a:pPr>
            <a:r>
              <a:t/>
            </a:r>
            <a:endParaRPr>
              <a:solidFill>
                <a:schemeClr val="dk2"/>
              </a:solidFill>
            </a:endParaRPr>
          </a:p>
          <a:p>
            <a:pPr indent="-215900" lvl="0" marL="342900" rtl="0" algn="l">
              <a:spcBef>
                <a:spcPts val="0"/>
              </a:spcBef>
              <a:spcAft>
                <a:spcPts val="0"/>
              </a:spcAft>
              <a:buClr>
                <a:srgbClr val="000000"/>
              </a:buClr>
              <a:buSzPts val="1100"/>
              <a:buFont typeface="Arial"/>
              <a:buNone/>
            </a:pPr>
            <a:r>
              <a:t/>
            </a:r>
            <a:endParaRPr>
              <a:solidFill>
                <a:schemeClr val="dk2"/>
              </a:solidFill>
            </a:endParaRPr>
          </a:p>
          <a:p>
            <a:pPr indent="-215900" lvl="0" marL="342900" rtl="0" algn="l">
              <a:spcBef>
                <a:spcPts val="0"/>
              </a:spcBef>
              <a:spcAft>
                <a:spcPts val="0"/>
              </a:spcAft>
              <a:buClr>
                <a:srgbClr val="000000"/>
              </a:buClr>
              <a:buSzPts val="1100"/>
              <a:buFont typeface="Arial"/>
              <a:buNone/>
            </a:pPr>
            <a:r>
              <a:t/>
            </a:r>
            <a:endParaRPr>
              <a:solidFill>
                <a:schemeClr val="dk2"/>
              </a:solidFill>
            </a:endParaRPr>
          </a:p>
          <a:p>
            <a:pPr indent="-342900" lvl="0" marL="342900" marR="0" rtl="0" algn="l">
              <a:lnSpc>
                <a:spcPct val="100000"/>
              </a:lnSpc>
              <a:spcBef>
                <a:spcPts val="0"/>
              </a:spcBef>
              <a:spcAft>
                <a:spcPts val="0"/>
              </a:spcAft>
              <a:buClr>
                <a:schemeClr val="dk2"/>
              </a:buClr>
              <a:buSzPts val="2000"/>
              <a:buChar char="▪"/>
            </a:pPr>
            <a:r>
              <a:t/>
            </a:r>
            <a:endParaRPr>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62"/>
          <p:cNvSpPr txBox="1"/>
          <p:nvPr>
            <p:ph idx="1" type="body"/>
          </p:nvPr>
        </p:nvSpPr>
        <p:spPr>
          <a:xfrm>
            <a:off x="403200" y="1197429"/>
            <a:ext cx="8297400" cy="3140400"/>
          </a:xfrm>
          <a:prstGeom prst="rect">
            <a:avLst/>
          </a:prstGeom>
          <a:noFill/>
          <a:ln>
            <a:noFill/>
          </a:ln>
        </p:spPr>
        <p:txBody>
          <a:bodyPr anchorCtr="0" anchor="t" bIns="45700" lIns="91425" spcFirstLastPara="1" rIns="91425" wrap="square" tIns="45700">
            <a:noAutofit/>
          </a:bodyPr>
          <a:lstStyle/>
          <a:p>
            <a:pPr indent="-361950" lvl="1" marL="62865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Bitkom – Fachausschuss UUX</a:t>
            </a:r>
            <a:endParaRPr/>
          </a:p>
          <a:p>
            <a:pPr indent="-376238" lvl="2" marL="808038"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Leitfaden “</a:t>
            </a:r>
            <a:r>
              <a:rPr lang="de-DE" sz="2000"/>
              <a:t>Usability &amp; User Experience – </a:t>
            </a:r>
            <a:br>
              <a:rPr lang="de-DE" sz="2000"/>
            </a:br>
            <a:r>
              <a:rPr lang="de-DE" sz="2000"/>
              <a:t>Software näher zum Nutzer bringen</a:t>
            </a:r>
            <a:r>
              <a:rPr b="0" i="0" lang="de-DE" sz="2000" u="none" cap="none" strike="noStrike">
                <a:solidFill>
                  <a:srgbClr val="666666"/>
                </a:solidFill>
                <a:latin typeface="Lato"/>
                <a:ea typeface="Lato"/>
                <a:cs typeface="Lato"/>
                <a:sym typeface="Lato"/>
              </a:rPr>
              <a:t>”</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a:p>
            <a:pPr indent="-361950" lvl="1" marL="62865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Gesellschaft für Informatik</a:t>
            </a:r>
            <a:endParaRPr/>
          </a:p>
          <a:p>
            <a:pPr indent="-376238" lvl="2" marL="808038"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Intensivierung MuC-Kooperation</a:t>
            </a:r>
            <a:endParaRPr b="0" i="0" sz="2000" u="none" cap="none" strike="noStrike">
              <a:solidFill>
                <a:srgbClr val="666666"/>
              </a:solidFill>
              <a:latin typeface="Lato"/>
              <a:ea typeface="Lato"/>
              <a:cs typeface="Lato"/>
              <a:sym typeface="Lato"/>
            </a:endParaRPr>
          </a:p>
          <a:p>
            <a:pPr indent="-376238" lvl="2" marL="808038" marR="0" rtl="0" algn="l">
              <a:lnSpc>
                <a:spcPct val="100000"/>
              </a:lnSpc>
              <a:spcBef>
                <a:spcPts val="0"/>
              </a:spcBef>
              <a:spcAft>
                <a:spcPts val="0"/>
              </a:spcAft>
              <a:buSzPts val="2000"/>
              <a:buChar char="▪"/>
            </a:pPr>
            <a:r>
              <a:rPr lang="de-DE" sz="2000"/>
              <a:t>Kooperation AK User Research mit </a:t>
            </a:r>
            <a:br>
              <a:rPr lang="de-DE" sz="2000"/>
            </a:br>
            <a:r>
              <a:rPr lang="de-DE" sz="2000"/>
              <a:t>GI AK RE-UX</a:t>
            </a:r>
            <a:br>
              <a:rPr lang="de-DE" sz="2000"/>
            </a:br>
            <a:endParaRPr sz="2000"/>
          </a:p>
          <a:p>
            <a:pPr indent="0" lvl="0" marL="1270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
        <p:nvSpPr>
          <p:cNvPr id="264" name="Google Shape;264;p62"/>
          <p:cNvSpPr txBox="1"/>
          <p:nvPr>
            <p:ph idx="2" type="body"/>
          </p:nvPr>
        </p:nvSpPr>
        <p:spPr>
          <a:xfrm>
            <a:off x="403199"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lang="de-DE"/>
              <a:t>Kooperationen</a:t>
            </a:r>
            <a:endParaRPr b="1" i="0" sz="2400" u="none" cap="none" strike="noStrike">
              <a:solidFill>
                <a:srgbClr val="FF8900"/>
              </a:solidFill>
              <a:latin typeface="Lato"/>
              <a:ea typeface="Lato"/>
              <a:cs typeface="Lato"/>
              <a:sym typeface="Lato"/>
            </a:endParaRPr>
          </a:p>
        </p:txBody>
      </p:sp>
      <p:pic>
        <p:nvPicPr>
          <p:cNvPr id="265" name="Google Shape;265;p62"/>
          <p:cNvPicPr preferRelativeResize="0"/>
          <p:nvPr/>
        </p:nvPicPr>
        <p:blipFill rotWithShape="1">
          <a:blip r:embed="rId3">
            <a:alphaModFix/>
          </a:blip>
          <a:srcRect b="0" l="0" r="0" t="0"/>
          <a:stretch/>
        </p:blipFill>
        <p:spPr>
          <a:xfrm>
            <a:off x="6587424" y="3172325"/>
            <a:ext cx="2044500" cy="840300"/>
          </a:xfrm>
          <a:prstGeom prst="rect">
            <a:avLst/>
          </a:prstGeom>
          <a:noFill/>
          <a:ln>
            <a:noFill/>
          </a:ln>
        </p:spPr>
      </p:pic>
      <p:pic>
        <p:nvPicPr>
          <p:cNvPr descr="LF-UsabilityUserExperience-Bitkom-321x454px-340 x 454.jpg" id="266" name="Google Shape;266;p62"/>
          <p:cNvPicPr preferRelativeResize="0"/>
          <p:nvPr/>
        </p:nvPicPr>
        <p:blipFill>
          <a:blip r:embed="rId4">
            <a:alphaModFix/>
          </a:blip>
          <a:stretch>
            <a:fillRect/>
          </a:stretch>
        </p:blipFill>
        <p:spPr>
          <a:xfrm>
            <a:off x="6948175" y="1175600"/>
            <a:ext cx="1323000" cy="17665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63"/>
          <p:cNvSpPr txBox="1"/>
          <p:nvPr>
            <p:ph idx="1" type="body"/>
          </p:nvPr>
        </p:nvSpPr>
        <p:spPr>
          <a:xfrm>
            <a:off x="403200" y="1121229"/>
            <a:ext cx="8297455" cy="314052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2"/>
              </a:buClr>
              <a:buSzPts val="2000"/>
              <a:buFont typeface="Noto Sans Symbols"/>
              <a:buChar char="▪"/>
            </a:pPr>
            <a:r>
              <a:rPr lang="de-DE">
                <a:solidFill>
                  <a:schemeClr val="dk2"/>
                </a:solidFill>
              </a:rPr>
              <a:t>05.02. - 07.02.2017		German UPA Winterschool (Wertheim)</a:t>
            </a:r>
            <a:endParaRPr/>
          </a:p>
          <a:p>
            <a:pPr indent="0" lvl="0" marL="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22.06.2017				UIG Tagung 2017 (Mannheim)</a:t>
            </a:r>
            <a:endParaRPr/>
          </a:p>
          <a:p>
            <a:pPr indent="0" lvl="0" marL="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26.06. - 29.06.2017		DWX Developer Week 2017</a:t>
            </a:r>
            <a:r>
              <a:rPr b="0" i="0" lang="de-DE" sz="2000" u="none" cap="none" strike="noStrike">
                <a:solidFill>
                  <a:srgbClr val="666666"/>
                </a:solidFill>
                <a:latin typeface="Lato"/>
                <a:ea typeface="Lato"/>
                <a:cs typeface="Lato"/>
                <a:sym typeface="Lato"/>
              </a:rPr>
              <a:t> </a:t>
            </a:r>
            <a:r>
              <a:rPr lang="de-DE"/>
              <a:t>(Nürnberg)</a:t>
            </a:r>
            <a:endParaRPr sz="2000"/>
          </a:p>
          <a:p>
            <a:pPr indent="0" lvl="0" marL="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20.08. - 22.08.2017		</a:t>
            </a:r>
            <a:r>
              <a:rPr b="0" i="0" lang="de-DE" sz="2000" u="none" cap="none" strike="noStrike">
                <a:solidFill>
                  <a:srgbClr val="666666"/>
                </a:solidFill>
                <a:latin typeface="Lato"/>
                <a:ea typeface="Lato"/>
                <a:cs typeface="Lato"/>
                <a:sym typeface="Lato"/>
              </a:rPr>
              <a:t>German UPA Summerschool (Wertheim)</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
        <p:nvSpPr>
          <p:cNvPr id="272" name="Google Shape;272;p63"/>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lang="de-DE"/>
              <a:t>Begleitete Veranstaltungen 2017</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64"/>
          <p:cNvSpPr txBox="1"/>
          <p:nvPr>
            <p:ph idx="1" type="body"/>
          </p:nvPr>
        </p:nvSpPr>
        <p:spPr>
          <a:xfrm>
            <a:off x="403200" y="1197429"/>
            <a:ext cx="8297400" cy="3140400"/>
          </a:xfrm>
          <a:prstGeom prst="rect">
            <a:avLst/>
          </a:prstGeom>
        </p:spPr>
        <p:txBody>
          <a:bodyPr anchorCtr="0" anchor="t" bIns="91425" lIns="91425" spcFirstLastPara="1" rIns="91425" wrap="square" tIns="91425">
            <a:noAutofit/>
          </a:bodyPr>
          <a:lstStyle/>
          <a:p>
            <a:pPr indent="-342900" lvl="0" marL="342900" rtl="0" algn="l">
              <a:spcBef>
                <a:spcPts val="0"/>
              </a:spcBef>
              <a:spcAft>
                <a:spcPts val="0"/>
              </a:spcAft>
              <a:buClr>
                <a:schemeClr val="dk2"/>
              </a:buClr>
              <a:buSzPts val="2000"/>
              <a:buChar char="▪"/>
            </a:pPr>
            <a:r>
              <a:rPr lang="de-DE">
                <a:solidFill>
                  <a:schemeClr val="dk2"/>
                </a:solidFill>
              </a:rPr>
              <a:t>20.10.2017 			</a:t>
            </a:r>
            <a:r>
              <a:rPr lang="de-DE">
                <a:solidFill>
                  <a:schemeClr val="dk2"/>
                </a:solidFill>
              </a:rPr>
              <a:t>Vorstandstreffen</a:t>
            </a:r>
            <a:endParaRPr>
              <a:solidFill>
                <a:schemeClr val="dk2"/>
              </a:solidFill>
            </a:endParaRPr>
          </a:p>
          <a:p>
            <a:pPr indent="-342900" lvl="0" marL="342900" rtl="0" algn="l">
              <a:spcBef>
                <a:spcPts val="0"/>
              </a:spcBef>
              <a:spcAft>
                <a:spcPts val="0"/>
              </a:spcAft>
              <a:buClr>
                <a:schemeClr val="dk2"/>
              </a:buClr>
              <a:buSzPts val="2000"/>
              <a:buChar char="▪"/>
            </a:pPr>
            <a:r>
              <a:rPr lang="de-DE">
                <a:solidFill>
                  <a:schemeClr val="dk2"/>
                </a:solidFill>
              </a:rPr>
              <a:t>27.10.2017 			Arbeitskreisleitertreffen </a:t>
            </a:r>
            <a:endParaRPr>
              <a:solidFill>
                <a:schemeClr val="dk2"/>
              </a:solidFill>
            </a:endParaRPr>
          </a:p>
          <a:p>
            <a:pPr indent="-342900" lvl="0" marL="342900" rtl="0" algn="l">
              <a:spcBef>
                <a:spcPts val="0"/>
              </a:spcBef>
              <a:spcAft>
                <a:spcPts val="0"/>
              </a:spcAft>
              <a:buClr>
                <a:schemeClr val="dk2"/>
              </a:buClr>
              <a:buSzPts val="2000"/>
              <a:buChar char="▪"/>
            </a:pPr>
            <a:r>
              <a:rPr lang="de-DE">
                <a:solidFill>
                  <a:schemeClr val="dk2"/>
                </a:solidFill>
              </a:rPr>
              <a:t>09.11.2017			WUD</a:t>
            </a:r>
            <a:endParaRPr>
              <a:solidFill>
                <a:schemeClr val="dk2"/>
              </a:solidFill>
            </a:endParaRPr>
          </a:p>
          <a:p>
            <a:pPr indent="-342900" lvl="0" marL="342900" rtl="0" algn="l">
              <a:spcBef>
                <a:spcPts val="0"/>
              </a:spcBef>
              <a:spcAft>
                <a:spcPts val="0"/>
              </a:spcAft>
              <a:buClr>
                <a:schemeClr val="dk2"/>
              </a:buClr>
              <a:buSzPts val="2000"/>
              <a:buChar char="▪"/>
            </a:pPr>
            <a:r>
              <a:rPr lang="de-DE">
                <a:solidFill>
                  <a:schemeClr val="dk2"/>
                </a:solidFill>
              </a:rPr>
              <a:t>25.02. - 27.02.2018	Winter School </a:t>
            </a:r>
            <a:endParaRPr>
              <a:solidFill>
                <a:schemeClr val="dk2"/>
              </a:solidFill>
            </a:endParaRPr>
          </a:p>
          <a:p>
            <a:pPr indent="-342900" lvl="0" marL="342900" rtl="0" algn="l">
              <a:spcBef>
                <a:spcPts val="0"/>
              </a:spcBef>
              <a:spcAft>
                <a:spcPts val="0"/>
              </a:spcAft>
              <a:buClr>
                <a:schemeClr val="dk2"/>
              </a:buClr>
              <a:buSzPts val="2000"/>
              <a:buChar char="▪"/>
            </a:pPr>
            <a:r>
              <a:rPr lang="de-DE">
                <a:solidFill>
                  <a:schemeClr val="dk2"/>
                </a:solidFill>
              </a:rPr>
              <a:t>30.05.2018			UX-Challenge</a:t>
            </a:r>
            <a:endParaRPr>
              <a:solidFill>
                <a:schemeClr val="dk2"/>
              </a:solidFill>
            </a:endParaRPr>
          </a:p>
          <a:p>
            <a:pPr indent="-342900" lvl="0" marL="342900" rtl="0" algn="l">
              <a:spcBef>
                <a:spcPts val="0"/>
              </a:spcBef>
              <a:spcAft>
                <a:spcPts val="0"/>
              </a:spcAft>
              <a:buClr>
                <a:schemeClr val="dk2"/>
              </a:buClr>
              <a:buSzPts val="2000"/>
              <a:buChar char="▪"/>
            </a:pPr>
            <a:r>
              <a:rPr lang="de-DE">
                <a:solidFill>
                  <a:schemeClr val="dk2"/>
                </a:solidFill>
              </a:rPr>
              <a:t>19.08. - 21.08.2018	Summer School</a:t>
            </a:r>
            <a:endParaRPr>
              <a:solidFill>
                <a:schemeClr val="dk2"/>
              </a:solidFill>
            </a:endParaRPr>
          </a:p>
          <a:p>
            <a:pPr indent="-342900" lvl="0" marL="342900" rtl="0" algn="l">
              <a:spcBef>
                <a:spcPts val="0"/>
              </a:spcBef>
              <a:spcAft>
                <a:spcPts val="0"/>
              </a:spcAft>
              <a:buClr>
                <a:schemeClr val="dk2"/>
              </a:buClr>
              <a:buSzPts val="2000"/>
              <a:buChar char="▪"/>
            </a:pPr>
            <a:r>
              <a:rPr lang="de-DE">
                <a:solidFill>
                  <a:schemeClr val="dk2"/>
                </a:solidFill>
              </a:rPr>
              <a:t>02.09. - 05.09.2018	</a:t>
            </a:r>
            <a:r>
              <a:rPr lang="de-DE">
                <a:solidFill>
                  <a:schemeClr val="dk2"/>
                </a:solidFill>
              </a:rPr>
              <a:t>Mensch und Computer / UP 18 in Dresden</a:t>
            </a:r>
            <a:endParaRPr>
              <a:solidFill>
                <a:schemeClr val="dk2"/>
              </a:solidFill>
            </a:endParaRPr>
          </a:p>
          <a:p>
            <a:pPr indent="0" lvl="0" marL="0" rtl="0" algn="l">
              <a:spcBef>
                <a:spcPts val="0"/>
              </a:spcBef>
              <a:spcAft>
                <a:spcPts val="0"/>
              </a:spcAft>
              <a:buNone/>
            </a:pPr>
            <a:r>
              <a:t/>
            </a:r>
            <a:endParaRPr sz="1000">
              <a:solidFill>
                <a:schemeClr val="dk2"/>
              </a:solidFill>
            </a:endParaRPr>
          </a:p>
          <a:p>
            <a:pPr indent="-342900" lvl="0" marL="342900" rtl="0" algn="l">
              <a:spcBef>
                <a:spcPts val="0"/>
              </a:spcBef>
              <a:spcAft>
                <a:spcPts val="0"/>
              </a:spcAft>
              <a:buClr>
                <a:schemeClr val="dk2"/>
              </a:buClr>
              <a:buSzPts val="2000"/>
              <a:buChar char="▪"/>
            </a:pPr>
            <a:r>
              <a:rPr lang="de-DE">
                <a:solidFill>
                  <a:schemeClr val="dk2"/>
                </a:solidFill>
              </a:rPr>
              <a:t>Webinare “Von Mitgliedern für Mitglieder” </a:t>
            </a:r>
            <a:endParaRPr>
              <a:solidFill>
                <a:schemeClr val="dk2"/>
              </a:solidFill>
            </a:endParaRPr>
          </a:p>
          <a:p>
            <a:pPr indent="-363538" lvl="2" marL="808038" rtl="0" algn="l">
              <a:spcBef>
                <a:spcPts val="0"/>
              </a:spcBef>
              <a:spcAft>
                <a:spcPts val="0"/>
              </a:spcAft>
              <a:buClr>
                <a:schemeClr val="dk2"/>
              </a:buClr>
              <a:buSzPts val="1800"/>
              <a:buChar char="▪"/>
            </a:pPr>
            <a:r>
              <a:rPr lang="de-DE">
                <a:solidFill>
                  <a:schemeClr val="dk2"/>
                </a:solidFill>
              </a:rPr>
              <a:t>in Planung für 2018</a:t>
            </a:r>
            <a:endParaRPr>
              <a:solidFill>
                <a:schemeClr val="dk2"/>
              </a:solidFill>
            </a:endParaRPr>
          </a:p>
          <a:p>
            <a:pPr indent="0" lvl="0" marL="0" rtl="0" algn="l">
              <a:spcBef>
                <a:spcPts val="0"/>
              </a:spcBef>
              <a:spcAft>
                <a:spcPts val="0"/>
              </a:spcAft>
              <a:buNone/>
            </a:pPr>
            <a:r>
              <a:t/>
            </a:r>
            <a:endParaRPr>
              <a:solidFill>
                <a:schemeClr val="dk2"/>
              </a:solidFill>
            </a:endParaRPr>
          </a:p>
          <a:p>
            <a:pPr indent="-215900" lvl="0" marL="342900" rtl="0" algn="l">
              <a:spcBef>
                <a:spcPts val="0"/>
              </a:spcBef>
              <a:spcAft>
                <a:spcPts val="0"/>
              </a:spcAft>
              <a:buNone/>
            </a:pPr>
            <a:r>
              <a:t/>
            </a:r>
            <a:endParaRPr>
              <a:solidFill>
                <a:schemeClr val="dk2"/>
              </a:solidFill>
            </a:endParaRPr>
          </a:p>
          <a:p>
            <a:pPr indent="-215900" lvl="0" marL="342900" rtl="0" algn="l">
              <a:spcBef>
                <a:spcPts val="0"/>
              </a:spcBef>
              <a:spcAft>
                <a:spcPts val="0"/>
              </a:spcAft>
              <a:buNone/>
            </a:pPr>
            <a:r>
              <a:t/>
            </a:r>
            <a:endParaRPr>
              <a:solidFill>
                <a:schemeClr val="dk2"/>
              </a:solidFill>
            </a:endParaRPr>
          </a:p>
          <a:p>
            <a:pPr indent="-215900" lvl="0" marL="342900" rtl="0" algn="l">
              <a:spcBef>
                <a:spcPts val="0"/>
              </a:spcBef>
              <a:spcAft>
                <a:spcPts val="0"/>
              </a:spcAft>
              <a:buNone/>
            </a:pPr>
            <a:r>
              <a:t/>
            </a:r>
            <a:endParaRPr/>
          </a:p>
        </p:txBody>
      </p:sp>
      <p:sp>
        <p:nvSpPr>
          <p:cNvPr id="278" name="Google Shape;278;p64"/>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Anstehende Veranstaltungen 2017/2018</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65"/>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8900"/>
              </a:buClr>
              <a:buFont typeface="Lato"/>
              <a:buNone/>
            </a:pPr>
            <a:r>
              <a:rPr b="1" lang="de-DE" sz="2400">
                <a:solidFill>
                  <a:srgbClr val="FF8900"/>
                </a:solidFill>
              </a:rPr>
              <a:t>Aktivitäten des Vize-Präsidenten</a:t>
            </a:r>
            <a:endParaRPr b="1" sz="2400">
              <a:solidFill>
                <a:srgbClr val="FF8900"/>
              </a:solidFill>
            </a:endParaRPr>
          </a:p>
          <a:p>
            <a:pPr indent="0" lvl="0" marL="0" marR="0" rtl="0" algn="l">
              <a:lnSpc>
                <a:spcPct val="115000"/>
              </a:lnSpc>
              <a:spcBef>
                <a:spcPts val="0"/>
              </a:spcBef>
              <a:spcAft>
                <a:spcPts val="0"/>
              </a:spcAft>
              <a:buClr>
                <a:schemeClr val="lt1"/>
              </a:buClr>
              <a:buFont typeface="Lato"/>
              <a:buNone/>
            </a:pPr>
            <a:r>
              <a:rPr lang="de-DE"/>
              <a:t>Aktivitäten des Schriftführers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66"/>
          <p:cNvSpPr txBox="1"/>
          <p:nvPr>
            <p:ph idx="1" type="body"/>
          </p:nvPr>
        </p:nvSpPr>
        <p:spPr>
          <a:xfrm>
            <a:off x="403200" y="1121229"/>
            <a:ext cx="8297455" cy="31405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de-DE"/>
              <a:t>Stand neue GermanUPA Website</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sz="2000" u="none" cap="none" strike="noStrike">
              <a:solidFill>
                <a:srgbClr val="666666"/>
              </a:solidFill>
              <a:latin typeface="Lato"/>
              <a:ea typeface="Lato"/>
              <a:cs typeface="Lato"/>
              <a:sym typeface="Lato"/>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Beta Website fertig</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Anbindung an Mitgliederverzeichnis noch offen</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Onlinestellung im 4. Quartal 2017</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
        <p:nvSpPr>
          <p:cNvPr id="289" name="Google Shape;289;p66"/>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www.germanupa.de</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67"/>
          <p:cNvSpPr txBox="1"/>
          <p:nvPr>
            <p:ph idx="1" type="body"/>
          </p:nvPr>
        </p:nvSpPr>
        <p:spPr>
          <a:xfrm>
            <a:off x="403200" y="1121229"/>
            <a:ext cx="8297455" cy="31405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AK Leiter </a:t>
            </a:r>
            <a:r>
              <a:rPr lang="de-DE"/>
              <a:t>haben</a:t>
            </a:r>
            <a:r>
              <a:rPr b="0" i="0" lang="de-DE" sz="2000" u="none" cap="none" strike="noStrike">
                <a:solidFill>
                  <a:srgbClr val="666666"/>
                </a:solidFill>
                <a:latin typeface="Lato"/>
                <a:ea typeface="Lato"/>
                <a:cs typeface="Lato"/>
                <a:sym typeface="Lato"/>
              </a:rPr>
              <a:t> Zugänge zur Beta Version der Website erhalten</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Aktualisierungen können dann bereits in die Beta Website eingepflegt werden</a:t>
            </a:r>
            <a:endParaRPr b="0" i="0" sz="2000" u="none" cap="none" strike="noStrike">
              <a:solidFill>
                <a:srgbClr val="666666"/>
              </a:solidFill>
              <a:latin typeface="Lato"/>
              <a:ea typeface="Lato"/>
              <a:cs typeface="Lato"/>
              <a:sym typeface="Lato"/>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Mitgliederprofile </a:t>
            </a:r>
            <a:r>
              <a:rPr lang="de-DE">
                <a:solidFill>
                  <a:schemeClr val="dk2"/>
                </a:solidFill>
              </a:rPr>
              <a:t>–</a:t>
            </a:r>
            <a:r>
              <a:rPr lang="de-DE"/>
              <a:t> Chance nutzen &amp; aktualisieren!</a:t>
            </a:r>
            <a:endParaRPr/>
          </a:p>
          <a:p>
            <a:pPr indent="0" lvl="0" marL="0" marR="0" rtl="0" algn="l">
              <a:lnSpc>
                <a:spcPct val="100000"/>
              </a:lnSpc>
              <a:spcBef>
                <a:spcPts val="0"/>
              </a:spcBef>
              <a:spcAft>
                <a:spcPts val="0"/>
              </a:spcAft>
              <a:buNone/>
            </a:pPr>
            <a:r>
              <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
        <p:nvSpPr>
          <p:cNvPr id="295" name="Google Shape;295;p67"/>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www.germanupa.de</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68"/>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8900"/>
              </a:buClr>
              <a:buFont typeface="Lato"/>
              <a:buNone/>
            </a:pPr>
            <a:r>
              <a:rPr b="1" lang="de-DE" sz="2400">
                <a:solidFill>
                  <a:srgbClr val="FF8900"/>
                </a:solidFill>
              </a:rPr>
              <a:t>Aktivitäten des Vize-Präsidenten</a:t>
            </a:r>
            <a:endParaRPr b="1" sz="2400">
              <a:solidFill>
                <a:srgbClr val="FF8900"/>
              </a:solidFill>
            </a:endParaRPr>
          </a:p>
          <a:p>
            <a:pPr indent="0" lvl="0" marL="0" marR="0" rtl="0" algn="l">
              <a:lnSpc>
                <a:spcPct val="115000"/>
              </a:lnSpc>
              <a:spcBef>
                <a:spcPts val="0"/>
              </a:spcBef>
              <a:spcAft>
                <a:spcPts val="0"/>
              </a:spcAft>
              <a:buClr>
                <a:schemeClr val="lt1"/>
              </a:buClr>
              <a:buFont typeface="Lato"/>
              <a:buNone/>
            </a:pPr>
            <a:r>
              <a:rPr lang="de-DE"/>
              <a:t>Aktivitäten PR- und Marketing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69"/>
          <p:cNvSpPr txBox="1"/>
          <p:nvPr>
            <p:ph idx="1"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PR/Marketing Rückblick</a:t>
            </a:r>
            <a:endParaRPr b="1" i="0" sz="2400" u="none" cap="none" strike="noStrike">
              <a:solidFill>
                <a:srgbClr val="FF8900"/>
              </a:solidFill>
              <a:latin typeface="Lato"/>
              <a:ea typeface="Lato"/>
              <a:cs typeface="Lato"/>
              <a:sym typeface="Lato"/>
            </a:endParaRPr>
          </a:p>
        </p:txBody>
      </p:sp>
      <p:sp>
        <p:nvSpPr>
          <p:cNvPr id="306" name="Google Shape;306;p69"/>
          <p:cNvSpPr txBox="1"/>
          <p:nvPr>
            <p:ph idx="2" type="body"/>
          </p:nvPr>
        </p:nvSpPr>
        <p:spPr>
          <a:xfrm>
            <a:off x="403199" y="1121229"/>
            <a:ext cx="4075200" cy="31405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Blog/Aktuelles,</a:t>
            </a:r>
            <a:br>
              <a:rPr b="0" i="0" lang="de-DE" sz="2000" u="none" cap="none" strike="noStrike">
                <a:solidFill>
                  <a:srgbClr val="666666"/>
                </a:solidFill>
                <a:latin typeface="Lato"/>
                <a:ea typeface="Lato"/>
                <a:cs typeface="Lato"/>
                <a:sym typeface="Lato"/>
              </a:rPr>
            </a:br>
            <a:r>
              <a:rPr b="0" i="0" lang="de-DE" sz="2000" u="none" cap="none" strike="noStrike">
                <a:solidFill>
                  <a:srgbClr val="666666"/>
                </a:solidFill>
                <a:latin typeface="Lato"/>
                <a:ea typeface="Lato"/>
                <a:cs typeface="Lato"/>
                <a:sym typeface="Lato"/>
              </a:rPr>
              <a:t>Facebook (&gt;</a:t>
            </a:r>
            <a:r>
              <a:rPr lang="de-DE"/>
              <a:t>2100</a:t>
            </a:r>
            <a:r>
              <a:rPr b="0" i="0" lang="de-DE" sz="2000" u="none" cap="none" strike="noStrike">
                <a:solidFill>
                  <a:srgbClr val="666666"/>
                </a:solidFill>
                <a:latin typeface="Lato"/>
                <a:ea typeface="Lato"/>
                <a:cs typeface="Lato"/>
                <a:sym typeface="Lato"/>
              </a:rPr>
              <a:t> Fans), </a:t>
            </a:r>
            <a:br>
              <a:rPr b="0" i="0" lang="de-DE" sz="2000" u="none" cap="none" strike="noStrike">
                <a:solidFill>
                  <a:srgbClr val="666666"/>
                </a:solidFill>
                <a:latin typeface="Lato"/>
                <a:ea typeface="Lato"/>
                <a:cs typeface="Lato"/>
                <a:sym typeface="Lato"/>
              </a:rPr>
            </a:br>
            <a:r>
              <a:rPr b="0" i="0" lang="de-DE" sz="2000" u="none" cap="none" strike="noStrike">
                <a:solidFill>
                  <a:srgbClr val="666666"/>
                </a:solidFill>
                <a:latin typeface="Lato"/>
                <a:ea typeface="Lato"/>
                <a:cs typeface="Lato"/>
                <a:sym typeface="Lato"/>
              </a:rPr>
              <a:t>Twitter (&gt;1</a:t>
            </a:r>
            <a:r>
              <a:rPr lang="de-DE"/>
              <a:t>9</a:t>
            </a:r>
            <a:r>
              <a:rPr b="0" i="0" lang="de-DE" sz="2000" u="none" cap="none" strike="noStrike">
                <a:solidFill>
                  <a:srgbClr val="666666"/>
                </a:solidFill>
                <a:latin typeface="Lato"/>
                <a:ea typeface="Lato"/>
                <a:cs typeface="Lato"/>
                <a:sym typeface="Lato"/>
              </a:rPr>
              <a:t>00 Follower)</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Veranstaltungstipps 201</a:t>
            </a:r>
            <a:r>
              <a:rPr lang="de-DE"/>
              <a:t>7</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Beiträge über AKs, RG und MG</a:t>
            </a:r>
            <a:endParaRPr b="0" i="0" sz="2000" u="none" cap="none" strike="noStrike">
              <a:solidFill>
                <a:srgbClr val="666666"/>
              </a:solidFill>
              <a:latin typeface="Lato"/>
              <a:ea typeface="Lato"/>
              <a:cs typeface="Lato"/>
              <a:sym typeface="Lato"/>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Pressemitteilung WUD 2016</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Neue Materialien: Taschen und Sticker, neue Fachschrift “Usable Security &amp; Privacy”</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
        <p:nvSpPr>
          <p:cNvPr id="307" name="Google Shape;307;p69"/>
          <p:cNvSpPr txBox="1"/>
          <p:nvPr>
            <p:ph idx="3" type="body"/>
          </p:nvPr>
        </p:nvSpPr>
        <p:spPr>
          <a:xfrm>
            <a:off x="4659745" y="1121229"/>
            <a:ext cx="4076039" cy="31405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Regelmäßige MG Newsletter</a:t>
            </a:r>
            <a:endParaRPr/>
          </a:p>
          <a:p>
            <a:pPr indent="-361950" lvl="1" marL="62865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interessante &amp; wichtige Infos </a:t>
            </a:r>
            <a:endParaRPr b="0" i="0" sz="2000" u="none" cap="none" strike="noStrike">
              <a:solidFill>
                <a:srgbClr val="666666"/>
              </a:solidFill>
              <a:latin typeface="Lato"/>
              <a:ea typeface="Lato"/>
              <a:cs typeface="Lato"/>
              <a:sym typeface="Lato"/>
            </a:endParaRPr>
          </a:p>
          <a:p>
            <a:pPr indent="-361950" lvl="1" marL="62865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Rabatte für WS &amp; Events</a:t>
            </a:r>
            <a:endParaRPr/>
          </a:p>
          <a:p>
            <a:pPr indent="-361950" lvl="1" marL="62865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Aktuelles aus den AKs &amp; RG</a:t>
            </a:r>
            <a:endParaRPr/>
          </a:p>
          <a:p>
            <a:pPr indent="-361950" lvl="1" marL="62865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Neue Sponsoren/Förderer</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43"/>
          <p:cNvSpPr txBox="1"/>
          <p:nvPr>
            <p:ph idx="1"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Sponsoren Silber</a:t>
            </a:r>
            <a:endParaRPr b="1" i="0" sz="2400" u="none" cap="none" strike="noStrike">
              <a:solidFill>
                <a:srgbClr val="FF8900"/>
              </a:solidFill>
              <a:latin typeface="Lato"/>
              <a:ea typeface="Lato"/>
              <a:cs typeface="Lato"/>
              <a:sym typeface="Lato"/>
            </a:endParaRPr>
          </a:p>
        </p:txBody>
      </p:sp>
      <p:pic>
        <p:nvPicPr>
          <p:cNvPr id="129" name="Google Shape;129;p43"/>
          <p:cNvPicPr preferRelativeResize="0"/>
          <p:nvPr/>
        </p:nvPicPr>
        <p:blipFill rotWithShape="1">
          <a:blip r:embed="rId3">
            <a:alphaModFix/>
          </a:blip>
          <a:srcRect b="0" l="0" r="0" t="0"/>
          <a:stretch/>
        </p:blipFill>
        <p:spPr>
          <a:xfrm>
            <a:off x="573988" y="2130750"/>
            <a:ext cx="2216700" cy="882000"/>
          </a:xfrm>
          <a:prstGeom prst="rect">
            <a:avLst/>
          </a:prstGeom>
          <a:noFill/>
          <a:ln>
            <a:noFill/>
          </a:ln>
        </p:spPr>
      </p:pic>
      <p:pic>
        <p:nvPicPr>
          <p:cNvPr id="130" name="Google Shape;130;p43"/>
          <p:cNvPicPr preferRelativeResize="0"/>
          <p:nvPr/>
        </p:nvPicPr>
        <p:blipFill rotWithShape="1">
          <a:blip r:embed="rId4">
            <a:alphaModFix/>
          </a:blip>
          <a:srcRect b="0" l="0" r="0" t="0"/>
          <a:stretch/>
        </p:blipFill>
        <p:spPr>
          <a:xfrm>
            <a:off x="3420638" y="2215650"/>
            <a:ext cx="2297700" cy="712200"/>
          </a:xfrm>
          <a:prstGeom prst="rect">
            <a:avLst/>
          </a:prstGeom>
          <a:noFill/>
          <a:ln>
            <a:noFill/>
          </a:ln>
        </p:spPr>
      </p:pic>
      <p:pic>
        <p:nvPicPr>
          <p:cNvPr id="131" name="Google Shape;131;p43"/>
          <p:cNvPicPr preferRelativeResize="0"/>
          <p:nvPr/>
        </p:nvPicPr>
        <p:blipFill rotWithShape="1">
          <a:blip r:embed="rId5">
            <a:alphaModFix/>
          </a:blip>
          <a:srcRect b="0" l="-12950" r="12950" t="0"/>
          <a:stretch/>
        </p:blipFill>
        <p:spPr>
          <a:xfrm>
            <a:off x="5706925" y="2011201"/>
            <a:ext cx="2701800" cy="1121100"/>
          </a:xfrm>
          <a:prstGeom prst="rect">
            <a:avLst/>
          </a:prstGeom>
          <a:noFill/>
          <a:ln>
            <a:noFill/>
          </a:ln>
        </p:spPr>
      </p:pic>
      <p:pic>
        <p:nvPicPr>
          <p:cNvPr id="132" name="Google Shape;132;p43"/>
          <p:cNvPicPr preferRelativeResize="0"/>
          <p:nvPr/>
        </p:nvPicPr>
        <p:blipFill rotWithShape="1">
          <a:blip r:embed="rId6">
            <a:alphaModFix/>
          </a:blip>
          <a:srcRect b="0" l="0" r="0" t="0"/>
          <a:stretch/>
        </p:blipFill>
        <p:spPr>
          <a:xfrm>
            <a:off x="574000" y="1105976"/>
            <a:ext cx="2091900" cy="644400"/>
          </a:xfrm>
          <a:prstGeom prst="rect">
            <a:avLst/>
          </a:prstGeom>
          <a:noFill/>
          <a:ln>
            <a:noFill/>
          </a:ln>
        </p:spPr>
      </p:pic>
      <p:pic>
        <p:nvPicPr>
          <p:cNvPr id="133" name="Google Shape;133;p43"/>
          <p:cNvPicPr preferRelativeResize="0"/>
          <p:nvPr/>
        </p:nvPicPr>
        <p:blipFill rotWithShape="1">
          <a:blip r:embed="rId7">
            <a:alphaModFix/>
          </a:blip>
          <a:srcRect b="0" l="0" r="0" t="0"/>
          <a:stretch/>
        </p:blipFill>
        <p:spPr>
          <a:xfrm>
            <a:off x="6357775" y="1137175"/>
            <a:ext cx="2009700" cy="663300"/>
          </a:xfrm>
          <a:prstGeom prst="rect">
            <a:avLst/>
          </a:prstGeom>
          <a:noFill/>
          <a:ln>
            <a:noFill/>
          </a:ln>
        </p:spPr>
      </p:pic>
      <p:pic>
        <p:nvPicPr>
          <p:cNvPr descr="Unbenannt.PNG" id="134" name="Google Shape;134;p43"/>
          <p:cNvPicPr preferRelativeResize="0"/>
          <p:nvPr/>
        </p:nvPicPr>
        <p:blipFill>
          <a:blip r:embed="rId8">
            <a:alphaModFix/>
          </a:blip>
          <a:stretch>
            <a:fillRect/>
          </a:stretch>
        </p:blipFill>
        <p:spPr>
          <a:xfrm>
            <a:off x="3344450" y="3303150"/>
            <a:ext cx="2445450" cy="834475"/>
          </a:xfrm>
          <a:prstGeom prst="rect">
            <a:avLst/>
          </a:prstGeom>
          <a:noFill/>
          <a:ln>
            <a:noFill/>
          </a:ln>
        </p:spPr>
      </p:pic>
      <p:pic>
        <p:nvPicPr>
          <p:cNvPr descr="Unbenannt.PNG" id="135" name="Google Shape;135;p43"/>
          <p:cNvPicPr preferRelativeResize="0"/>
          <p:nvPr/>
        </p:nvPicPr>
        <p:blipFill>
          <a:blip r:embed="rId9">
            <a:alphaModFix/>
          </a:blip>
          <a:stretch>
            <a:fillRect/>
          </a:stretch>
        </p:blipFill>
        <p:spPr>
          <a:xfrm>
            <a:off x="3367728" y="1029775"/>
            <a:ext cx="2408550" cy="8105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70"/>
          <p:cNvSpPr txBox="1"/>
          <p:nvPr>
            <p:ph idx="1"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PR/Marketing Rückblick</a:t>
            </a:r>
            <a:endParaRPr b="1" i="0" sz="2400" u="none" cap="none" strike="noStrike">
              <a:solidFill>
                <a:srgbClr val="FF8900"/>
              </a:solidFill>
              <a:latin typeface="Lato"/>
              <a:ea typeface="Lato"/>
              <a:cs typeface="Lato"/>
              <a:sym typeface="Lato"/>
            </a:endParaRPr>
          </a:p>
        </p:txBody>
      </p:sp>
      <p:sp>
        <p:nvSpPr>
          <p:cNvPr id="313" name="Google Shape;313;p70"/>
          <p:cNvSpPr txBox="1"/>
          <p:nvPr/>
        </p:nvSpPr>
        <p:spPr>
          <a:xfrm>
            <a:off x="402525" y="1010800"/>
            <a:ext cx="4207200" cy="670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Font typeface="Arial"/>
              <a:buNone/>
            </a:pPr>
            <a:r>
              <a:rPr b="0" i="0" lang="de-DE" sz="2000" u="none" cap="none" strike="noStrike">
                <a:solidFill>
                  <a:schemeClr val="dk2"/>
                </a:solidFill>
                <a:latin typeface="Lato"/>
                <a:ea typeface="Lato"/>
                <a:cs typeface="Lato"/>
                <a:sym typeface="Lato"/>
              </a:rPr>
              <a:t>Twitter</a:t>
            </a:r>
            <a:endParaRPr/>
          </a:p>
          <a:p>
            <a:pPr indent="0" lvl="0" marL="0" marR="0" rtl="0" algn="l">
              <a:lnSpc>
                <a:spcPct val="150000"/>
              </a:lnSpc>
              <a:spcBef>
                <a:spcPts val="0"/>
              </a:spcBef>
              <a:spcAft>
                <a:spcPts val="0"/>
              </a:spcAft>
              <a:buClr>
                <a:srgbClr val="000000"/>
              </a:buClr>
              <a:buFont typeface="Arial"/>
              <a:buNone/>
            </a:pPr>
            <a:r>
              <a:t/>
            </a:r>
            <a:endParaRPr b="0" i="0" sz="20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1" i="0" sz="2000" u="none" cap="none" strike="noStrike">
              <a:solidFill>
                <a:srgbClr val="666666"/>
              </a:solidFill>
              <a:latin typeface="Lato"/>
              <a:ea typeface="Lato"/>
              <a:cs typeface="Lato"/>
              <a:sym typeface="Lato"/>
            </a:endParaRPr>
          </a:p>
        </p:txBody>
      </p:sp>
      <p:sp>
        <p:nvSpPr>
          <p:cNvPr id="314" name="Google Shape;314;p70"/>
          <p:cNvSpPr txBox="1"/>
          <p:nvPr/>
        </p:nvSpPr>
        <p:spPr>
          <a:xfrm>
            <a:off x="4609575" y="1010800"/>
            <a:ext cx="4207200" cy="471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2"/>
              </a:buClr>
              <a:buFont typeface="Lato"/>
              <a:buNone/>
            </a:pPr>
            <a:r>
              <a:rPr b="0" i="0" lang="de-DE" sz="2000" u="none" cap="none" strike="noStrike">
                <a:solidFill>
                  <a:schemeClr val="dk2"/>
                </a:solidFill>
                <a:latin typeface="Lato"/>
                <a:ea typeface="Lato"/>
                <a:cs typeface="Lato"/>
                <a:sym typeface="Lato"/>
              </a:rPr>
              <a:t>Facebook</a:t>
            </a:r>
            <a:endParaRPr/>
          </a:p>
        </p:txBody>
      </p:sp>
      <p:pic>
        <p:nvPicPr>
          <p:cNvPr id="315" name="Google Shape;315;p70"/>
          <p:cNvPicPr preferRelativeResize="0"/>
          <p:nvPr/>
        </p:nvPicPr>
        <p:blipFill>
          <a:blip r:embed="rId3">
            <a:alphaModFix/>
          </a:blip>
          <a:stretch>
            <a:fillRect/>
          </a:stretch>
        </p:blipFill>
        <p:spPr>
          <a:xfrm>
            <a:off x="505625" y="1621150"/>
            <a:ext cx="4001000" cy="2674428"/>
          </a:xfrm>
          <a:prstGeom prst="rect">
            <a:avLst/>
          </a:prstGeom>
          <a:noFill/>
          <a:ln>
            <a:noFill/>
          </a:ln>
        </p:spPr>
      </p:pic>
      <p:pic>
        <p:nvPicPr>
          <p:cNvPr id="316" name="Google Shape;316;p70"/>
          <p:cNvPicPr preferRelativeResize="0"/>
          <p:nvPr/>
        </p:nvPicPr>
        <p:blipFill>
          <a:blip r:embed="rId4">
            <a:alphaModFix/>
          </a:blip>
          <a:stretch>
            <a:fillRect/>
          </a:stretch>
        </p:blipFill>
        <p:spPr>
          <a:xfrm>
            <a:off x="4712663" y="1622057"/>
            <a:ext cx="4001000" cy="26744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71"/>
          <p:cNvSpPr txBox="1"/>
          <p:nvPr>
            <p:ph idx="1" type="body"/>
          </p:nvPr>
        </p:nvSpPr>
        <p:spPr>
          <a:xfrm>
            <a:off x="403200" y="1121229"/>
            <a:ext cx="8297455" cy="31405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lang="de-DE"/>
              <a:t>Weiterhin r</a:t>
            </a:r>
            <a:r>
              <a:rPr lang="de-DE"/>
              <a:t>egelmäßiger Mitglieder Newsletter und in Zukunft </a:t>
            </a:r>
            <a:r>
              <a:rPr lang="de-DE">
                <a:solidFill>
                  <a:schemeClr val="dk2"/>
                </a:solidFill>
              </a:rPr>
              <a:t>– </a:t>
            </a:r>
            <a:r>
              <a:rPr lang="de-DE"/>
              <a:t>über die neue Website </a:t>
            </a:r>
            <a:r>
              <a:rPr lang="de-DE">
                <a:solidFill>
                  <a:schemeClr val="dk2"/>
                </a:solidFill>
              </a:rPr>
              <a:t>–</a:t>
            </a:r>
            <a:r>
              <a:rPr lang="de-DE"/>
              <a:t> auch für Gäste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Newsletter für Mitglieder in Zukunft alle 8 Wochen</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Auch in 2017 werden German UPA Reporter auf einzelnen World Usability Days zu sehen sein</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Neue Materialien angedacht: Kalender/Notizbuch mit Usability KnowHow, Fineliner/Kugelschreiber, Vorlagen, Tassen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Unterstützung durch PR-Agentur, Arbeitsproben liegen vor</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Clr>
                <a:srgbClr val="666666"/>
              </a:buClr>
              <a:buFont typeface="Noto Sans Symbols"/>
              <a:buNone/>
            </a:pPr>
            <a:r>
              <a:rPr b="0" i="0" lang="de-DE" sz="2000" u="none" cap="none" strike="noStrike">
                <a:solidFill>
                  <a:srgbClr val="666666"/>
                </a:solidFill>
                <a:latin typeface="Lato"/>
                <a:ea typeface="Lato"/>
                <a:cs typeface="Lato"/>
                <a:sym typeface="Lato"/>
              </a:rPr>
              <a:t>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
        <p:nvSpPr>
          <p:cNvPr id="322" name="Google Shape;322;p71"/>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PR/Marketing Ausblick</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72"/>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8900"/>
              </a:buClr>
              <a:buFont typeface="Lato"/>
              <a:buNone/>
            </a:pPr>
            <a:r>
              <a:rPr b="1" lang="de-DE" sz="2400">
                <a:solidFill>
                  <a:srgbClr val="FF8900"/>
                </a:solidFill>
              </a:rPr>
              <a:t>Aktivitäten des Vize-Präsidenten</a:t>
            </a:r>
            <a:endParaRPr b="1" sz="2400">
              <a:solidFill>
                <a:srgbClr val="FF8900"/>
              </a:solidFill>
            </a:endParaRPr>
          </a:p>
          <a:p>
            <a:pPr indent="0" lvl="0" marL="0" marR="0" rtl="0" algn="l">
              <a:lnSpc>
                <a:spcPct val="115000"/>
              </a:lnSpc>
              <a:spcBef>
                <a:spcPts val="0"/>
              </a:spcBef>
              <a:spcAft>
                <a:spcPts val="0"/>
              </a:spcAft>
              <a:buClr>
                <a:schemeClr val="lt1"/>
              </a:buClr>
              <a:buFont typeface="Lato"/>
              <a:buNone/>
            </a:pPr>
            <a:r>
              <a:rPr lang="de-DE"/>
              <a:t>Aktivitäten </a:t>
            </a:r>
            <a:endParaRPr/>
          </a:p>
          <a:p>
            <a:pPr indent="0" lvl="0" marL="0" marR="0" rtl="0" algn="l">
              <a:lnSpc>
                <a:spcPct val="115000"/>
              </a:lnSpc>
              <a:spcBef>
                <a:spcPts val="0"/>
              </a:spcBef>
              <a:spcAft>
                <a:spcPts val="0"/>
              </a:spcAft>
              <a:buClr>
                <a:schemeClr val="lt1"/>
              </a:buClr>
              <a:buFont typeface="Lato"/>
              <a:buNone/>
            </a:pPr>
            <a:r>
              <a:rPr lang="de-DE"/>
              <a:t>Fachvorstand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73"/>
          <p:cNvSpPr txBox="1"/>
          <p:nvPr>
            <p:ph idx="1" type="body"/>
          </p:nvPr>
        </p:nvSpPr>
        <p:spPr>
          <a:xfrm>
            <a:off x="403200" y="1121229"/>
            <a:ext cx="8297455" cy="31405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i="0" lang="de-DE" sz="2000" u="none" cap="none" strike="noStrike">
                <a:solidFill>
                  <a:srgbClr val="666666"/>
                </a:solidFill>
              </a:rPr>
              <a:t>UP1</a:t>
            </a:r>
            <a:r>
              <a:rPr lang="de-DE"/>
              <a:t>7</a:t>
            </a:r>
            <a:r>
              <a:rPr i="0" lang="de-DE" sz="2000" u="none" cap="none" strike="noStrike">
                <a:solidFill>
                  <a:srgbClr val="666666"/>
                </a:solidFill>
              </a:rPr>
              <a:t> Programmkomitee</a:t>
            </a:r>
            <a:endParaRPr i="0" sz="2000" u="none" cap="none" strike="noStrike">
              <a:solidFill>
                <a:srgbClr val="666666"/>
              </a:solidFill>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solidFill>
                  <a:schemeClr val="dk2"/>
                </a:solidFill>
              </a:rPr>
              <a:t>Regionalgruppen</a:t>
            </a:r>
            <a:endParaRPr>
              <a:solidFill>
                <a:schemeClr val="dk2"/>
              </a:solidFill>
            </a:endParaRPr>
          </a:p>
          <a:p>
            <a:pPr indent="-342900" lvl="0" marL="342900" marR="0" rtl="0" algn="l">
              <a:lnSpc>
                <a:spcPct val="100000"/>
              </a:lnSpc>
              <a:spcBef>
                <a:spcPts val="0"/>
              </a:spcBef>
              <a:spcAft>
                <a:spcPts val="0"/>
              </a:spcAft>
              <a:buClr>
                <a:srgbClr val="666666"/>
              </a:buClr>
              <a:buSzPts val="2000"/>
              <a:buFont typeface="Noto Sans Symbols"/>
              <a:buChar char="▪"/>
            </a:pPr>
            <a:r>
              <a:rPr i="0" lang="de-DE" sz="2000" u="none" cap="none" strike="noStrike">
                <a:solidFill>
                  <a:srgbClr val="666666"/>
                </a:solidFill>
              </a:rPr>
              <a:t>Branchenreport 201</a:t>
            </a:r>
            <a:r>
              <a:rPr lang="de-DE"/>
              <a:t>7</a:t>
            </a:r>
            <a:endParaRPr/>
          </a:p>
          <a:p>
            <a:pPr indent="-342900" lvl="0" marL="342900" marR="0" rtl="0" algn="l">
              <a:lnSpc>
                <a:spcPct val="100000"/>
              </a:lnSpc>
              <a:spcBef>
                <a:spcPts val="0"/>
              </a:spcBef>
              <a:spcAft>
                <a:spcPts val="0"/>
              </a:spcAft>
              <a:buClr>
                <a:srgbClr val="666666"/>
              </a:buClr>
              <a:buSzPts val="2000"/>
              <a:buFont typeface="Noto Sans Symbols"/>
              <a:buChar char="▪"/>
            </a:pPr>
            <a:r>
              <a:rPr i="0" lang="de-DE" sz="2000" u="none" cap="none" strike="noStrike">
                <a:solidFill>
                  <a:srgbClr val="666666"/>
                </a:solidFill>
              </a:rPr>
              <a:t>National Expert für UXQB</a:t>
            </a:r>
            <a:endParaRPr i="0" sz="2000" u="none" cap="none" strike="noStrike">
              <a:solidFill>
                <a:srgbClr val="666666"/>
              </a:solidFill>
            </a:endParaRPr>
          </a:p>
          <a:p>
            <a:pPr indent="-342900" lvl="0" marL="342900" rtl="0" algn="l">
              <a:spcBef>
                <a:spcPts val="0"/>
              </a:spcBef>
              <a:spcAft>
                <a:spcPts val="0"/>
              </a:spcAft>
              <a:buClr>
                <a:srgbClr val="666666"/>
              </a:buClr>
              <a:buSzPts val="2000"/>
              <a:buFont typeface="Noto Sans Symbols"/>
              <a:buChar char="▪"/>
            </a:pPr>
            <a:r>
              <a:rPr lang="de-DE">
                <a:solidFill>
                  <a:schemeClr val="dk2"/>
                </a:solidFill>
              </a:rPr>
              <a:t>Arbeitskreise</a:t>
            </a:r>
            <a:endParaRPr>
              <a:solidFill>
                <a:schemeClr val="dk2"/>
              </a:solidFill>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Internationales </a:t>
            </a:r>
            <a:r>
              <a:rPr lang="de-DE">
                <a:solidFill>
                  <a:schemeClr val="dk2"/>
                </a:solidFill>
              </a:rPr>
              <a:t>–</a:t>
            </a:r>
            <a:r>
              <a:rPr lang="de-DE"/>
              <a:t> UXPA</a:t>
            </a:r>
            <a:endParaRPr/>
          </a:p>
          <a:p>
            <a:pPr indent="0" lvl="0" marL="0" marR="0" rtl="0" algn="l">
              <a:lnSpc>
                <a:spcPct val="100000"/>
              </a:lnSpc>
              <a:spcBef>
                <a:spcPts val="0"/>
              </a:spcBef>
              <a:spcAft>
                <a:spcPts val="0"/>
              </a:spcAft>
              <a:buNone/>
            </a:pPr>
            <a:r>
              <a:t/>
            </a:r>
            <a:endParaRPr/>
          </a:p>
          <a:p>
            <a:pPr indent="0" lvl="0" marL="127000" marR="0" rtl="0" algn="l">
              <a:lnSpc>
                <a:spcPct val="100000"/>
              </a:lnSpc>
              <a:spcBef>
                <a:spcPts val="0"/>
              </a:spcBef>
              <a:spcAft>
                <a:spcPts val="0"/>
              </a:spcAft>
              <a:buClr>
                <a:srgbClr val="666666"/>
              </a:buClr>
              <a:buSzPts val="2000"/>
              <a:buFont typeface="Noto Sans Symbols"/>
              <a:buNone/>
            </a:pPr>
            <a:r>
              <a:t/>
            </a:r>
            <a:endParaRPr/>
          </a:p>
          <a:p>
            <a:pPr indent="0" lvl="0" marL="127000" marR="0" rtl="0" algn="l">
              <a:lnSpc>
                <a:spcPct val="100000"/>
              </a:lnSpc>
              <a:spcBef>
                <a:spcPts val="0"/>
              </a:spcBef>
              <a:spcAft>
                <a:spcPts val="0"/>
              </a:spcAft>
              <a:buClr>
                <a:srgbClr val="666666"/>
              </a:buClr>
              <a:buSzPts val="2000"/>
              <a:buFont typeface="Noto Sans Symbols"/>
              <a:buNone/>
            </a:pPr>
            <a:r>
              <a:t/>
            </a:r>
            <a:endParaRPr/>
          </a:p>
          <a:p>
            <a:pPr indent="0" lvl="0" marL="0" marR="0" rtl="0" algn="l">
              <a:lnSpc>
                <a:spcPct val="100000"/>
              </a:lnSpc>
              <a:spcBef>
                <a:spcPts val="0"/>
              </a:spcBef>
              <a:spcAft>
                <a:spcPts val="0"/>
              </a:spcAft>
              <a:buClr>
                <a:srgbClr val="666666"/>
              </a:buClr>
              <a:buFont typeface="Noto Sans Symbols"/>
              <a:buNone/>
            </a:pPr>
            <a:r>
              <a:t/>
            </a:r>
            <a:endParaRPr i="0" sz="2800" u="none" cap="none" strike="noStrike">
              <a:solidFill>
                <a:srgbClr val="666666"/>
              </a:solidFill>
            </a:endParaRPr>
          </a:p>
        </p:txBody>
      </p:sp>
      <p:sp>
        <p:nvSpPr>
          <p:cNvPr id="333" name="Google Shape;333;p73"/>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Fachvorstand</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74"/>
          <p:cNvSpPr txBox="1"/>
          <p:nvPr>
            <p:ph idx="1" type="body"/>
          </p:nvPr>
        </p:nvSpPr>
        <p:spPr>
          <a:xfrm>
            <a:off x="403200" y="1045029"/>
            <a:ext cx="8297400" cy="31404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de-DE"/>
              <a:t>Holger Fischer, Universität Paderborn, SICP</a:t>
            </a:r>
            <a:endParaRPr/>
          </a:p>
          <a:p>
            <a:pPr indent="0" lvl="0" marL="0" rtl="0" algn="l">
              <a:lnSpc>
                <a:spcPct val="90000"/>
              </a:lnSpc>
              <a:spcBef>
                <a:spcPts val="1000"/>
              </a:spcBef>
              <a:spcAft>
                <a:spcPts val="0"/>
              </a:spcAft>
              <a:buClr>
                <a:schemeClr val="dk1"/>
              </a:buClr>
              <a:buSzPts val="1100"/>
              <a:buFont typeface="Arial"/>
              <a:buNone/>
            </a:pPr>
            <a:r>
              <a:rPr lang="de-DE"/>
              <a:t>Astrid Beck, GUI Design</a:t>
            </a:r>
            <a:endParaRPr/>
          </a:p>
          <a:p>
            <a:pPr indent="0" lvl="0" marL="0" rtl="0" algn="l">
              <a:lnSpc>
                <a:spcPct val="90000"/>
              </a:lnSpc>
              <a:spcBef>
                <a:spcPts val="1000"/>
              </a:spcBef>
              <a:spcAft>
                <a:spcPts val="0"/>
              </a:spcAft>
              <a:buClr>
                <a:schemeClr val="dk1"/>
              </a:buClr>
              <a:buSzPts val="1100"/>
              <a:buFont typeface="Arial"/>
              <a:buNone/>
            </a:pPr>
            <a:r>
              <a:rPr lang="de-DE"/>
              <a:t>Martin Beschnitt, eresult GmbH</a:t>
            </a:r>
            <a:endParaRPr/>
          </a:p>
          <a:p>
            <a:pPr indent="0" lvl="0" marL="0" rtl="0" algn="l">
              <a:lnSpc>
                <a:spcPct val="90000"/>
              </a:lnSpc>
              <a:spcBef>
                <a:spcPts val="1000"/>
              </a:spcBef>
              <a:spcAft>
                <a:spcPts val="0"/>
              </a:spcAft>
              <a:buClr>
                <a:schemeClr val="dk1"/>
              </a:buClr>
              <a:buSzPts val="1100"/>
              <a:buFont typeface="Arial"/>
              <a:buNone/>
            </a:pPr>
            <a:r>
              <a:rPr lang="de-DE"/>
              <a:t>Oliver Gerstheimer, chilli mind GmbH</a:t>
            </a:r>
            <a:endParaRPr/>
          </a:p>
          <a:p>
            <a:pPr indent="0" lvl="0" marL="0" rtl="0" algn="l">
              <a:lnSpc>
                <a:spcPct val="90000"/>
              </a:lnSpc>
              <a:spcBef>
                <a:spcPts val="1000"/>
              </a:spcBef>
              <a:spcAft>
                <a:spcPts val="0"/>
              </a:spcAft>
              <a:buClr>
                <a:schemeClr val="dk1"/>
              </a:buClr>
              <a:buSzPts val="1100"/>
              <a:buFont typeface="Arial"/>
              <a:buNone/>
            </a:pPr>
            <a:r>
              <a:rPr lang="de-DE"/>
              <a:t>Monika Gillessen, UX Designerin</a:t>
            </a:r>
            <a:endParaRPr/>
          </a:p>
          <a:p>
            <a:pPr indent="0" lvl="0" marL="0" rtl="0" algn="l">
              <a:lnSpc>
                <a:spcPct val="90000"/>
              </a:lnSpc>
              <a:spcBef>
                <a:spcPts val="1000"/>
              </a:spcBef>
              <a:spcAft>
                <a:spcPts val="0"/>
              </a:spcAft>
              <a:buNone/>
            </a:pPr>
            <a:r>
              <a:rPr lang="de-DE"/>
              <a:t>Anne Hess, Fraunhofer IESE</a:t>
            </a:r>
            <a:endParaRPr/>
          </a:p>
          <a:p>
            <a:pPr indent="0" lvl="0" marL="0" rtl="0" algn="l">
              <a:lnSpc>
                <a:spcPct val="90000"/>
              </a:lnSpc>
              <a:spcBef>
                <a:spcPts val="1000"/>
              </a:spcBef>
              <a:spcAft>
                <a:spcPts val="0"/>
              </a:spcAft>
              <a:buClr>
                <a:schemeClr val="dk1"/>
              </a:buClr>
              <a:buSzPts val="1100"/>
              <a:buFont typeface="Arial"/>
              <a:buNone/>
            </a:pPr>
            <a:r>
              <a:rPr lang="de-DE">
                <a:solidFill>
                  <a:schemeClr val="dk2"/>
                </a:solidFill>
              </a:rPr>
              <a:t>Michael Jendryschick, MAXIMAGO GmbH</a:t>
            </a:r>
            <a:endParaRPr/>
          </a:p>
          <a:p>
            <a:pPr indent="-215900" lvl="0" marL="342900" rtl="0" algn="l">
              <a:spcBef>
                <a:spcPts val="0"/>
              </a:spcBef>
              <a:spcAft>
                <a:spcPts val="0"/>
              </a:spcAft>
              <a:buNone/>
            </a:pPr>
            <a:r>
              <a:t/>
            </a:r>
            <a:endParaRPr/>
          </a:p>
        </p:txBody>
      </p:sp>
      <p:sp>
        <p:nvSpPr>
          <p:cNvPr id="339" name="Google Shape;339;p74"/>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UP 17 Programmkomitee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75"/>
          <p:cNvSpPr txBox="1"/>
          <p:nvPr>
            <p:ph idx="1" type="body"/>
          </p:nvPr>
        </p:nvSpPr>
        <p:spPr>
          <a:xfrm>
            <a:off x="403200" y="1121229"/>
            <a:ext cx="8297400" cy="3140400"/>
          </a:xfrm>
          <a:prstGeom prst="rect">
            <a:avLst/>
          </a:prstGeom>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1100"/>
              <a:buFont typeface="Arial"/>
              <a:buNone/>
            </a:pPr>
            <a:r>
              <a:rPr lang="de-DE"/>
              <a:t>Andreas Lehmann, Lemisoft</a:t>
            </a:r>
            <a:endParaRPr/>
          </a:p>
          <a:p>
            <a:pPr indent="0" lvl="0" marL="0" marR="0" rtl="0" algn="l">
              <a:lnSpc>
                <a:spcPct val="90000"/>
              </a:lnSpc>
              <a:spcBef>
                <a:spcPts val="1000"/>
              </a:spcBef>
              <a:spcAft>
                <a:spcPts val="0"/>
              </a:spcAft>
              <a:buClr>
                <a:srgbClr val="000000"/>
              </a:buClr>
              <a:buSzPts val="1100"/>
              <a:buFont typeface="Arial"/>
              <a:buNone/>
            </a:pPr>
            <a:r>
              <a:rPr lang="de-DE"/>
              <a:t>Nikolai Pärsch, Porsche AG</a:t>
            </a:r>
            <a:endParaRPr/>
          </a:p>
          <a:p>
            <a:pPr indent="0" lvl="0" marL="0" marR="0" rtl="0" algn="l">
              <a:lnSpc>
                <a:spcPct val="90000"/>
              </a:lnSpc>
              <a:spcBef>
                <a:spcPts val="1000"/>
              </a:spcBef>
              <a:spcAft>
                <a:spcPts val="0"/>
              </a:spcAft>
              <a:buClr>
                <a:srgbClr val="000000"/>
              </a:buClr>
              <a:buSzPts val="1100"/>
              <a:buFont typeface="Arial"/>
              <a:buNone/>
            </a:pPr>
            <a:r>
              <a:rPr lang="de-DE"/>
              <a:t>Björn Senft, Universität Paderborn, SICP</a:t>
            </a:r>
            <a:endParaRPr/>
          </a:p>
          <a:p>
            <a:pPr indent="0" lvl="0" marL="0" marR="0" rtl="0" algn="l">
              <a:lnSpc>
                <a:spcPct val="90000"/>
              </a:lnSpc>
              <a:spcBef>
                <a:spcPts val="1000"/>
              </a:spcBef>
              <a:spcAft>
                <a:spcPts val="0"/>
              </a:spcAft>
              <a:buClr>
                <a:srgbClr val="000000"/>
              </a:buClr>
              <a:buSzPts val="1100"/>
              <a:buFont typeface="Arial"/>
              <a:buNone/>
            </a:pPr>
            <a:r>
              <a:rPr lang="de-DE"/>
              <a:t>Marcus Trapp, Fraunhofer IESE</a:t>
            </a:r>
            <a:endParaRPr/>
          </a:p>
          <a:p>
            <a:pPr indent="0" lvl="0" marL="0" marR="0" rtl="0" algn="l">
              <a:lnSpc>
                <a:spcPct val="90000"/>
              </a:lnSpc>
              <a:spcBef>
                <a:spcPts val="1000"/>
              </a:spcBef>
              <a:spcAft>
                <a:spcPts val="0"/>
              </a:spcAft>
              <a:buClr>
                <a:srgbClr val="000000"/>
              </a:buClr>
              <a:buSzPts val="1100"/>
              <a:buFont typeface="Arial"/>
              <a:buNone/>
            </a:pPr>
            <a:r>
              <a:rPr lang="de-DE"/>
              <a:t>Markus Weber, Centigrade GmbH</a:t>
            </a:r>
            <a:endParaRPr/>
          </a:p>
          <a:p>
            <a:pPr indent="0" lvl="0" marL="0" marR="0" rtl="0" algn="l">
              <a:lnSpc>
                <a:spcPct val="90000"/>
              </a:lnSpc>
              <a:spcBef>
                <a:spcPts val="1000"/>
              </a:spcBef>
              <a:spcAft>
                <a:spcPts val="0"/>
              </a:spcAft>
              <a:buNone/>
            </a:pPr>
            <a:r>
              <a:rPr lang="de-DE"/>
              <a:t>Dominique Winter, REWE Digital GmbH</a:t>
            </a:r>
            <a:endParaRPr/>
          </a:p>
          <a:p>
            <a:pPr indent="0" lvl="0" marL="0" marR="0" rtl="0" algn="l">
              <a:lnSpc>
                <a:spcPct val="90000"/>
              </a:lnSpc>
              <a:spcBef>
                <a:spcPts val="1000"/>
              </a:spcBef>
              <a:spcAft>
                <a:spcPts val="0"/>
              </a:spcAft>
              <a:buClr>
                <a:srgbClr val="000000"/>
              </a:buClr>
              <a:buSzPts val="1100"/>
              <a:buFont typeface="Arial"/>
              <a:buNone/>
            </a:pPr>
            <a:r>
              <a:rPr lang="de-DE"/>
              <a:t>Steffen Hess, Fraunhofer IESE</a:t>
            </a:r>
            <a:endParaRPr/>
          </a:p>
          <a:p>
            <a:pPr indent="0" lvl="0" marL="0" marR="0" rtl="0" algn="l">
              <a:lnSpc>
                <a:spcPct val="90000"/>
              </a:lnSpc>
              <a:spcBef>
                <a:spcPts val="1000"/>
              </a:spcBef>
              <a:spcAft>
                <a:spcPts val="0"/>
              </a:spcAft>
              <a:buNone/>
            </a:pPr>
            <a:r>
              <a:t/>
            </a:r>
            <a:endParaRPr/>
          </a:p>
        </p:txBody>
      </p:sp>
      <p:sp>
        <p:nvSpPr>
          <p:cNvPr id="345" name="Google Shape;345;p75"/>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UP 17 Programmkomitee</a:t>
            </a:r>
            <a:endParaRPr/>
          </a:p>
        </p:txBody>
      </p:sp>
      <p:sp>
        <p:nvSpPr>
          <p:cNvPr id="346" name="Google Shape;346;p75"/>
          <p:cNvSpPr txBox="1"/>
          <p:nvPr>
            <p:ph idx="1" type="body"/>
          </p:nvPr>
        </p:nvSpPr>
        <p:spPr>
          <a:xfrm>
            <a:off x="5816925" y="1121225"/>
            <a:ext cx="3046500" cy="3140400"/>
          </a:xfrm>
          <a:prstGeom prst="rect">
            <a:avLst/>
          </a:prstGeom>
        </p:spPr>
        <p:txBody>
          <a:bodyPr anchorCtr="0" anchor="t" bIns="91425" lIns="91425" spcFirstLastPara="1" rIns="91425" wrap="square" tIns="91425">
            <a:noAutofit/>
          </a:bodyPr>
          <a:lstStyle/>
          <a:p>
            <a:pPr indent="0" lvl="0" marL="0" marR="0" rtl="0" algn="l">
              <a:lnSpc>
                <a:spcPct val="90000"/>
              </a:lnSpc>
              <a:spcBef>
                <a:spcPts val="1000"/>
              </a:spcBef>
              <a:spcAft>
                <a:spcPts val="0"/>
              </a:spcAft>
              <a:buNone/>
            </a:pPr>
            <a:r>
              <a:rPr lang="de-DE"/>
              <a:t>200 Gutachten</a:t>
            </a:r>
            <a:endParaRPr/>
          </a:p>
          <a:p>
            <a:pPr indent="0" lvl="0" marL="0" marR="0" rtl="0" algn="l">
              <a:lnSpc>
                <a:spcPct val="90000"/>
              </a:lnSpc>
              <a:spcBef>
                <a:spcPts val="1000"/>
              </a:spcBef>
              <a:spcAft>
                <a:spcPts val="0"/>
              </a:spcAft>
              <a:buClr>
                <a:srgbClr val="000000"/>
              </a:buClr>
              <a:buSzPts val="1100"/>
              <a:buFont typeface="Arial"/>
              <a:buNone/>
            </a:pPr>
            <a:r>
              <a:rPr lang="de-DE"/>
              <a:t>Telefonkonferenz (4 Std.)</a:t>
            </a:r>
            <a:endParaRPr/>
          </a:p>
          <a:p>
            <a:pPr indent="0" lvl="0" marL="0" marR="0" rtl="0" algn="l">
              <a:lnSpc>
                <a:spcPct val="90000"/>
              </a:lnSpc>
              <a:spcBef>
                <a:spcPts val="1000"/>
              </a:spcBef>
              <a:spcAft>
                <a:spcPts val="0"/>
              </a:spcAft>
              <a:buNone/>
            </a:pPr>
            <a:r>
              <a:rPr lang="de-DE"/>
              <a:t>Coaching Prozess</a:t>
            </a:r>
            <a:endParaRPr/>
          </a:p>
          <a:p>
            <a:pPr indent="0" lvl="0" marL="0" marR="0" rtl="0" algn="l">
              <a:lnSpc>
                <a:spcPct val="90000"/>
              </a:lnSpc>
              <a:spcBef>
                <a:spcPts val="1000"/>
              </a:spcBef>
              <a:spcAft>
                <a:spcPts val="0"/>
              </a:spcAft>
              <a:buNone/>
            </a:pPr>
            <a:r>
              <a:rPr lang="de-DE"/>
              <a:t>Session Chairs</a:t>
            </a:r>
            <a:endParaRPr/>
          </a:p>
        </p:txBody>
      </p:sp>
      <p:cxnSp>
        <p:nvCxnSpPr>
          <p:cNvPr id="347" name="Google Shape;347;p75"/>
          <p:cNvCxnSpPr/>
          <p:nvPr/>
        </p:nvCxnSpPr>
        <p:spPr>
          <a:xfrm>
            <a:off x="5489200" y="1350525"/>
            <a:ext cx="0" cy="2876100"/>
          </a:xfrm>
          <a:prstGeom prst="straightConnector1">
            <a:avLst/>
          </a:prstGeom>
          <a:noFill/>
          <a:ln cap="flat" cmpd="sng" w="9525">
            <a:solidFill>
              <a:srgbClr val="808080"/>
            </a:solidFill>
            <a:prstDash val="solid"/>
            <a:round/>
            <a:headEnd len="med" w="med" type="none"/>
            <a:tailEnd len="med" w="med"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76"/>
          <p:cNvSpPr txBox="1"/>
          <p:nvPr>
            <p:ph idx="1" type="body"/>
          </p:nvPr>
        </p:nvSpPr>
        <p:spPr>
          <a:xfrm>
            <a:off x="347100" y="1121229"/>
            <a:ext cx="8297400" cy="3140400"/>
          </a:xfrm>
          <a:prstGeom prst="rect">
            <a:avLst/>
          </a:prstGeom>
        </p:spPr>
        <p:txBody>
          <a:bodyPr anchorCtr="0" anchor="t" bIns="91425" lIns="91425" spcFirstLastPara="1" rIns="91425" wrap="square" tIns="91425">
            <a:noAutofit/>
          </a:bodyPr>
          <a:lstStyle/>
          <a:p>
            <a:pPr indent="0" lvl="0" marL="127000" rtl="0" algn="l">
              <a:spcBef>
                <a:spcPts val="0"/>
              </a:spcBef>
              <a:spcAft>
                <a:spcPts val="0"/>
              </a:spcAft>
              <a:buNone/>
            </a:pPr>
            <a:r>
              <a:rPr lang="de-DE"/>
              <a:t>14 Regionalgruppen gelistet</a:t>
            </a:r>
            <a:endParaRPr/>
          </a:p>
          <a:p>
            <a:pPr indent="-215900" lvl="0" marL="342900" rtl="0" algn="l">
              <a:spcBef>
                <a:spcPts val="0"/>
              </a:spcBef>
              <a:spcAft>
                <a:spcPts val="0"/>
              </a:spcAft>
              <a:buNone/>
            </a:pPr>
            <a:r>
              <a:t/>
            </a:r>
            <a:endParaRPr/>
          </a:p>
          <a:p>
            <a:pPr indent="-215900" lvl="0" marL="342900" rtl="0" algn="l">
              <a:spcBef>
                <a:spcPts val="0"/>
              </a:spcBef>
              <a:spcAft>
                <a:spcPts val="0"/>
              </a:spcAft>
              <a:buNone/>
            </a:pPr>
            <a:r>
              <a:rPr lang="de-DE"/>
              <a:t>Berlin</a:t>
            </a:r>
            <a:endParaRPr/>
          </a:p>
          <a:p>
            <a:pPr indent="-215900" lvl="0" marL="342900" rtl="0" algn="l">
              <a:spcBef>
                <a:spcPts val="0"/>
              </a:spcBef>
              <a:spcAft>
                <a:spcPts val="0"/>
              </a:spcAft>
              <a:buNone/>
            </a:pPr>
            <a:r>
              <a:rPr lang="de-DE"/>
              <a:t>Bremen/Oldenburg</a:t>
            </a:r>
            <a:endParaRPr/>
          </a:p>
          <a:p>
            <a:pPr indent="-215900" lvl="0" marL="342900" rtl="0" algn="l">
              <a:spcBef>
                <a:spcPts val="0"/>
              </a:spcBef>
              <a:spcAft>
                <a:spcPts val="0"/>
              </a:spcAft>
              <a:buNone/>
            </a:pPr>
            <a:r>
              <a:rPr lang="de-DE"/>
              <a:t>Franken</a:t>
            </a:r>
            <a:endParaRPr/>
          </a:p>
          <a:p>
            <a:pPr indent="-215900" lvl="0" marL="342900" rtl="0" algn="l">
              <a:spcBef>
                <a:spcPts val="0"/>
              </a:spcBef>
              <a:spcAft>
                <a:spcPts val="0"/>
              </a:spcAft>
              <a:buNone/>
            </a:pPr>
            <a:r>
              <a:rPr lang="de-DE"/>
              <a:t>Frankfurt/Main</a:t>
            </a:r>
            <a:endParaRPr/>
          </a:p>
          <a:p>
            <a:pPr indent="-215900" lvl="0" marL="342900" rtl="0" algn="l">
              <a:spcBef>
                <a:spcPts val="0"/>
              </a:spcBef>
              <a:spcAft>
                <a:spcPts val="0"/>
              </a:spcAft>
              <a:buNone/>
            </a:pPr>
            <a:r>
              <a:rPr lang="de-DE"/>
              <a:t>Hannover</a:t>
            </a:r>
            <a:endParaRPr/>
          </a:p>
          <a:p>
            <a:pPr indent="-215900" lvl="0" marL="342900" rtl="0" algn="l">
              <a:spcBef>
                <a:spcPts val="0"/>
              </a:spcBef>
              <a:spcAft>
                <a:spcPts val="0"/>
              </a:spcAft>
              <a:buNone/>
            </a:pPr>
            <a:r>
              <a:rPr lang="de-DE"/>
              <a:t>Hamburg</a:t>
            </a:r>
            <a:endParaRPr/>
          </a:p>
          <a:p>
            <a:pPr indent="-215900" lvl="0" marL="342900" rtl="0" algn="l">
              <a:spcBef>
                <a:spcPts val="0"/>
              </a:spcBef>
              <a:spcAft>
                <a:spcPts val="0"/>
              </a:spcAft>
              <a:buNone/>
            </a:pPr>
            <a:r>
              <a:rPr lang="de-DE"/>
              <a:t>Karlsruhe</a:t>
            </a:r>
            <a:endParaRPr/>
          </a:p>
          <a:p>
            <a:pPr indent="-215900" lvl="0" marL="342900" rtl="0" algn="l">
              <a:spcBef>
                <a:spcPts val="0"/>
              </a:spcBef>
              <a:spcAft>
                <a:spcPts val="0"/>
              </a:spcAft>
              <a:buNone/>
            </a:pPr>
            <a:r>
              <a:rPr lang="de-DE"/>
              <a:t>Kassel</a:t>
            </a:r>
            <a:endParaRPr/>
          </a:p>
          <a:p>
            <a:pPr indent="-215900" lvl="0" marL="342900" rtl="0" algn="l">
              <a:spcBef>
                <a:spcPts val="0"/>
              </a:spcBef>
              <a:spcAft>
                <a:spcPts val="0"/>
              </a:spcAft>
              <a:buNone/>
            </a:pPr>
            <a:r>
              <a:t/>
            </a:r>
            <a:endParaRPr/>
          </a:p>
        </p:txBody>
      </p:sp>
      <p:sp>
        <p:nvSpPr>
          <p:cNvPr id="353" name="Google Shape;353;p76"/>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Regionalgruppen</a:t>
            </a:r>
            <a:endParaRPr/>
          </a:p>
        </p:txBody>
      </p:sp>
      <p:sp>
        <p:nvSpPr>
          <p:cNvPr id="354" name="Google Shape;354;p76"/>
          <p:cNvSpPr txBox="1"/>
          <p:nvPr>
            <p:ph idx="1" type="body"/>
          </p:nvPr>
        </p:nvSpPr>
        <p:spPr>
          <a:xfrm>
            <a:off x="4896825" y="1121225"/>
            <a:ext cx="2997300" cy="3140400"/>
          </a:xfrm>
          <a:prstGeom prst="rect">
            <a:avLst/>
          </a:prstGeom>
        </p:spPr>
        <p:txBody>
          <a:bodyPr anchorCtr="0" anchor="t" bIns="91425" lIns="91425" spcFirstLastPara="1" rIns="91425" wrap="square" tIns="91425">
            <a:noAutofit/>
          </a:bodyPr>
          <a:lstStyle/>
          <a:p>
            <a:pPr indent="-215900" lvl="0" marL="342900" rtl="0" algn="l">
              <a:spcBef>
                <a:spcPts val="0"/>
              </a:spcBef>
              <a:spcAft>
                <a:spcPts val="0"/>
              </a:spcAft>
              <a:buNone/>
            </a:pPr>
            <a:r>
              <a:t/>
            </a:r>
            <a:endParaRPr>
              <a:solidFill>
                <a:schemeClr val="dk2"/>
              </a:solidFill>
            </a:endParaRPr>
          </a:p>
          <a:p>
            <a:pPr indent="-215900" lvl="0" marL="342900" rtl="0" algn="l">
              <a:spcBef>
                <a:spcPts val="0"/>
              </a:spcBef>
              <a:spcAft>
                <a:spcPts val="0"/>
              </a:spcAft>
              <a:buNone/>
            </a:pPr>
            <a:r>
              <a:t/>
            </a:r>
            <a:endParaRPr>
              <a:solidFill>
                <a:schemeClr val="dk2"/>
              </a:solidFill>
            </a:endParaRPr>
          </a:p>
          <a:p>
            <a:pPr indent="0" lvl="0" marL="0" rtl="0" algn="l">
              <a:spcBef>
                <a:spcPts val="0"/>
              </a:spcBef>
              <a:spcAft>
                <a:spcPts val="0"/>
              </a:spcAft>
              <a:buNone/>
            </a:pPr>
            <a:r>
              <a:rPr lang="de-DE">
                <a:solidFill>
                  <a:schemeClr val="dk2"/>
                </a:solidFill>
              </a:rPr>
              <a:t>  Niederbayern</a:t>
            </a:r>
            <a:endParaRPr>
              <a:solidFill>
                <a:schemeClr val="dk2"/>
              </a:solidFill>
            </a:endParaRPr>
          </a:p>
          <a:p>
            <a:pPr indent="-215900" lvl="0" marL="342900" rtl="0" algn="l">
              <a:spcBef>
                <a:spcPts val="0"/>
              </a:spcBef>
              <a:spcAft>
                <a:spcPts val="0"/>
              </a:spcAft>
              <a:buNone/>
            </a:pPr>
            <a:r>
              <a:rPr lang="de-DE"/>
              <a:t>München</a:t>
            </a:r>
            <a:endParaRPr/>
          </a:p>
          <a:p>
            <a:pPr indent="-215900" lvl="0" marL="342900" rtl="0" algn="l">
              <a:spcBef>
                <a:spcPts val="0"/>
              </a:spcBef>
              <a:spcAft>
                <a:spcPts val="0"/>
              </a:spcAft>
              <a:buNone/>
            </a:pPr>
            <a:r>
              <a:rPr lang="de-DE"/>
              <a:t>Oberpfalz</a:t>
            </a:r>
            <a:endParaRPr/>
          </a:p>
          <a:p>
            <a:pPr indent="-215900" lvl="0" marL="342900" rtl="0" algn="l">
              <a:spcBef>
                <a:spcPts val="0"/>
              </a:spcBef>
              <a:spcAft>
                <a:spcPts val="0"/>
              </a:spcAft>
              <a:buNone/>
            </a:pPr>
            <a:r>
              <a:rPr lang="de-DE"/>
              <a:t>Rhein-Neckar</a:t>
            </a:r>
            <a:endParaRPr/>
          </a:p>
          <a:p>
            <a:pPr indent="-215900" lvl="0" marL="342900" rtl="0" algn="l">
              <a:spcBef>
                <a:spcPts val="0"/>
              </a:spcBef>
              <a:spcAft>
                <a:spcPts val="0"/>
              </a:spcAft>
              <a:buNone/>
            </a:pPr>
            <a:r>
              <a:rPr lang="de-DE"/>
              <a:t>Rhein-Ruhr</a:t>
            </a:r>
            <a:endParaRPr/>
          </a:p>
          <a:p>
            <a:pPr indent="-215900" lvl="0" marL="342900" rtl="0" algn="l">
              <a:spcBef>
                <a:spcPts val="0"/>
              </a:spcBef>
              <a:spcAft>
                <a:spcPts val="0"/>
              </a:spcAft>
              <a:buNone/>
            </a:pPr>
            <a:r>
              <a:rPr lang="de-DE"/>
              <a:t>Stuttgart</a:t>
            </a:r>
            <a:endParaRPr/>
          </a:p>
        </p:txBody>
      </p:sp>
      <p:cxnSp>
        <p:nvCxnSpPr>
          <p:cNvPr id="355" name="Google Shape;355;p76"/>
          <p:cNvCxnSpPr/>
          <p:nvPr/>
        </p:nvCxnSpPr>
        <p:spPr>
          <a:xfrm>
            <a:off x="3896900" y="1874300"/>
            <a:ext cx="0" cy="24177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77"/>
          <p:cNvSpPr txBox="1"/>
          <p:nvPr>
            <p:ph idx="1" type="body"/>
          </p:nvPr>
        </p:nvSpPr>
        <p:spPr>
          <a:xfrm>
            <a:off x="403200" y="1121225"/>
            <a:ext cx="8605800" cy="3140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lang="de-DE"/>
              <a:t>9 </a:t>
            </a:r>
            <a:r>
              <a:rPr i="0" lang="de-DE" sz="2000" u="none" cap="none" strike="noStrike">
                <a:solidFill>
                  <a:srgbClr val="666666"/>
                </a:solidFill>
              </a:rPr>
              <a:t>Arbeitskreise</a:t>
            </a:r>
            <a:endParaRPr i="0" sz="2000" u="none" cap="none" strike="noStrike">
              <a:solidFill>
                <a:srgbClr val="666666"/>
              </a:solidFill>
            </a:endParaRPr>
          </a:p>
          <a:p>
            <a:pPr indent="-361950" lvl="1" marL="628650" marR="0" rtl="0" algn="l">
              <a:lnSpc>
                <a:spcPct val="100000"/>
              </a:lnSpc>
              <a:spcBef>
                <a:spcPts val="0"/>
              </a:spcBef>
              <a:spcAft>
                <a:spcPts val="0"/>
              </a:spcAft>
              <a:buSzPts val="2000"/>
              <a:buChar char="▪"/>
            </a:pPr>
            <a:r>
              <a:rPr lang="de-DE"/>
              <a:t>Welcome Package und Anleitung für Neugründungen verfügbar!</a:t>
            </a:r>
            <a:endParaRPr/>
          </a:p>
          <a:p>
            <a:pPr indent="0" lvl="0" marL="45720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Arbeitskreis “Practice UX” wird nicht fortgeführt</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Clr>
                <a:srgbClr val="666666"/>
              </a:buClr>
              <a:buSzPts val="2000"/>
              <a:buFont typeface="Noto Sans Symbols"/>
              <a:buNone/>
            </a:pPr>
            <a:r>
              <a:t/>
            </a:r>
            <a:endParaRPr i="0" sz="2000" u="none" cap="none" strike="noStrike">
              <a:solidFill>
                <a:srgbClr val="666666"/>
              </a:solidFill>
            </a:endParaRPr>
          </a:p>
          <a:p>
            <a:pPr indent="0" lvl="0" marL="0" marR="0" rtl="0" algn="l">
              <a:lnSpc>
                <a:spcPct val="100000"/>
              </a:lnSpc>
              <a:spcBef>
                <a:spcPts val="0"/>
              </a:spcBef>
              <a:spcAft>
                <a:spcPts val="0"/>
              </a:spcAft>
              <a:buClr>
                <a:srgbClr val="666666"/>
              </a:buClr>
              <a:buFont typeface="Noto Sans Symbols"/>
              <a:buNone/>
            </a:pPr>
            <a:r>
              <a:rPr i="0" lang="de-DE" sz="2800" u="none" cap="none" strike="noStrike">
                <a:solidFill>
                  <a:srgbClr val="666666"/>
                </a:solidFill>
              </a:rPr>
              <a:t>Herzlichen Dank an alle Beteiligten!</a:t>
            </a:r>
            <a:endParaRPr/>
          </a:p>
          <a:p>
            <a:pPr indent="0" lvl="0" marL="0" marR="0" rtl="0" algn="l">
              <a:lnSpc>
                <a:spcPct val="100000"/>
              </a:lnSpc>
              <a:spcBef>
                <a:spcPts val="0"/>
              </a:spcBef>
              <a:spcAft>
                <a:spcPts val="0"/>
              </a:spcAft>
              <a:buClr>
                <a:srgbClr val="666666"/>
              </a:buClr>
              <a:buFont typeface="Noto Sans Symbols"/>
              <a:buNone/>
            </a:pPr>
            <a:r>
              <a:rPr i="0" lang="de-DE" sz="2800" u="none" cap="none" strike="noStrike">
                <a:solidFill>
                  <a:srgbClr val="666666"/>
                </a:solidFill>
              </a:rPr>
              <a:t>Euer Einsatz ist Herz und Motor der Verbandsarbeit.</a:t>
            </a:r>
            <a:endParaRPr i="0" sz="2800" u="none" cap="none" strike="noStrike">
              <a:solidFill>
                <a:srgbClr val="666666"/>
              </a:solidFill>
            </a:endParaRPr>
          </a:p>
          <a:p>
            <a:pPr indent="0" lvl="0" marL="0" marR="0" rtl="0" algn="l">
              <a:lnSpc>
                <a:spcPct val="100000"/>
              </a:lnSpc>
              <a:spcBef>
                <a:spcPts val="0"/>
              </a:spcBef>
              <a:spcAft>
                <a:spcPts val="0"/>
              </a:spcAft>
              <a:buClr>
                <a:srgbClr val="666666"/>
              </a:buClr>
              <a:buFont typeface="Noto Sans Symbols"/>
              <a:buNone/>
            </a:pPr>
            <a:r>
              <a:rPr lang="de-DE" sz="2400"/>
              <a:t>Ein kleines Dankeschön ist auf dem Weg ...</a:t>
            </a:r>
            <a:endParaRPr sz="2400"/>
          </a:p>
        </p:txBody>
      </p:sp>
      <p:sp>
        <p:nvSpPr>
          <p:cNvPr id="361" name="Google Shape;361;p77"/>
          <p:cNvSpPr txBox="1"/>
          <p:nvPr>
            <p:ph idx="2" type="body"/>
          </p:nvPr>
        </p:nvSpPr>
        <p:spPr>
          <a:xfrm>
            <a:off x="403199"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Fachvorstand - Arbeitskreise</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78"/>
          <p:cNvSpPr txBox="1"/>
          <p:nvPr>
            <p:ph type="title"/>
          </p:nvPr>
        </p:nvSpPr>
        <p:spPr>
          <a:xfrm>
            <a:off x="236875" y="1843175"/>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t/>
            </a:r>
            <a:endParaRPr/>
          </a:p>
          <a:p>
            <a:pPr indent="0" lvl="0" marL="0" marR="0" rtl="0" algn="l">
              <a:lnSpc>
                <a:spcPct val="115000"/>
              </a:lnSpc>
              <a:spcBef>
                <a:spcPts val="0"/>
              </a:spcBef>
              <a:spcAft>
                <a:spcPts val="0"/>
              </a:spcAft>
              <a:buClr>
                <a:schemeClr val="lt1"/>
              </a:buClr>
              <a:buFont typeface="Lato"/>
              <a:buNone/>
            </a:pPr>
            <a:r>
              <a:t/>
            </a:r>
            <a:endParaRPr/>
          </a:p>
          <a:p>
            <a:pPr indent="0" lvl="0" marL="0" marR="0" rtl="0" algn="l">
              <a:lnSpc>
                <a:spcPct val="115000"/>
              </a:lnSpc>
              <a:spcBef>
                <a:spcPts val="0"/>
              </a:spcBef>
              <a:spcAft>
                <a:spcPts val="0"/>
              </a:spcAft>
              <a:buClr>
                <a:schemeClr val="lt1"/>
              </a:buClr>
              <a:buFont typeface="Lato"/>
              <a:buNone/>
            </a:pPr>
            <a:r>
              <a:rPr lang="de-DE"/>
              <a:t>Branchenreport</a:t>
            </a:r>
            <a:endParaRPr/>
          </a:p>
          <a:p>
            <a:pPr indent="0" lvl="0" marL="0" marR="0" rtl="0" algn="l">
              <a:lnSpc>
                <a:spcPct val="115000"/>
              </a:lnSpc>
              <a:spcBef>
                <a:spcPts val="0"/>
              </a:spcBef>
              <a:spcAft>
                <a:spcPts val="0"/>
              </a:spcAft>
              <a:buClr>
                <a:schemeClr val="lt1"/>
              </a:buClr>
              <a:buFont typeface="Lato"/>
              <a:buNone/>
            </a:pPr>
            <a:r>
              <a:rPr lang="de-DE" sz="2400"/>
              <a:t>Stefan Tretter</a:t>
            </a: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370" name="Shape 370"/>
        <p:cNvGrpSpPr/>
        <p:nvPr/>
      </p:nvGrpSpPr>
      <p:grpSpPr>
        <a:xfrm>
          <a:off x="0" y="0"/>
          <a:ext cx="0" cy="0"/>
          <a:chOff x="0" y="0"/>
          <a:chExt cx="0" cy="0"/>
        </a:xfrm>
      </p:grpSpPr>
      <p:sp>
        <p:nvSpPr>
          <p:cNvPr id="371" name="Google Shape;371;p79"/>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372" name="Google Shape;372;p79"/>
          <p:cNvSpPr txBox="1"/>
          <p:nvPr/>
        </p:nvSpPr>
        <p:spPr>
          <a:xfrm>
            <a:off x="3248508" y="2466755"/>
            <a:ext cx="5697982" cy="1958931"/>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Demografie</a:t>
            </a:r>
            <a:r>
              <a:rPr b="1" i="0" lang="de-DE" sz="1200" u="none" cap="none" strike="noStrike">
                <a:solidFill>
                  <a:srgbClr val="808080"/>
                </a:solidFill>
                <a:latin typeface="Lato"/>
                <a:ea typeface="Lato"/>
                <a:cs typeface="Lato"/>
                <a:sym typeface="Lato"/>
              </a:rPr>
              <a:t>	</a:t>
            </a:r>
            <a:r>
              <a:rPr b="0" i="0" lang="de-DE" sz="1200" u="none" cap="none" strike="noStrike">
                <a:solidFill>
                  <a:srgbClr val="000000"/>
                </a:solidFill>
                <a:latin typeface="Lato"/>
                <a:ea typeface="Lato"/>
                <a:cs typeface="Lato"/>
                <a:sym typeface="Lato"/>
              </a:rPr>
              <a:t>Alter, Geschlecht, Berufserfahrung, Region, …</a:t>
            </a:r>
            <a:endParaRPr/>
          </a:p>
          <a:p>
            <a:pPr indent="-342900" lvl="0" marL="342900" marR="0" rtl="0" algn="l">
              <a:lnSpc>
                <a:spcPct val="90000"/>
              </a:lnSpc>
              <a:spcBef>
                <a:spcPts val="72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Aus-/Weiterbildung</a:t>
            </a:r>
            <a:r>
              <a:rPr b="1" i="0" lang="de-DE" sz="1200" u="none" cap="none" strike="noStrike">
                <a:solidFill>
                  <a:srgbClr val="7F7F7F"/>
                </a:solidFill>
                <a:latin typeface="Lato"/>
                <a:ea typeface="Lato"/>
                <a:cs typeface="Lato"/>
                <a:sym typeface="Lato"/>
              </a:rPr>
              <a:t> 	</a:t>
            </a:r>
            <a:r>
              <a:rPr b="0" i="0" lang="de-DE" sz="1200" u="none" cap="none" strike="noStrike">
                <a:solidFill>
                  <a:srgbClr val="000000"/>
                </a:solidFill>
                <a:latin typeface="Lato"/>
                <a:ea typeface="Lato"/>
                <a:cs typeface="Lato"/>
                <a:sym typeface="Lato"/>
              </a:rPr>
              <a:t>Studienfach, Weiterbildungsaktivitäten, ...</a:t>
            </a:r>
            <a:endParaRPr/>
          </a:p>
          <a:p>
            <a:pPr indent="-342900" lvl="0" marL="342900" marR="0" rtl="0" algn="l">
              <a:lnSpc>
                <a:spcPct val="90000"/>
              </a:lnSpc>
              <a:spcBef>
                <a:spcPts val="72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Tätigkeit</a:t>
            </a:r>
            <a:r>
              <a:rPr b="1" i="0" lang="de-DE" sz="1200" u="none" cap="none" strike="noStrike">
                <a:solidFill>
                  <a:srgbClr val="7F7F7F"/>
                </a:solidFill>
                <a:latin typeface="Lato"/>
                <a:ea typeface="Lato"/>
                <a:cs typeface="Lato"/>
                <a:sym typeface="Lato"/>
              </a:rPr>
              <a:t>	 </a:t>
            </a:r>
            <a:r>
              <a:rPr b="0" i="0" lang="de-DE" sz="1200" u="none" cap="none" strike="noStrike">
                <a:solidFill>
                  <a:srgbClr val="000000"/>
                </a:solidFill>
                <a:latin typeface="Lato"/>
                <a:ea typeface="Lato"/>
                <a:cs typeface="Lato"/>
                <a:sym typeface="Lato"/>
              </a:rPr>
              <a:t>Branche, Schwerpunkte, Herausforderungen, …</a:t>
            </a:r>
            <a:endParaRPr/>
          </a:p>
          <a:p>
            <a:pPr indent="-342900" lvl="0" marL="342900" marR="0" rtl="0" algn="l">
              <a:lnSpc>
                <a:spcPct val="90000"/>
              </a:lnSpc>
              <a:spcBef>
                <a:spcPts val="72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Arbeitssituation</a:t>
            </a:r>
            <a:r>
              <a:rPr b="1" i="0" lang="de-DE" sz="1200" u="none" cap="none" strike="noStrike">
                <a:solidFill>
                  <a:srgbClr val="7F7F7F"/>
                </a:solidFill>
                <a:latin typeface="Lato"/>
                <a:ea typeface="Lato"/>
                <a:cs typeface="Lato"/>
                <a:sym typeface="Lato"/>
              </a:rPr>
              <a:t> 	</a:t>
            </a:r>
            <a:r>
              <a:rPr b="0" i="0" lang="de-DE" sz="1200" u="none" cap="none" strike="noStrike">
                <a:solidFill>
                  <a:srgbClr val="000000"/>
                </a:solidFill>
                <a:latin typeface="Lato"/>
                <a:ea typeface="Lato"/>
                <a:cs typeface="Lato"/>
                <a:sym typeface="Lato"/>
              </a:rPr>
              <a:t>Arbeitszeiten, Auftragslage, Arbeitszufriedenheit</a:t>
            </a:r>
            <a:endParaRPr/>
          </a:p>
          <a:p>
            <a:pPr indent="-342900" lvl="0" marL="342900" marR="0" rtl="0" algn="l">
              <a:lnSpc>
                <a:spcPct val="90000"/>
              </a:lnSpc>
              <a:spcBef>
                <a:spcPts val="72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Verdienst </a:t>
            </a:r>
            <a:r>
              <a:rPr b="0" i="0" lang="de-DE" sz="1200" u="none" cap="none" strike="noStrike">
                <a:solidFill>
                  <a:srgbClr val="000000"/>
                </a:solidFill>
                <a:latin typeface="Lato"/>
                <a:ea typeface="Lato"/>
                <a:cs typeface="Lato"/>
                <a:sym typeface="Lato"/>
              </a:rPr>
              <a:t>	Bruttojahresgehalt, Gehaltserhöhungen, Tagessätze, ...</a:t>
            </a:r>
            <a:endParaRPr/>
          </a:p>
          <a:p>
            <a:pPr indent="-342900" lvl="0" marL="342900" marR="0" rtl="0" algn="l">
              <a:lnSpc>
                <a:spcPct val="90000"/>
              </a:lnSpc>
              <a:spcBef>
                <a:spcPts val="72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Aktuelle Trends</a:t>
            </a:r>
            <a:r>
              <a:rPr b="1" i="0" lang="de-DE" sz="1200" u="none" cap="none" strike="noStrike">
                <a:solidFill>
                  <a:srgbClr val="7F7F7F"/>
                </a:solidFill>
                <a:latin typeface="Lato"/>
                <a:ea typeface="Lato"/>
                <a:cs typeface="Lato"/>
                <a:sym typeface="Lato"/>
              </a:rPr>
              <a:t>	</a:t>
            </a:r>
            <a:r>
              <a:rPr b="0" i="0" lang="de-DE" sz="1200" u="none" cap="none" strike="noStrike">
                <a:solidFill>
                  <a:srgbClr val="000000"/>
                </a:solidFill>
                <a:latin typeface="Lato"/>
                <a:ea typeface="Lato"/>
                <a:cs typeface="Lato"/>
                <a:sym typeface="Lato"/>
              </a:rPr>
              <a:t>Begeisternde, überschätzte und zukünftige Trends</a:t>
            </a:r>
            <a:endParaRPr/>
          </a:p>
          <a:p>
            <a:pPr indent="-342900" lvl="0" marL="342900" marR="0" rtl="0" algn="l">
              <a:lnSpc>
                <a:spcPct val="90000"/>
              </a:lnSpc>
              <a:spcBef>
                <a:spcPts val="72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Branche</a:t>
            </a:r>
            <a:r>
              <a:rPr b="1" i="0" lang="de-DE" sz="1200" u="none" cap="none" strike="noStrike">
                <a:solidFill>
                  <a:srgbClr val="7F7F7F"/>
                </a:solidFill>
                <a:latin typeface="Lato"/>
                <a:ea typeface="Lato"/>
                <a:cs typeface="Lato"/>
                <a:sym typeface="Lato"/>
              </a:rPr>
              <a:t>		</a:t>
            </a:r>
            <a:r>
              <a:rPr b="0" i="0" lang="de-DE" sz="1200" u="none" cap="none" strike="noStrike">
                <a:solidFill>
                  <a:srgbClr val="000000"/>
                </a:solidFill>
                <a:latin typeface="Lato"/>
                <a:ea typeface="Lato"/>
                <a:cs typeface="Lato"/>
                <a:sym typeface="Lato"/>
              </a:rPr>
              <a:t>Nötige Veränderungen, bekannteste Unternehmen</a:t>
            </a:r>
            <a:endParaRPr/>
          </a:p>
        </p:txBody>
      </p:sp>
      <p:sp>
        <p:nvSpPr>
          <p:cNvPr id="373" name="Google Shape;373;p79"/>
          <p:cNvSpPr txBox="1"/>
          <p:nvPr/>
        </p:nvSpPr>
        <p:spPr>
          <a:xfrm>
            <a:off x="303275" y="1800577"/>
            <a:ext cx="4636473"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0" i="0" lang="de-DE" sz="2400" u="none" cap="none" strike="noStrike">
                <a:solidFill>
                  <a:srgbClr val="FF8900"/>
                </a:solidFill>
                <a:latin typeface="Lato"/>
                <a:ea typeface="Lato"/>
                <a:cs typeface="Lato"/>
                <a:sym typeface="Lato"/>
              </a:rPr>
              <a:t>Branchenreport</a:t>
            </a:r>
            <a:r>
              <a:rPr b="0" i="0" lang="de-DE" sz="1600" u="none" cap="none" strike="noStrike">
                <a:solidFill>
                  <a:srgbClr val="FF8900"/>
                </a:solidFill>
                <a:latin typeface="Lato"/>
                <a:ea typeface="Lato"/>
                <a:cs typeface="Lato"/>
                <a:sym typeface="Lato"/>
              </a:rPr>
              <a:t> </a:t>
            </a:r>
            <a:r>
              <a:rPr b="0" i="0" lang="de-DE" sz="2200" u="none" cap="none" strike="noStrike">
                <a:solidFill>
                  <a:srgbClr val="FF8900"/>
                </a:solidFill>
                <a:latin typeface="Lato"/>
                <a:ea typeface="Lato"/>
                <a:cs typeface="Lato"/>
                <a:sym typeface="Lato"/>
              </a:rPr>
              <a:t>UX / Usability</a:t>
            </a:r>
            <a:endParaRPr/>
          </a:p>
        </p:txBody>
      </p:sp>
      <p:sp>
        <p:nvSpPr>
          <p:cNvPr id="374" name="Google Shape;374;p79"/>
          <p:cNvSpPr/>
          <p:nvPr/>
        </p:nvSpPr>
        <p:spPr>
          <a:xfrm>
            <a:off x="1821778" y="3030583"/>
            <a:ext cx="831273" cy="831273"/>
          </a:xfrm>
          <a:prstGeom prst="ellipse">
            <a:avLst/>
          </a:prstGeom>
          <a:noFill/>
          <a:ln cap="flat" cmpd="sng" w="25400">
            <a:solidFill>
              <a:srgbClr val="FF89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Was</a:t>
            </a:r>
            <a:endParaRPr/>
          </a:p>
        </p:txBody>
      </p:sp>
      <p:sp>
        <p:nvSpPr>
          <p:cNvPr id="375" name="Google Shape;375;p79"/>
          <p:cNvSpPr/>
          <p:nvPr/>
        </p:nvSpPr>
        <p:spPr>
          <a:xfrm>
            <a:off x="1821778" y="420796"/>
            <a:ext cx="831273" cy="831273"/>
          </a:xfrm>
          <a:prstGeom prst="ellipse">
            <a:avLst/>
          </a:prstGeom>
          <a:noFill/>
          <a:ln cap="flat" cmpd="sng" w="25400">
            <a:solidFill>
              <a:srgbClr val="FF89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Wie</a:t>
            </a:r>
            <a:endParaRPr/>
          </a:p>
        </p:txBody>
      </p:sp>
      <p:sp>
        <p:nvSpPr>
          <p:cNvPr id="376" name="Google Shape;376;p79"/>
          <p:cNvSpPr txBox="1"/>
          <p:nvPr/>
        </p:nvSpPr>
        <p:spPr>
          <a:xfrm>
            <a:off x="3248508" y="117019"/>
            <a:ext cx="5317586" cy="1570395"/>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seit 2007 jährlich</a:t>
            </a:r>
            <a:endParaRPr/>
          </a:p>
          <a:p>
            <a:pPr indent="-342900" lvl="0" marL="342900" marR="0" rtl="0" algn="l">
              <a:lnSpc>
                <a:spcPct val="90000"/>
              </a:lnSpc>
              <a:spcBef>
                <a:spcPts val="72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landesweite Online-Umfrage</a:t>
            </a:r>
            <a:endParaRPr/>
          </a:p>
          <a:p>
            <a:pPr indent="-342900" lvl="0" marL="342900" marR="0" rtl="0" algn="l">
              <a:lnSpc>
                <a:spcPct val="90000"/>
              </a:lnSpc>
              <a:spcBef>
                <a:spcPts val="72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angestellte und selbstständige UX / Usability Professionals</a:t>
            </a:r>
            <a:endParaRPr/>
          </a:p>
          <a:p>
            <a:pPr indent="-342900" lvl="0" marL="342900" marR="0" rtl="0" algn="l">
              <a:lnSpc>
                <a:spcPct val="90000"/>
              </a:lnSpc>
              <a:spcBef>
                <a:spcPts val="72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Akquise über GermanUPA-Newsletter/-Website, Social-Media-Kanäle, Mailinglisten (z.B. XING)</a:t>
            </a:r>
            <a:endParaRPr/>
          </a:p>
          <a:p>
            <a:pPr indent="-342900" lvl="0" marL="342900" marR="0" rtl="0" algn="l">
              <a:lnSpc>
                <a:spcPct val="90000"/>
              </a:lnSpc>
              <a:spcBef>
                <a:spcPts val="720"/>
              </a:spcBef>
              <a:spcAft>
                <a:spcPts val="0"/>
              </a:spcAft>
              <a:buClr>
                <a:srgbClr val="666666"/>
              </a:buClr>
              <a:buSzPts val="1200"/>
              <a:buFont typeface="Arial"/>
              <a:buChar char="•"/>
            </a:pPr>
            <a:r>
              <a:rPr b="0" i="0" lang="de-DE" sz="1200" u="none" cap="none" strike="noStrike">
                <a:solidFill>
                  <a:srgbClr val="666666"/>
                </a:solidFill>
                <a:latin typeface="Lato"/>
                <a:ea typeface="Lato"/>
                <a:cs typeface="Lato"/>
                <a:sym typeface="Lato"/>
              </a:rPr>
              <a:t>Veröffentlichung auf der Praxistagung UP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44"/>
          <p:cNvSpPr txBox="1"/>
          <p:nvPr>
            <p:ph idx="1"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Sponsoren Bronze</a:t>
            </a:r>
            <a:endParaRPr b="1" i="0" sz="2400" u="none" cap="none" strike="noStrike">
              <a:solidFill>
                <a:srgbClr val="FF8900"/>
              </a:solidFill>
              <a:latin typeface="Lato"/>
              <a:ea typeface="Lato"/>
              <a:cs typeface="Lato"/>
              <a:sym typeface="Lato"/>
            </a:endParaRPr>
          </a:p>
        </p:txBody>
      </p:sp>
      <p:pic>
        <p:nvPicPr>
          <p:cNvPr id="141" name="Google Shape;141;p44"/>
          <p:cNvPicPr preferRelativeResize="0"/>
          <p:nvPr/>
        </p:nvPicPr>
        <p:blipFill rotWithShape="1">
          <a:blip r:embed="rId3">
            <a:alphaModFix/>
          </a:blip>
          <a:srcRect b="0" l="0" r="0" t="0"/>
          <a:stretch/>
        </p:blipFill>
        <p:spPr>
          <a:xfrm>
            <a:off x="6514781" y="1523798"/>
            <a:ext cx="2220900" cy="719100"/>
          </a:xfrm>
          <a:prstGeom prst="rect">
            <a:avLst/>
          </a:prstGeom>
          <a:noFill/>
          <a:ln>
            <a:noFill/>
          </a:ln>
        </p:spPr>
      </p:pic>
      <p:pic>
        <p:nvPicPr>
          <p:cNvPr id="142" name="Google Shape;142;p44"/>
          <p:cNvPicPr preferRelativeResize="0"/>
          <p:nvPr/>
        </p:nvPicPr>
        <p:blipFill rotWithShape="1">
          <a:blip r:embed="rId4">
            <a:alphaModFix/>
          </a:blip>
          <a:srcRect b="0" l="0" r="0" t="0"/>
          <a:stretch/>
        </p:blipFill>
        <p:spPr>
          <a:xfrm>
            <a:off x="3562663" y="1721199"/>
            <a:ext cx="2424900" cy="557700"/>
          </a:xfrm>
          <a:prstGeom prst="rect">
            <a:avLst/>
          </a:prstGeom>
          <a:noFill/>
          <a:ln>
            <a:noFill/>
          </a:ln>
        </p:spPr>
      </p:pic>
      <p:pic>
        <p:nvPicPr>
          <p:cNvPr id="143" name="Google Shape;143;p44"/>
          <p:cNvPicPr preferRelativeResize="0"/>
          <p:nvPr/>
        </p:nvPicPr>
        <p:blipFill rotWithShape="1">
          <a:blip r:embed="rId5">
            <a:alphaModFix/>
          </a:blip>
          <a:srcRect b="0" l="0" r="0" t="0"/>
          <a:stretch/>
        </p:blipFill>
        <p:spPr>
          <a:xfrm>
            <a:off x="403200" y="1737135"/>
            <a:ext cx="2645400" cy="582000"/>
          </a:xfrm>
          <a:prstGeom prst="rect">
            <a:avLst/>
          </a:prstGeom>
          <a:noFill/>
          <a:ln>
            <a:noFill/>
          </a:ln>
        </p:spPr>
      </p:pic>
      <p:pic>
        <p:nvPicPr>
          <p:cNvPr id="144" name="Google Shape;144;p44"/>
          <p:cNvPicPr preferRelativeResize="0"/>
          <p:nvPr/>
        </p:nvPicPr>
        <p:blipFill rotWithShape="1">
          <a:blip r:embed="rId6">
            <a:alphaModFix/>
          </a:blip>
          <a:srcRect b="0" l="0" r="0" t="0"/>
          <a:stretch/>
        </p:blipFill>
        <p:spPr>
          <a:xfrm>
            <a:off x="5003550" y="2535973"/>
            <a:ext cx="2344200" cy="993600"/>
          </a:xfrm>
          <a:prstGeom prst="rect">
            <a:avLst/>
          </a:prstGeom>
          <a:noFill/>
          <a:ln>
            <a:noFill/>
          </a:ln>
        </p:spPr>
      </p:pic>
      <p:pic>
        <p:nvPicPr>
          <p:cNvPr id="145" name="Google Shape;145;p44"/>
          <p:cNvPicPr preferRelativeResize="0"/>
          <p:nvPr/>
        </p:nvPicPr>
        <p:blipFill rotWithShape="1">
          <a:blip r:embed="rId7">
            <a:alphaModFix/>
          </a:blip>
          <a:srcRect b="0" l="0" r="0" t="0"/>
          <a:stretch/>
        </p:blipFill>
        <p:spPr>
          <a:xfrm>
            <a:off x="1541100" y="2775524"/>
            <a:ext cx="3006300" cy="801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380" name="Shape 380"/>
        <p:cNvGrpSpPr/>
        <p:nvPr/>
      </p:nvGrpSpPr>
      <p:grpSpPr>
        <a:xfrm>
          <a:off x="0" y="0"/>
          <a:ext cx="0" cy="0"/>
          <a:chOff x="0" y="0"/>
          <a:chExt cx="0" cy="0"/>
        </a:xfrm>
      </p:grpSpPr>
      <p:sp>
        <p:nvSpPr>
          <p:cNvPr id="381" name="Google Shape;381;p80"/>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grpSp>
        <p:nvGrpSpPr>
          <p:cNvPr id="382" name="Google Shape;382;p80"/>
          <p:cNvGrpSpPr/>
          <p:nvPr/>
        </p:nvGrpSpPr>
        <p:grpSpPr>
          <a:xfrm>
            <a:off x="2809727" y="631742"/>
            <a:ext cx="3533086" cy="3724193"/>
            <a:chOff x="2809727" y="631742"/>
            <a:chExt cx="3533086" cy="3724193"/>
          </a:xfrm>
        </p:grpSpPr>
        <p:pic>
          <p:nvPicPr>
            <p:cNvPr id="383" name="Google Shape;383;p80"/>
            <p:cNvPicPr preferRelativeResize="0"/>
            <p:nvPr/>
          </p:nvPicPr>
          <p:blipFill rotWithShape="1">
            <a:blip r:embed="rId4">
              <a:alphaModFix/>
            </a:blip>
            <a:srcRect b="0" l="0" r="0" t="20209"/>
            <a:stretch/>
          </p:blipFill>
          <p:spPr>
            <a:xfrm>
              <a:off x="2809727" y="1536886"/>
              <a:ext cx="3533086" cy="2819049"/>
            </a:xfrm>
            <a:prstGeom prst="rect">
              <a:avLst/>
            </a:prstGeom>
            <a:noFill/>
            <a:ln>
              <a:noFill/>
            </a:ln>
          </p:spPr>
        </p:pic>
        <p:pic>
          <p:nvPicPr>
            <p:cNvPr id="384" name="Google Shape;384;p80"/>
            <p:cNvPicPr preferRelativeResize="0"/>
            <p:nvPr/>
          </p:nvPicPr>
          <p:blipFill rotWithShape="1">
            <a:blip r:embed="rId5">
              <a:alphaModFix/>
            </a:blip>
            <a:srcRect b="0" l="0" r="0" t="0"/>
            <a:stretch/>
          </p:blipFill>
          <p:spPr>
            <a:xfrm>
              <a:off x="3963873" y="631742"/>
              <a:ext cx="1224793" cy="1224793"/>
            </a:xfrm>
            <a:prstGeom prst="rect">
              <a:avLst/>
            </a:prstGeom>
            <a:noFill/>
            <a:ln>
              <a:noFill/>
            </a:ln>
          </p:spPr>
        </p:pic>
      </p:grpSp>
      <p:sp>
        <p:nvSpPr>
          <p:cNvPr id="385" name="Google Shape;385;p80"/>
          <p:cNvSpPr txBox="1"/>
          <p:nvPr/>
        </p:nvSpPr>
        <p:spPr>
          <a:xfrm>
            <a:off x="309504" y="890403"/>
            <a:ext cx="1920762"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ist männlich </a:t>
            </a:r>
            <a:r>
              <a:rPr b="0" i="0" lang="de-DE" sz="1000" u="none" cap="none" strike="noStrike">
                <a:solidFill>
                  <a:schemeClr val="dk1"/>
                </a:solidFill>
                <a:latin typeface="Lato"/>
                <a:ea typeface="Lato"/>
                <a:cs typeface="Lato"/>
                <a:sym typeface="Lato"/>
              </a:rPr>
              <a:t>[56%]</a:t>
            </a:r>
            <a:endParaRPr b="0" i="0" sz="1400" u="none" cap="none" strike="noStrike">
              <a:solidFill>
                <a:schemeClr val="dk1"/>
              </a:solidFill>
              <a:latin typeface="Lato"/>
              <a:ea typeface="Lato"/>
              <a:cs typeface="Lato"/>
              <a:sym typeface="Lato"/>
            </a:endParaRPr>
          </a:p>
        </p:txBody>
      </p:sp>
      <p:sp>
        <p:nvSpPr>
          <p:cNvPr id="386" name="Google Shape;386;p80"/>
          <p:cNvSpPr txBox="1"/>
          <p:nvPr/>
        </p:nvSpPr>
        <p:spPr>
          <a:xfrm>
            <a:off x="309504" y="1231489"/>
            <a:ext cx="1920762"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ist 36 Jahre </a:t>
            </a:r>
            <a:r>
              <a:rPr b="0" i="0" lang="de-DE" sz="1000" u="none" cap="none" strike="noStrike">
                <a:solidFill>
                  <a:schemeClr val="dk1"/>
                </a:solidFill>
                <a:latin typeface="Lato"/>
                <a:ea typeface="Lato"/>
                <a:cs typeface="Lato"/>
                <a:sym typeface="Lato"/>
              </a:rPr>
              <a:t>[Ø]</a:t>
            </a:r>
            <a:r>
              <a:rPr b="0" i="0" lang="de-DE" sz="1400" u="none" cap="none" strike="noStrike">
                <a:solidFill>
                  <a:schemeClr val="dk1"/>
                </a:solidFill>
                <a:latin typeface="Lato"/>
                <a:ea typeface="Lato"/>
                <a:cs typeface="Lato"/>
                <a:sym typeface="Lato"/>
              </a:rPr>
              <a:t> alt</a:t>
            </a:r>
            <a:endParaRPr/>
          </a:p>
        </p:txBody>
      </p:sp>
      <p:sp>
        <p:nvSpPr>
          <p:cNvPr id="387" name="Google Shape;387;p80"/>
          <p:cNvSpPr txBox="1"/>
          <p:nvPr/>
        </p:nvSpPr>
        <p:spPr>
          <a:xfrm>
            <a:off x="309504" y="1521960"/>
            <a:ext cx="230838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arbeitet in Bayern </a:t>
            </a:r>
            <a:r>
              <a:rPr b="0" i="0" lang="de-DE" sz="1000" u="none" cap="none" strike="noStrike">
                <a:solidFill>
                  <a:schemeClr val="dk1"/>
                </a:solidFill>
                <a:latin typeface="Lato"/>
                <a:ea typeface="Lato"/>
                <a:cs typeface="Lato"/>
                <a:sym typeface="Lato"/>
              </a:rPr>
              <a:t>[24%]</a:t>
            </a:r>
            <a:endParaRPr b="0" i="0" sz="1400" u="none" cap="none" strike="noStrike">
              <a:solidFill>
                <a:schemeClr val="dk1"/>
              </a:solidFill>
              <a:latin typeface="Lato"/>
              <a:ea typeface="Lato"/>
              <a:cs typeface="Lato"/>
              <a:sym typeface="Lato"/>
            </a:endParaRPr>
          </a:p>
        </p:txBody>
      </p:sp>
      <p:sp>
        <p:nvSpPr>
          <p:cNvPr id="388" name="Google Shape;388;p80"/>
          <p:cNvSpPr txBox="1"/>
          <p:nvPr/>
        </p:nvSpPr>
        <p:spPr>
          <a:xfrm>
            <a:off x="303275" y="2464251"/>
            <a:ext cx="2986577"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hat 8 Jahre Berufserfahrung </a:t>
            </a:r>
            <a:r>
              <a:rPr b="0" i="0" lang="de-DE" sz="1000" u="none" cap="none" strike="noStrike">
                <a:solidFill>
                  <a:schemeClr val="dk1"/>
                </a:solidFill>
                <a:latin typeface="Lato"/>
                <a:ea typeface="Lato"/>
                <a:cs typeface="Lato"/>
                <a:sym typeface="Lato"/>
              </a:rPr>
              <a:t>[Ø]</a:t>
            </a:r>
            <a:endParaRPr b="0" i="0" sz="1400" u="none" cap="none" strike="noStrike">
              <a:solidFill>
                <a:schemeClr val="dk1"/>
              </a:solidFill>
              <a:latin typeface="Lato"/>
              <a:ea typeface="Lato"/>
              <a:cs typeface="Lato"/>
              <a:sym typeface="Lato"/>
            </a:endParaRPr>
          </a:p>
        </p:txBody>
      </p:sp>
      <p:sp>
        <p:nvSpPr>
          <p:cNvPr id="389" name="Google Shape;389;p80"/>
          <p:cNvSpPr txBox="1"/>
          <p:nvPr/>
        </p:nvSpPr>
        <p:spPr>
          <a:xfrm>
            <a:off x="309504" y="1830718"/>
            <a:ext cx="3223857"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studierte Psychologie </a:t>
            </a:r>
            <a:r>
              <a:rPr b="0" i="0" lang="de-DE" sz="1000" u="none" cap="none" strike="noStrike">
                <a:solidFill>
                  <a:schemeClr val="dk1"/>
                </a:solidFill>
                <a:latin typeface="Lato"/>
                <a:ea typeface="Lato"/>
                <a:cs typeface="Lato"/>
                <a:sym typeface="Lato"/>
              </a:rPr>
              <a:t>[17%]</a:t>
            </a:r>
            <a:endParaRPr b="0" i="0" sz="1400" u="none" cap="none" strike="noStrike">
              <a:solidFill>
                <a:schemeClr val="dk1"/>
              </a:solidFill>
              <a:latin typeface="Lato"/>
              <a:ea typeface="Lato"/>
              <a:cs typeface="Lato"/>
              <a:sym typeface="Lato"/>
            </a:endParaRPr>
          </a:p>
        </p:txBody>
      </p:sp>
      <p:sp>
        <p:nvSpPr>
          <p:cNvPr id="390" name="Google Shape;390;p80"/>
          <p:cNvSpPr/>
          <p:nvPr/>
        </p:nvSpPr>
        <p:spPr>
          <a:xfrm>
            <a:off x="5619558" y="3075553"/>
            <a:ext cx="3410142"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schätzt die Vielfalt und Abwechslung</a:t>
            </a:r>
            <a:endParaRPr/>
          </a:p>
        </p:txBody>
      </p:sp>
      <p:sp>
        <p:nvSpPr>
          <p:cNvPr id="391" name="Google Shape;391;p80"/>
          <p:cNvSpPr txBox="1"/>
          <p:nvPr/>
        </p:nvSpPr>
        <p:spPr>
          <a:xfrm>
            <a:off x="5619558" y="903359"/>
            <a:ext cx="2050027"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ist Angestellter </a:t>
            </a:r>
            <a:r>
              <a:rPr b="0" i="0" lang="de-DE" sz="1000" u="none" cap="none" strike="noStrike">
                <a:solidFill>
                  <a:schemeClr val="dk1"/>
                </a:solidFill>
                <a:latin typeface="Lato"/>
                <a:ea typeface="Lato"/>
                <a:cs typeface="Lato"/>
                <a:sym typeface="Lato"/>
              </a:rPr>
              <a:t>[82%]</a:t>
            </a:r>
            <a:endParaRPr b="0" i="0" sz="1400" u="none" cap="none" strike="noStrike">
              <a:solidFill>
                <a:schemeClr val="dk1"/>
              </a:solidFill>
              <a:latin typeface="Lato"/>
              <a:ea typeface="Lato"/>
              <a:cs typeface="Lato"/>
              <a:sym typeface="Lato"/>
            </a:endParaRPr>
          </a:p>
        </p:txBody>
      </p:sp>
      <p:sp>
        <p:nvSpPr>
          <p:cNvPr id="392" name="Google Shape;392;p80"/>
          <p:cNvSpPr txBox="1"/>
          <p:nvPr/>
        </p:nvSpPr>
        <p:spPr>
          <a:xfrm>
            <a:off x="5619559" y="2027663"/>
            <a:ext cx="3365416" cy="523220"/>
          </a:xfrm>
          <a:prstGeom prst="rect">
            <a:avLst/>
          </a:prstGeom>
          <a:noFill/>
          <a:ln>
            <a:noFill/>
          </a:ln>
        </p:spPr>
        <p:txBody>
          <a:bodyPr anchorCtr="0" anchor="t" bIns="45700" lIns="91425" spcFirstLastPara="1" rIns="91425" wrap="square" tIns="45700">
            <a:noAutofit/>
          </a:bodyPr>
          <a:lstStyle/>
          <a:p>
            <a:pPr indent="-182563" lvl="0" marL="182563"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trägt die Berufsbezeichnung </a:t>
            </a:r>
            <a:br>
              <a:rPr b="0" i="0" lang="de-DE" sz="1400" u="none" cap="none" strike="noStrike">
                <a:solidFill>
                  <a:schemeClr val="dk1"/>
                </a:solidFill>
                <a:latin typeface="Lato"/>
                <a:ea typeface="Lato"/>
                <a:cs typeface="Lato"/>
                <a:sym typeface="Lato"/>
              </a:rPr>
            </a:br>
            <a:r>
              <a:rPr b="0" i="0" lang="de-DE" sz="1400" u="none" cap="none" strike="noStrike">
                <a:solidFill>
                  <a:schemeClr val="dk1"/>
                </a:solidFill>
                <a:latin typeface="Lato"/>
                <a:ea typeface="Lato"/>
                <a:cs typeface="Lato"/>
                <a:sym typeface="Lato"/>
              </a:rPr>
              <a:t>User Experience Designer </a:t>
            </a:r>
            <a:r>
              <a:rPr b="0" i="0" lang="de-DE" sz="1000" u="none" cap="none" strike="noStrike">
                <a:solidFill>
                  <a:schemeClr val="dk1"/>
                </a:solidFill>
                <a:latin typeface="Lato"/>
                <a:ea typeface="Lato"/>
                <a:cs typeface="Lato"/>
                <a:sym typeface="Lato"/>
              </a:rPr>
              <a:t>[19%]</a:t>
            </a:r>
            <a:endParaRPr b="0" i="0" sz="1400" u="none" cap="none" strike="noStrike">
              <a:solidFill>
                <a:schemeClr val="dk1"/>
              </a:solidFill>
              <a:latin typeface="Lato"/>
              <a:ea typeface="Lato"/>
              <a:cs typeface="Lato"/>
              <a:sym typeface="Lato"/>
            </a:endParaRPr>
          </a:p>
        </p:txBody>
      </p:sp>
      <p:sp>
        <p:nvSpPr>
          <p:cNvPr id="393" name="Google Shape;393;p80"/>
          <p:cNvSpPr txBox="1"/>
          <p:nvPr/>
        </p:nvSpPr>
        <p:spPr>
          <a:xfrm>
            <a:off x="5612824" y="1711615"/>
            <a:ext cx="2616775"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hat 200 Kollegen </a:t>
            </a:r>
            <a:r>
              <a:rPr b="0" i="0" lang="de-DE" sz="1000" u="none" cap="none" strike="noStrike">
                <a:solidFill>
                  <a:schemeClr val="dk1"/>
                </a:solidFill>
                <a:latin typeface="Lato"/>
                <a:ea typeface="Lato"/>
                <a:cs typeface="Lato"/>
                <a:sym typeface="Lato"/>
              </a:rPr>
              <a:t>[median]</a:t>
            </a:r>
            <a:endParaRPr b="0" i="0" sz="1400" u="none" cap="none" strike="noStrike">
              <a:solidFill>
                <a:schemeClr val="dk1"/>
              </a:solidFill>
              <a:latin typeface="Lato"/>
              <a:ea typeface="Lato"/>
              <a:cs typeface="Lato"/>
              <a:sym typeface="Lato"/>
            </a:endParaRPr>
          </a:p>
        </p:txBody>
      </p:sp>
      <p:sp>
        <p:nvSpPr>
          <p:cNvPr id="394" name="Google Shape;394;p80"/>
          <p:cNvSpPr/>
          <p:nvPr/>
        </p:nvSpPr>
        <p:spPr>
          <a:xfrm>
            <a:off x="5619558" y="3907204"/>
            <a:ext cx="3365416"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bekommt ein Gehalt von 56.636€ </a:t>
            </a:r>
            <a:r>
              <a:rPr b="0" i="0" lang="de-DE" sz="1000" u="none" cap="none" strike="noStrike">
                <a:solidFill>
                  <a:schemeClr val="dk1"/>
                </a:solidFill>
                <a:latin typeface="Lato"/>
                <a:ea typeface="Lato"/>
                <a:cs typeface="Lato"/>
                <a:sym typeface="Lato"/>
              </a:rPr>
              <a:t>[Ø]</a:t>
            </a:r>
            <a:endParaRPr b="0" i="0" sz="1400" u="none" cap="none" strike="noStrike">
              <a:solidFill>
                <a:schemeClr val="dk1"/>
              </a:solidFill>
              <a:latin typeface="Lato"/>
              <a:ea typeface="Lato"/>
              <a:cs typeface="Lato"/>
              <a:sym typeface="Lato"/>
            </a:endParaRPr>
          </a:p>
        </p:txBody>
      </p:sp>
      <p:sp>
        <p:nvSpPr>
          <p:cNvPr id="395" name="Google Shape;395;p80"/>
          <p:cNvSpPr txBox="1"/>
          <p:nvPr/>
        </p:nvSpPr>
        <p:spPr>
          <a:xfrm>
            <a:off x="303275" y="2153941"/>
            <a:ext cx="3223857"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hat mit Diplom </a:t>
            </a:r>
            <a:r>
              <a:rPr b="0" i="0" lang="de-DE" sz="1000" u="none" cap="none" strike="noStrike">
                <a:solidFill>
                  <a:schemeClr val="dk1"/>
                </a:solidFill>
                <a:latin typeface="Lato"/>
                <a:ea typeface="Lato"/>
                <a:cs typeface="Lato"/>
                <a:sym typeface="Lato"/>
              </a:rPr>
              <a:t>[40%]</a:t>
            </a:r>
            <a:r>
              <a:rPr b="0" i="0" lang="de-DE" sz="1400" u="none" cap="none" strike="noStrike">
                <a:solidFill>
                  <a:schemeClr val="dk1"/>
                </a:solidFill>
                <a:latin typeface="Lato"/>
                <a:ea typeface="Lato"/>
                <a:cs typeface="Lato"/>
                <a:sym typeface="Lato"/>
              </a:rPr>
              <a:t> abgeschlossen</a:t>
            </a:r>
            <a:endParaRPr/>
          </a:p>
        </p:txBody>
      </p:sp>
      <p:sp>
        <p:nvSpPr>
          <p:cNvPr id="396" name="Google Shape;396;p80"/>
          <p:cNvSpPr txBox="1"/>
          <p:nvPr/>
        </p:nvSpPr>
        <p:spPr>
          <a:xfrm>
            <a:off x="5619558" y="2564068"/>
            <a:ext cx="3484685" cy="523220"/>
          </a:xfrm>
          <a:prstGeom prst="rect">
            <a:avLst/>
          </a:prstGeom>
          <a:noFill/>
          <a:ln>
            <a:noFill/>
          </a:ln>
        </p:spPr>
        <p:txBody>
          <a:bodyPr anchorCtr="0" anchor="t" bIns="45700" lIns="91425" spcFirstLastPara="1" rIns="91425" wrap="square" tIns="45700">
            <a:noAutofit/>
          </a:bodyPr>
          <a:lstStyle/>
          <a:p>
            <a:pPr indent="-182563" lvl="0" marL="182563"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verwendet 73% seiner Arbeitszeit auf Tätigkeiten im Bereich UX/Usability </a:t>
            </a:r>
            <a:r>
              <a:rPr b="0" i="0" lang="de-DE" sz="1000" u="none" cap="none" strike="noStrike">
                <a:solidFill>
                  <a:schemeClr val="dk1"/>
                </a:solidFill>
                <a:latin typeface="Lato"/>
                <a:ea typeface="Lato"/>
                <a:cs typeface="Lato"/>
                <a:sym typeface="Lato"/>
              </a:rPr>
              <a:t>[Ø]</a:t>
            </a:r>
            <a:endParaRPr b="0" i="0" sz="1400" u="none" cap="none" strike="noStrike">
              <a:solidFill>
                <a:schemeClr val="dk1"/>
              </a:solidFill>
              <a:latin typeface="Lato"/>
              <a:ea typeface="Lato"/>
              <a:cs typeface="Lato"/>
              <a:sym typeface="Lato"/>
            </a:endParaRPr>
          </a:p>
        </p:txBody>
      </p:sp>
      <p:sp>
        <p:nvSpPr>
          <p:cNvPr id="397" name="Google Shape;397;p80"/>
          <p:cNvSpPr txBox="1"/>
          <p:nvPr/>
        </p:nvSpPr>
        <p:spPr>
          <a:xfrm>
            <a:off x="309755" y="2772028"/>
            <a:ext cx="2584148" cy="954107"/>
          </a:xfrm>
          <a:prstGeom prst="rect">
            <a:avLst/>
          </a:prstGeom>
          <a:noFill/>
          <a:ln>
            <a:noFill/>
          </a:ln>
        </p:spPr>
        <p:txBody>
          <a:bodyPr anchorCtr="0" anchor="t" bIns="45700" lIns="91425" spcFirstLastPara="1" rIns="91425" wrap="square" tIns="45700">
            <a:noAutofit/>
          </a:bodyPr>
          <a:lstStyle/>
          <a:p>
            <a:pPr indent="-182563" lvl="0" marL="182563"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hat eine Zusatzausbildung als „Certified Professional for Usability and User Experience“ </a:t>
            </a:r>
            <a:r>
              <a:rPr b="0" i="0" lang="de-DE" sz="1000" u="none" cap="none" strike="noStrike">
                <a:solidFill>
                  <a:schemeClr val="dk1"/>
                </a:solidFill>
                <a:latin typeface="Lato"/>
                <a:ea typeface="Lato"/>
                <a:cs typeface="Lato"/>
                <a:sym typeface="Lato"/>
              </a:rPr>
              <a:t>[67%]</a:t>
            </a:r>
            <a:endParaRPr b="0" i="0" sz="1400" u="none" cap="none" strike="noStrike">
              <a:solidFill>
                <a:schemeClr val="dk1"/>
              </a:solidFill>
              <a:latin typeface="Lato"/>
              <a:ea typeface="Lato"/>
              <a:cs typeface="Lato"/>
              <a:sym typeface="Lato"/>
            </a:endParaRPr>
          </a:p>
        </p:txBody>
      </p:sp>
      <p:sp>
        <p:nvSpPr>
          <p:cNvPr id="398" name="Google Shape;398;p80"/>
          <p:cNvSpPr txBox="1"/>
          <p:nvPr/>
        </p:nvSpPr>
        <p:spPr>
          <a:xfrm>
            <a:off x="309755" y="3706671"/>
            <a:ext cx="2742060" cy="523220"/>
          </a:xfrm>
          <a:prstGeom prst="rect">
            <a:avLst/>
          </a:prstGeom>
          <a:noFill/>
          <a:ln>
            <a:noFill/>
          </a:ln>
        </p:spPr>
        <p:txBody>
          <a:bodyPr anchorCtr="0" anchor="t" bIns="45700" lIns="91425" spcFirstLastPara="1" rIns="91425" wrap="square" tIns="45700">
            <a:noAutofit/>
          </a:bodyPr>
          <a:lstStyle/>
          <a:p>
            <a:pPr indent="-182563" lvl="0" marL="182563"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nutzt zur Weiterbildung den Austausch mit Kollegen </a:t>
            </a:r>
            <a:r>
              <a:rPr b="0" i="0" lang="de-DE" sz="1000" u="none" cap="none" strike="noStrike">
                <a:solidFill>
                  <a:schemeClr val="dk1"/>
                </a:solidFill>
                <a:latin typeface="Lato"/>
                <a:ea typeface="Lato"/>
                <a:cs typeface="Lato"/>
                <a:sym typeface="Lato"/>
              </a:rPr>
              <a:t>[87%]</a:t>
            </a:r>
            <a:endParaRPr b="0" i="0" sz="1400" u="none" cap="none" strike="noStrike">
              <a:solidFill>
                <a:schemeClr val="dk1"/>
              </a:solidFill>
              <a:latin typeface="Lato"/>
              <a:ea typeface="Lato"/>
              <a:cs typeface="Lato"/>
              <a:sym typeface="Lato"/>
            </a:endParaRPr>
          </a:p>
        </p:txBody>
      </p:sp>
      <p:sp>
        <p:nvSpPr>
          <p:cNvPr id="399" name="Google Shape;399;p80"/>
          <p:cNvSpPr txBox="1"/>
          <p:nvPr/>
        </p:nvSpPr>
        <p:spPr>
          <a:xfrm>
            <a:off x="5619558" y="1213233"/>
            <a:ext cx="3241312" cy="523220"/>
          </a:xfrm>
          <a:prstGeom prst="rect">
            <a:avLst/>
          </a:prstGeom>
          <a:noFill/>
          <a:ln>
            <a:noFill/>
          </a:ln>
        </p:spPr>
        <p:txBody>
          <a:bodyPr anchorCtr="0" anchor="t" bIns="45700" lIns="91425" spcFirstLastPara="1" rIns="91425" wrap="square" tIns="45700">
            <a:noAutofit/>
          </a:bodyPr>
          <a:lstStyle/>
          <a:p>
            <a:pPr indent="-182563" lvl="0" marL="182563"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arbeitet seit 4,5 Jahren in seinem derzeitigen Unternehmen </a:t>
            </a:r>
            <a:r>
              <a:rPr b="0" i="0" lang="de-DE" sz="1000" u="none" cap="none" strike="noStrike">
                <a:solidFill>
                  <a:schemeClr val="dk1"/>
                </a:solidFill>
                <a:latin typeface="Lato"/>
                <a:ea typeface="Lato"/>
                <a:cs typeface="Lato"/>
                <a:sym typeface="Lato"/>
              </a:rPr>
              <a:t>[Ø]</a:t>
            </a:r>
            <a:endParaRPr b="0" i="0" sz="1400" u="none" cap="none" strike="noStrike">
              <a:solidFill>
                <a:schemeClr val="dk1"/>
              </a:solidFill>
              <a:latin typeface="Lato"/>
              <a:ea typeface="Lato"/>
              <a:cs typeface="Lato"/>
              <a:sym typeface="Lato"/>
            </a:endParaRPr>
          </a:p>
        </p:txBody>
      </p:sp>
      <p:sp>
        <p:nvSpPr>
          <p:cNvPr id="400" name="Google Shape;400;p80"/>
          <p:cNvSpPr txBox="1"/>
          <p:nvPr/>
        </p:nvSpPr>
        <p:spPr>
          <a:xfrm>
            <a:off x="5619559" y="3380005"/>
            <a:ext cx="3365416" cy="523220"/>
          </a:xfrm>
          <a:prstGeom prst="rect">
            <a:avLst/>
          </a:prstGeom>
          <a:noFill/>
          <a:ln>
            <a:noFill/>
          </a:ln>
        </p:spPr>
        <p:txBody>
          <a:bodyPr anchorCtr="0" anchor="t" bIns="45700" lIns="91425" spcFirstLastPara="1" rIns="91425" wrap="square" tIns="45700">
            <a:noAutofit/>
          </a:bodyPr>
          <a:lstStyle/>
          <a:p>
            <a:pPr indent="-182563" lvl="0" marL="182563" marR="0" rtl="0" algn="l">
              <a:lnSpc>
                <a:spcPct val="100000"/>
              </a:lnSpc>
              <a:spcBef>
                <a:spcPts val="0"/>
              </a:spcBef>
              <a:spcAft>
                <a:spcPts val="0"/>
              </a:spcAft>
              <a:buClr>
                <a:schemeClr val="dk1"/>
              </a:buClr>
              <a:buFont typeface="Lato"/>
              <a:buNone/>
            </a:pPr>
            <a:r>
              <a:rPr b="0" i="0" lang="de-DE" sz="1400" u="none" cap="none" strike="noStrike">
                <a:solidFill>
                  <a:schemeClr val="dk1"/>
                </a:solidFill>
                <a:latin typeface="Lato"/>
                <a:ea typeface="Lato"/>
                <a:cs typeface="Lato"/>
                <a:sym typeface="Lato"/>
              </a:rPr>
              <a:t>…  ist recht zufrieden mit seiner derzeitigen Tätigkeit </a:t>
            </a:r>
            <a:r>
              <a:rPr b="0" i="0" lang="de-DE" sz="1000" u="none" cap="none" strike="noStrike">
                <a:solidFill>
                  <a:schemeClr val="dk1"/>
                </a:solidFill>
                <a:latin typeface="Lato"/>
                <a:ea typeface="Lato"/>
                <a:cs typeface="Lato"/>
                <a:sym typeface="Lato"/>
              </a:rPr>
              <a:t>[43%]</a:t>
            </a:r>
            <a:endParaRPr b="0" i="0" sz="1400" u="none" cap="none" strike="noStrike">
              <a:solidFill>
                <a:schemeClr val="dk1"/>
              </a:solidFill>
              <a:latin typeface="Lato"/>
              <a:ea typeface="Lato"/>
              <a:cs typeface="Lato"/>
              <a:sym typeface="Lato"/>
            </a:endParaRPr>
          </a:p>
        </p:txBody>
      </p:sp>
      <p:sp>
        <p:nvSpPr>
          <p:cNvPr id="401" name="Google Shape;401;p80"/>
          <p:cNvSpPr txBox="1"/>
          <p:nvPr/>
        </p:nvSpPr>
        <p:spPr>
          <a:xfrm>
            <a:off x="303275" y="264411"/>
            <a:ext cx="4636473"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1400" u="none" cap="none" strike="noStrike">
                <a:solidFill>
                  <a:srgbClr val="FF8900"/>
                </a:solidFill>
                <a:latin typeface="Lato"/>
                <a:ea typeface="Lato"/>
                <a:cs typeface="Lato"/>
                <a:sym typeface="Lato"/>
              </a:rPr>
              <a:t>Hermann U</a:t>
            </a:r>
            <a:r>
              <a:rPr b="1" lang="de-DE">
                <a:solidFill>
                  <a:srgbClr val="FF8900"/>
                </a:solidFill>
                <a:latin typeface="Lato"/>
                <a:ea typeface="Lato"/>
                <a:cs typeface="Lato"/>
                <a:sym typeface="Lato"/>
              </a:rPr>
              <a:t>PA</a:t>
            </a:r>
            <a:r>
              <a:rPr b="1" i="0" lang="de-DE" sz="1400" u="none" cap="none" strike="noStrike">
                <a:solidFill>
                  <a:srgbClr val="FF8900"/>
                </a:solidFill>
                <a:latin typeface="Lato"/>
                <a:ea typeface="Lato"/>
                <a:cs typeface="Lato"/>
                <a:sym typeface="Lato"/>
              </a:rPr>
              <a:t>, der durchschnittliche Professional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822"/>
                                        <p:tgtEl>
                                          <p:spTgt spid="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81"/>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t/>
            </a:r>
            <a:endParaRPr/>
          </a:p>
          <a:p>
            <a:pPr indent="0" lvl="0" marL="0" marR="0" rtl="0" algn="l">
              <a:lnSpc>
                <a:spcPct val="115000"/>
              </a:lnSpc>
              <a:spcBef>
                <a:spcPts val="0"/>
              </a:spcBef>
              <a:spcAft>
                <a:spcPts val="0"/>
              </a:spcAft>
              <a:buClr>
                <a:schemeClr val="lt1"/>
              </a:buClr>
              <a:buFont typeface="Lato"/>
              <a:buNone/>
            </a:pPr>
            <a:r>
              <a:t/>
            </a:r>
            <a:endParaRPr/>
          </a:p>
          <a:p>
            <a:pPr indent="0" lvl="0" marL="0" marR="0" rtl="0" algn="l">
              <a:lnSpc>
                <a:spcPct val="115000"/>
              </a:lnSpc>
              <a:spcBef>
                <a:spcPts val="0"/>
              </a:spcBef>
              <a:spcAft>
                <a:spcPts val="0"/>
              </a:spcAft>
              <a:buClr>
                <a:schemeClr val="lt1"/>
              </a:buClr>
              <a:buFont typeface="Lato"/>
              <a:buNone/>
            </a:pPr>
            <a:r>
              <a:rPr b="0" i="0" lang="de-DE" sz="4800" u="none" cap="none" strike="noStrike">
                <a:solidFill>
                  <a:schemeClr val="lt1"/>
                </a:solidFill>
                <a:latin typeface="Lato"/>
                <a:ea typeface="Lato"/>
                <a:cs typeface="Lato"/>
                <a:sym typeface="Lato"/>
              </a:rPr>
              <a:t>National Expert für UXQB</a:t>
            </a:r>
            <a:endParaRPr sz="2000">
              <a:solidFill>
                <a:srgbClr val="FFFFFF"/>
              </a:solidFill>
            </a:endParaRPr>
          </a:p>
          <a:p>
            <a:pPr indent="0" lvl="0" marL="0" rtl="0" algn="l">
              <a:lnSpc>
                <a:spcPct val="100000"/>
              </a:lnSpc>
              <a:spcBef>
                <a:spcPts val="0"/>
              </a:spcBef>
              <a:spcAft>
                <a:spcPts val="0"/>
              </a:spcAft>
              <a:buClr>
                <a:schemeClr val="dk2"/>
              </a:buClr>
              <a:buFont typeface="Lato"/>
              <a:buNone/>
            </a:pPr>
            <a:r>
              <a:rPr lang="de-DE" sz="2400">
                <a:solidFill>
                  <a:srgbClr val="FFFFFF"/>
                </a:solidFill>
              </a:rPr>
              <a:t>Guido Tesch, Kay Behrenbruch</a:t>
            </a: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82"/>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666666"/>
              </a:buClr>
              <a:buFont typeface="Lato"/>
              <a:buNone/>
            </a:pPr>
            <a:r>
              <a:rPr b="1" i="0" lang="de-DE" sz="2000" u="none" cap="none" strike="noStrike">
                <a:solidFill>
                  <a:srgbClr val="666666"/>
                </a:solidFill>
                <a:latin typeface="Lato"/>
                <a:ea typeface="Lato"/>
                <a:cs typeface="Lato"/>
                <a:sym typeface="Lato"/>
              </a:rPr>
              <a:t>National Experts seit September 2016</a:t>
            </a:r>
            <a:endParaRPr b="1" i="0" sz="2000" u="none" cap="none" strike="noStrike">
              <a:solidFill>
                <a:srgbClr val="666666"/>
              </a:solidFill>
              <a:latin typeface="Lato"/>
              <a:ea typeface="Lato"/>
              <a:cs typeface="Lato"/>
              <a:sym typeface="Lato"/>
            </a:endParaRPr>
          </a:p>
        </p:txBody>
      </p:sp>
      <p:pic>
        <p:nvPicPr>
          <p:cNvPr id="412" name="Google Shape;412;p82"/>
          <p:cNvPicPr preferRelativeResize="0"/>
          <p:nvPr/>
        </p:nvPicPr>
        <p:blipFill rotWithShape="1">
          <a:blip r:embed="rId3">
            <a:alphaModFix/>
          </a:blip>
          <a:srcRect b="0" l="0" r="0" t="0"/>
          <a:stretch/>
        </p:blipFill>
        <p:spPr>
          <a:xfrm>
            <a:off x="5169524" y="1634301"/>
            <a:ext cx="1824000" cy="2052300"/>
          </a:xfrm>
          <a:prstGeom prst="rect">
            <a:avLst/>
          </a:prstGeom>
          <a:noFill/>
          <a:ln>
            <a:noFill/>
          </a:ln>
        </p:spPr>
      </p:pic>
      <p:sp>
        <p:nvSpPr>
          <p:cNvPr id="413" name="Google Shape;413;p82"/>
          <p:cNvSpPr txBox="1"/>
          <p:nvPr/>
        </p:nvSpPr>
        <p:spPr>
          <a:xfrm>
            <a:off x="1444936" y="3686507"/>
            <a:ext cx="1613890" cy="703122"/>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666666"/>
              </a:buClr>
              <a:buFont typeface="Lato"/>
              <a:buNone/>
            </a:pPr>
            <a:r>
              <a:rPr b="0" i="0" lang="de-DE" sz="2000" u="none" cap="none" strike="noStrike">
                <a:solidFill>
                  <a:srgbClr val="666666"/>
                </a:solidFill>
                <a:latin typeface="Lato"/>
                <a:ea typeface="Lato"/>
                <a:cs typeface="Lato"/>
                <a:sym typeface="Lato"/>
              </a:rPr>
              <a:t>Guido Tesch</a:t>
            </a:r>
            <a:endParaRPr b="1" i="0" sz="2000" u="none" cap="none" strike="noStrike">
              <a:solidFill>
                <a:srgbClr val="666666"/>
              </a:solidFill>
              <a:latin typeface="Lato"/>
              <a:ea typeface="Lato"/>
              <a:cs typeface="Lato"/>
              <a:sym typeface="Lato"/>
            </a:endParaRPr>
          </a:p>
        </p:txBody>
      </p:sp>
      <p:sp>
        <p:nvSpPr>
          <p:cNvPr id="414" name="Google Shape;414;p82"/>
          <p:cNvSpPr txBox="1"/>
          <p:nvPr/>
        </p:nvSpPr>
        <p:spPr>
          <a:xfrm>
            <a:off x="5049673" y="3686507"/>
            <a:ext cx="2253607" cy="703122"/>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666666"/>
              </a:buClr>
              <a:buFont typeface="Lato"/>
              <a:buNone/>
            </a:pPr>
            <a:r>
              <a:rPr b="0" i="0" lang="de-DE" sz="2000" u="none" cap="none" strike="noStrike">
                <a:solidFill>
                  <a:srgbClr val="666666"/>
                </a:solidFill>
                <a:latin typeface="Lato"/>
                <a:ea typeface="Lato"/>
                <a:cs typeface="Lato"/>
                <a:sym typeface="Lato"/>
              </a:rPr>
              <a:t>Kay Behrenbruch</a:t>
            </a:r>
            <a:endParaRPr b="1" i="0" sz="2000" u="none" cap="none" strike="noStrike">
              <a:solidFill>
                <a:srgbClr val="666666"/>
              </a:solidFill>
              <a:latin typeface="Lato"/>
              <a:ea typeface="Lato"/>
              <a:cs typeface="Lato"/>
              <a:sym typeface="Lato"/>
            </a:endParaRPr>
          </a:p>
        </p:txBody>
      </p:sp>
      <p:pic>
        <p:nvPicPr>
          <p:cNvPr id="415" name="Google Shape;415;p82"/>
          <p:cNvPicPr preferRelativeResize="0"/>
          <p:nvPr/>
        </p:nvPicPr>
        <p:blipFill rotWithShape="1">
          <a:blip r:embed="rId4">
            <a:alphaModFix/>
          </a:blip>
          <a:srcRect b="0" l="0" r="0" t="0"/>
          <a:stretch/>
        </p:blipFill>
        <p:spPr>
          <a:xfrm>
            <a:off x="1190176" y="1608801"/>
            <a:ext cx="2052300" cy="2052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83"/>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421" name="Google Shape;421;p83"/>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t/>
            </a:r>
            <a:endParaRPr b="0" i="0" sz="2400" u="none" cap="none" strike="noStrike">
              <a:solidFill>
                <a:srgbClr val="666666"/>
              </a:solidFill>
              <a:latin typeface="Lato"/>
              <a:ea typeface="Lato"/>
              <a:cs typeface="Lato"/>
              <a:sym typeface="Lato"/>
            </a:endParaRPr>
          </a:p>
        </p:txBody>
      </p:sp>
      <p:sp>
        <p:nvSpPr>
          <p:cNvPr id="422" name="Google Shape;422;p83"/>
          <p:cNvSpPr txBox="1"/>
          <p:nvPr/>
        </p:nvSpPr>
        <p:spPr>
          <a:xfrm>
            <a:off x="2422358" y="839075"/>
            <a:ext cx="6345966" cy="32955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666666"/>
              </a:buClr>
              <a:buFont typeface="Lato"/>
              <a:buNone/>
            </a:pPr>
            <a:r>
              <a:rPr b="1" i="0" lang="de-DE" sz="1800" u="none" cap="none" strike="noStrike">
                <a:solidFill>
                  <a:srgbClr val="666666"/>
                </a:solidFill>
                <a:latin typeface="Lato"/>
                <a:ea typeface="Lato"/>
                <a:cs typeface="Lato"/>
                <a:sym typeface="Lato"/>
              </a:rPr>
              <a:t>Zusammenschluss internationaler Experten</a:t>
            </a:r>
            <a:br>
              <a:rPr b="1" i="0" lang="de-DE" sz="1800" u="none" cap="none" strike="noStrike">
                <a:solidFill>
                  <a:srgbClr val="666666"/>
                </a:solidFill>
                <a:latin typeface="Lato"/>
                <a:ea typeface="Lato"/>
                <a:cs typeface="Lato"/>
                <a:sym typeface="Lato"/>
              </a:rPr>
            </a:br>
            <a:r>
              <a:rPr b="0" i="0" lang="de-DE" sz="1800" u="none" cap="none" strike="noStrike">
                <a:solidFill>
                  <a:srgbClr val="666666"/>
                </a:solidFill>
                <a:latin typeface="Lato"/>
                <a:ea typeface="Lato"/>
                <a:cs typeface="Lato"/>
                <a:sym typeface="Lato"/>
              </a:rPr>
              <a:t>zur Entwicklung und Pflege des Zertifizierungsprogramms „Certified Professional for Usability and User Experience“</a:t>
            </a:r>
            <a:endParaRPr/>
          </a:p>
        </p:txBody>
      </p:sp>
      <p:pic>
        <p:nvPicPr>
          <p:cNvPr id="423" name="Google Shape;423;p83"/>
          <p:cNvPicPr preferRelativeResize="0"/>
          <p:nvPr/>
        </p:nvPicPr>
        <p:blipFill rotWithShape="1">
          <a:blip r:embed="rId3">
            <a:alphaModFix/>
          </a:blip>
          <a:srcRect b="0" l="0" r="0" t="0"/>
          <a:stretch/>
        </p:blipFill>
        <p:spPr>
          <a:xfrm>
            <a:off x="402525" y="839075"/>
            <a:ext cx="1757924" cy="976624"/>
          </a:xfrm>
          <a:prstGeom prst="rect">
            <a:avLst/>
          </a:prstGeom>
          <a:noFill/>
          <a:ln>
            <a:noFill/>
          </a:ln>
        </p:spPr>
      </p:pic>
      <p:sp>
        <p:nvSpPr>
          <p:cNvPr id="424" name="Google Shape;424;p83"/>
          <p:cNvSpPr txBox="1"/>
          <p:nvPr/>
        </p:nvSpPr>
        <p:spPr>
          <a:xfrm>
            <a:off x="402526" y="2438796"/>
            <a:ext cx="8365798"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Font typeface="Lato"/>
              <a:buNone/>
            </a:pPr>
            <a:r>
              <a:rPr b="1" i="0" lang="de-DE" sz="1800" u="none" cap="none" strike="noStrike">
                <a:solidFill>
                  <a:srgbClr val="666666"/>
                </a:solidFill>
                <a:latin typeface="Lato"/>
                <a:ea typeface="Lato"/>
                <a:cs typeface="Lato"/>
                <a:sym typeface="Lato"/>
              </a:rPr>
              <a:t>Mitgliedsorganisationen:</a:t>
            </a:r>
            <a:endParaRPr/>
          </a:p>
        </p:txBody>
      </p:sp>
      <p:pic>
        <p:nvPicPr>
          <p:cNvPr id="425" name="Google Shape;425;p83"/>
          <p:cNvPicPr preferRelativeResize="0"/>
          <p:nvPr/>
        </p:nvPicPr>
        <p:blipFill rotWithShape="1">
          <a:blip r:embed="rId4">
            <a:alphaModFix/>
          </a:blip>
          <a:srcRect b="0" l="0" r="0" t="0"/>
          <a:stretch/>
        </p:blipFill>
        <p:spPr>
          <a:xfrm>
            <a:off x="3578528" y="3103623"/>
            <a:ext cx="1538700" cy="425100"/>
          </a:xfrm>
          <a:prstGeom prst="rect">
            <a:avLst/>
          </a:prstGeom>
          <a:noFill/>
          <a:ln>
            <a:noFill/>
          </a:ln>
        </p:spPr>
      </p:pic>
      <p:pic>
        <p:nvPicPr>
          <p:cNvPr id="426" name="Google Shape;426;p83"/>
          <p:cNvPicPr preferRelativeResize="0"/>
          <p:nvPr/>
        </p:nvPicPr>
        <p:blipFill rotWithShape="1">
          <a:blip r:embed="rId5">
            <a:alphaModFix/>
          </a:blip>
          <a:srcRect b="0" l="0" r="0" t="0"/>
          <a:stretch/>
        </p:blipFill>
        <p:spPr>
          <a:xfrm>
            <a:off x="4782873" y="3756376"/>
            <a:ext cx="1246500" cy="405000"/>
          </a:xfrm>
          <a:prstGeom prst="rect">
            <a:avLst/>
          </a:prstGeom>
          <a:noFill/>
          <a:ln>
            <a:noFill/>
          </a:ln>
        </p:spPr>
      </p:pic>
      <p:pic>
        <p:nvPicPr>
          <p:cNvPr id="427" name="Google Shape;427;p83"/>
          <p:cNvPicPr preferRelativeResize="0"/>
          <p:nvPr/>
        </p:nvPicPr>
        <p:blipFill rotWithShape="1">
          <a:blip r:embed="rId6">
            <a:alphaModFix/>
          </a:blip>
          <a:srcRect b="0" l="0" r="0" t="0"/>
          <a:stretch/>
        </p:blipFill>
        <p:spPr>
          <a:xfrm>
            <a:off x="5822310" y="2984143"/>
            <a:ext cx="1106349" cy="611001"/>
          </a:xfrm>
          <a:prstGeom prst="rect">
            <a:avLst/>
          </a:prstGeom>
          <a:noFill/>
          <a:ln>
            <a:noFill/>
          </a:ln>
        </p:spPr>
      </p:pic>
      <p:pic>
        <p:nvPicPr>
          <p:cNvPr id="428" name="Google Shape;428;p83"/>
          <p:cNvPicPr preferRelativeResize="0"/>
          <p:nvPr/>
        </p:nvPicPr>
        <p:blipFill rotWithShape="1">
          <a:blip r:embed="rId7">
            <a:alphaModFix/>
          </a:blip>
          <a:srcRect b="0" l="0" r="0" t="0"/>
          <a:stretch/>
        </p:blipFill>
        <p:spPr>
          <a:xfrm>
            <a:off x="1729072" y="3086690"/>
            <a:ext cx="992071" cy="458917"/>
          </a:xfrm>
          <a:prstGeom prst="rect">
            <a:avLst/>
          </a:prstGeom>
          <a:noFill/>
          <a:ln>
            <a:noFill/>
          </a:ln>
        </p:spPr>
      </p:pic>
      <p:pic>
        <p:nvPicPr>
          <p:cNvPr id="429" name="Google Shape;429;p83"/>
          <p:cNvPicPr preferRelativeResize="0"/>
          <p:nvPr/>
        </p:nvPicPr>
        <p:blipFill rotWithShape="1">
          <a:blip r:embed="rId8">
            <a:alphaModFix/>
          </a:blip>
          <a:srcRect b="0" l="0" r="0" t="0"/>
          <a:stretch/>
        </p:blipFill>
        <p:spPr>
          <a:xfrm>
            <a:off x="2865944" y="3756376"/>
            <a:ext cx="1059600" cy="303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84"/>
          <p:cNvSpPr txBox="1"/>
          <p:nvPr/>
        </p:nvSpPr>
        <p:spPr>
          <a:xfrm>
            <a:off x="457117" y="429641"/>
            <a:ext cx="8365799" cy="3295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666666"/>
              </a:buClr>
              <a:buFont typeface="Lato"/>
              <a:buNone/>
            </a:pPr>
            <a:r>
              <a:rPr b="1" i="0" lang="de-DE" sz="2000" u="none" cap="none" strike="noStrike">
                <a:solidFill>
                  <a:srgbClr val="666666"/>
                </a:solidFill>
                <a:latin typeface="Lato"/>
                <a:ea typeface="Lato"/>
                <a:cs typeface="Lato"/>
                <a:sym typeface="Lato"/>
              </a:rPr>
              <a:t>Zertifikate des UXQB</a:t>
            </a:r>
            <a:endParaRPr/>
          </a:p>
          <a:p>
            <a:pPr indent="-171450" lvl="0" marL="285750" marR="0" rtl="0" algn="l">
              <a:lnSpc>
                <a:spcPct val="150000"/>
              </a:lnSpc>
              <a:spcBef>
                <a:spcPts val="0"/>
              </a:spcBef>
              <a:spcAft>
                <a:spcPts val="0"/>
              </a:spcAft>
              <a:buClr>
                <a:srgbClr val="000000"/>
              </a:buClr>
              <a:buSzPts val="1800"/>
              <a:buFont typeface="Arial"/>
              <a:buNone/>
            </a:pPr>
            <a:r>
              <a:t/>
            </a:r>
            <a:endParaRPr b="1" i="0" sz="1800" u="none" cap="none" strike="noStrike">
              <a:solidFill>
                <a:srgbClr val="666666"/>
              </a:solidFill>
              <a:latin typeface="Lato"/>
              <a:ea typeface="Lato"/>
              <a:cs typeface="Lato"/>
              <a:sym typeface="Lato"/>
            </a:endParaRPr>
          </a:p>
          <a:p>
            <a:pPr indent="-285750" lvl="0" marL="285750" marR="0" rtl="0" algn="l">
              <a:lnSpc>
                <a:spcPct val="150000"/>
              </a:lnSpc>
              <a:spcBef>
                <a:spcPts val="0"/>
              </a:spcBef>
              <a:spcAft>
                <a:spcPts val="0"/>
              </a:spcAft>
              <a:buClr>
                <a:srgbClr val="666666"/>
              </a:buClr>
              <a:buSzPts val="1800"/>
              <a:buFont typeface="Arial"/>
              <a:buChar char="•"/>
            </a:pPr>
            <a:r>
              <a:rPr b="0" i="0" lang="de-DE" sz="1800" u="none" cap="none" strike="noStrike">
                <a:solidFill>
                  <a:srgbClr val="666666"/>
                </a:solidFill>
                <a:latin typeface="Lato"/>
                <a:ea typeface="Lato"/>
                <a:cs typeface="Lato"/>
                <a:sym typeface="Lato"/>
              </a:rPr>
              <a:t>Foundation Level CPUX-F</a:t>
            </a:r>
            <a:endParaRPr/>
          </a:p>
          <a:p>
            <a:pPr indent="0" lvl="0" marL="0" marR="0" rtl="0" algn="l">
              <a:lnSpc>
                <a:spcPct val="150000"/>
              </a:lnSpc>
              <a:spcBef>
                <a:spcPts val="0"/>
              </a:spcBef>
              <a:spcAft>
                <a:spcPts val="0"/>
              </a:spcAft>
              <a:buClr>
                <a:srgbClr val="000000"/>
              </a:buClr>
              <a:buFont typeface="Arial"/>
              <a:buNone/>
            </a:pPr>
            <a:r>
              <a:t/>
            </a:r>
            <a:endParaRPr b="0" i="0" sz="1800" u="sng"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666666"/>
              </a:buClr>
              <a:buFont typeface="Lato"/>
              <a:buNone/>
            </a:pPr>
            <a:r>
              <a:rPr b="0" i="0" lang="de-DE" sz="1800" u="sng" cap="none" strike="noStrike">
                <a:solidFill>
                  <a:srgbClr val="666666"/>
                </a:solidFill>
                <a:latin typeface="Lato"/>
                <a:ea typeface="Lato"/>
                <a:cs typeface="Lato"/>
                <a:sym typeface="Lato"/>
              </a:rPr>
              <a:t>Advanced level</a:t>
            </a:r>
            <a:endParaRPr b="0" i="0" sz="1800" u="sng" cap="none" strike="noStrike">
              <a:solidFill>
                <a:srgbClr val="666666"/>
              </a:solidFill>
              <a:latin typeface="Lato"/>
              <a:ea typeface="Lato"/>
              <a:cs typeface="Lato"/>
              <a:sym typeface="Lato"/>
            </a:endParaRPr>
          </a:p>
          <a:p>
            <a:pPr indent="-285750" lvl="0" marL="285750" marR="0" rtl="0" algn="l">
              <a:lnSpc>
                <a:spcPct val="150000"/>
              </a:lnSpc>
              <a:spcBef>
                <a:spcPts val="0"/>
              </a:spcBef>
              <a:spcAft>
                <a:spcPts val="0"/>
              </a:spcAft>
              <a:buClr>
                <a:srgbClr val="666666"/>
              </a:buClr>
              <a:buSzPts val="1800"/>
              <a:buFont typeface="Arial"/>
              <a:buChar char="•"/>
            </a:pPr>
            <a:r>
              <a:rPr b="0" i="0" lang="de-DE" sz="1800" u="none" cap="none" strike="noStrike">
                <a:solidFill>
                  <a:srgbClr val="666666"/>
                </a:solidFill>
                <a:latin typeface="Lato"/>
                <a:ea typeface="Lato"/>
                <a:cs typeface="Lato"/>
                <a:sym typeface="Lato"/>
              </a:rPr>
              <a:t>User Requirements Engineering (CPUX-UR)</a:t>
            </a:r>
            <a:endParaRPr/>
          </a:p>
          <a:p>
            <a:pPr indent="-285750" lvl="0" marL="285750" marR="0" rtl="0" algn="l">
              <a:lnSpc>
                <a:spcPct val="150000"/>
              </a:lnSpc>
              <a:spcBef>
                <a:spcPts val="0"/>
              </a:spcBef>
              <a:spcAft>
                <a:spcPts val="0"/>
              </a:spcAft>
              <a:buClr>
                <a:srgbClr val="666666"/>
              </a:buClr>
              <a:buSzPts val="1800"/>
              <a:buFont typeface="Arial"/>
              <a:buChar char="•"/>
            </a:pPr>
            <a:r>
              <a:rPr b="0" i="0" lang="de-DE" sz="1800" u="none" cap="none" strike="noStrike">
                <a:solidFill>
                  <a:srgbClr val="666666"/>
                </a:solidFill>
                <a:latin typeface="Lato"/>
                <a:ea typeface="Lato"/>
                <a:cs typeface="Lato"/>
                <a:sym typeface="Lato"/>
              </a:rPr>
              <a:t>Usability Testing and Evaluation (CPUX-UT)</a:t>
            </a:r>
            <a:endParaRPr/>
          </a:p>
          <a:p>
            <a:pPr indent="-285750" lvl="0" marL="285750" marR="0" rtl="0" algn="l">
              <a:lnSpc>
                <a:spcPct val="150000"/>
              </a:lnSpc>
              <a:spcBef>
                <a:spcPts val="0"/>
              </a:spcBef>
              <a:spcAft>
                <a:spcPts val="0"/>
              </a:spcAft>
              <a:buClr>
                <a:srgbClr val="666666"/>
              </a:buClr>
              <a:buSzPts val="1800"/>
              <a:buFont typeface="Arial"/>
              <a:buChar char="•"/>
            </a:pPr>
            <a:r>
              <a:rPr b="0" i="0" lang="de-DE" sz="1800" u="none" cap="none" strike="noStrike">
                <a:solidFill>
                  <a:srgbClr val="666666"/>
                </a:solidFill>
                <a:latin typeface="Lato"/>
                <a:ea typeface="Lato"/>
                <a:cs typeface="Lato"/>
                <a:sym typeface="Lato"/>
              </a:rPr>
              <a:t>In der Planung: Interaction Specification, Information Architecture and Prototyping (CPUX-IIP)</a:t>
            </a:r>
            <a:endParaRPr/>
          </a:p>
        </p:txBody>
      </p:sp>
      <p:pic>
        <p:nvPicPr>
          <p:cNvPr id="435" name="Google Shape;435;p84"/>
          <p:cNvPicPr preferRelativeResize="0"/>
          <p:nvPr/>
        </p:nvPicPr>
        <p:blipFill rotWithShape="1">
          <a:blip r:embed="rId3">
            <a:alphaModFix/>
          </a:blip>
          <a:srcRect b="0" l="0" r="0" t="0"/>
          <a:stretch/>
        </p:blipFill>
        <p:spPr>
          <a:xfrm>
            <a:off x="6316847" y="429641"/>
            <a:ext cx="1757924" cy="9766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85"/>
          <p:cNvSpPr txBox="1"/>
          <p:nvPr/>
        </p:nvSpPr>
        <p:spPr>
          <a:xfrm>
            <a:off x="457117" y="429641"/>
            <a:ext cx="8365799" cy="3295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666666"/>
              </a:buClr>
              <a:buFont typeface="Lato"/>
              <a:buNone/>
            </a:pPr>
            <a:r>
              <a:rPr b="1" i="0" lang="de-DE" sz="1800" u="none" cap="none" strike="noStrike">
                <a:solidFill>
                  <a:srgbClr val="666666"/>
                </a:solidFill>
                <a:latin typeface="Lato"/>
                <a:ea typeface="Lato"/>
                <a:cs typeface="Lato"/>
                <a:sym typeface="Lato"/>
              </a:rPr>
              <a:t>Unsere Aktivitäten in den letzten 12 Monaten:</a:t>
            </a:r>
            <a:endParaRPr/>
          </a:p>
          <a:p>
            <a:pPr indent="0" lvl="0" marL="0" marR="0" rtl="0" algn="l">
              <a:lnSpc>
                <a:spcPct val="150000"/>
              </a:lnSpc>
              <a:spcBef>
                <a:spcPts val="0"/>
              </a:spcBef>
              <a:spcAft>
                <a:spcPts val="0"/>
              </a:spcAft>
              <a:buClr>
                <a:srgbClr val="000000"/>
              </a:buClr>
              <a:buFont typeface="Arial"/>
              <a:buNone/>
            </a:pPr>
            <a:r>
              <a:t/>
            </a:r>
            <a:endParaRPr b="1" i="0" sz="900" u="none" cap="none" strike="noStrike">
              <a:solidFill>
                <a:srgbClr val="666666"/>
              </a:solidFill>
              <a:latin typeface="Lato"/>
              <a:ea typeface="Lato"/>
              <a:cs typeface="Lato"/>
              <a:sym typeface="Lato"/>
            </a:endParaRPr>
          </a:p>
          <a:p>
            <a:pPr indent="-285750" lvl="0" marL="285750" marR="0" rtl="0" algn="l">
              <a:lnSpc>
                <a:spcPct val="150000"/>
              </a:lnSpc>
              <a:spcBef>
                <a:spcPts val="0"/>
              </a:spcBef>
              <a:spcAft>
                <a:spcPts val="0"/>
              </a:spcAft>
              <a:buClr>
                <a:srgbClr val="666666"/>
              </a:buClr>
              <a:buSzPts val="1800"/>
              <a:buFont typeface="Arial"/>
              <a:buChar char="•"/>
            </a:pPr>
            <a:r>
              <a:rPr b="0" i="0" lang="de-DE" sz="1800" u="none" cap="none" strike="noStrike">
                <a:solidFill>
                  <a:srgbClr val="666666"/>
                </a:solidFill>
                <a:latin typeface="Lato"/>
                <a:ea typeface="Lato"/>
                <a:cs typeface="Lato"/>
                <a:sym typeface="Lato"/>
              </a:rPr>
              <a:t>Review von CPUX-F Version 2</a:t>
            </a:r>
            <a:endParaRPr/>
          </a:p>
          <a:p>
            <a:pPr indent="-285750" lvl="0" marL="285750" marR="0" rtl="0" algn="l">
              <a:lnSpc>
                <a:spcPct val="150000"/>
              </a:lnSpc>
              <a:spcBef>
                <a:spcPts val="0"/>
              </a:spcBef>
              <a:spcAft>
                <a:spcPts val="0"/>
              </a:spcAft>
              <a:buClr>
                <a:srgbClr val="666666"/>
              </a:buClr>
              <a:buSzPts val="1800"/>
              <a:buFont typeface="Arial"/>
              <a:buChar char="•"/>
            </a:pPr>
            <a:r>
              <a:rPr b="0" i="0" lang="de-DE" sz="1800" u="none" cap="none" strike="noStrike">
                <a:solidFill>
                  <a:srgbClr val="666666"/>
                </a:solidFill>
                <a:latin typeface="Lato"/>
                <a:ea typeface="Lato"/>
                <a:cs typeface="Lato"/>
                <a:sym typeface="Lato"/>
              </a:rPr>
              <a:t>Review von begleitenden Dokumenten für CPUX-UR</a:t>
            </a:r>
            <a:endParaRPr/>
          </a:p>
          <a:p>
            <a:pPr indent="-285750" lvl="0" marL="285750" marR="0" rtl="0" algn="l">
              <a:lnSpc>
                <a:spcPct val="150000"/>
              </a:lnSpc>
              <a:spcBef>
                <a:spcPts val="0"/>
              </a:spcBef>
              <a:spcAft>
                <a:spcPts val="0"/>
              </a:spcAft>
              <a:buClr>
                <a:srgbClr val="666666"/>
              </a:buClr>
              <a:buSzPts val="1800"/>
              <a:buFont typeface="Arial"/>
              <a:buChar char="•"/>
            </a:pPr>
            <a:r>
              <a:rPr b="0" i="0" lang="de-DE" sz="1800" u="none" cap="none" strike="noStrike">
                <a:solidFill>
                  <a:srgbClr val="666666"/>
                </a:solidFill>
                <a:latin typeface="Lato"/>
                <a:ea typeface="Lato"/>
                <a:cs typeface="Lato"/>
                <a:sym typeface="Lato"/>
              </a:rPr>
              <a:t>Input sammeln und weiterleiten, Kommunikation mit den Arbeitskreisen der German UP</a:t>
            </a:r>
            <a:r>
              <a:rPr lang="de-DE" sz="1800">
                <a:solidFill>
                  <a:srgbClr val="666666"/>
                </a:solidFill>
                <a:latin typeface="Lato"/>
                <a:ea typeface="Lato"/>
                <a:cs typeface="Lato"/>
                <a:sym typeface="Lato"/>
              </a:rPr>
              <a:t>A -&gt; Kommunikationsweg OK?</a:t>
            </a:r>
            <a:endParaRPr b="0" i="0" sz="1800" u="none" cap="none" strike="noStrike">
              <a:solidFill>
                <a:srgbClr val="666666"/>
              </a:solidFill>
              <a:latin typeface="Lato"/>
              <a:ea typeface="Lato"/>
              <a:cs typeface="Lato"/>
              <a:sym typeface="Lato"/>
            </a:endParaRPr>
          </a:p>
          <a:p>
            <a:pPr indent="-285750" lvl="0" marL="285750" marR="0" rtl="0" algn="l">
              <a:lnSpc>
                <a:spcPct val="150000"/>
              </a:lnSpc>
              <a:spcBef>
                <a:spcPts val="0"/>
              </a:spcBef>
              <a:spcAft>
                <a:spcPts val="0"/>
              </a:spcAft>
              <a:buClr>
                <a:srgbClr val="666666"/>
              </a:buClr>
              <a:buSzPts val="1800"/>
              <a:buFont typeface="Arial"/>
              <a:buChar char="•"/>
            </a:pPr>
            <a:r>
              <a:rPr b="0" i="0" lang="de-DE" sz="1800" u="none" cap="none" strike="noStrike">
                <a:solidFill>
                  <a:srgbClr val="666666"/>
                </a:solidFill>
                <a:latin typeface="Lato"/>
                <a:ea typeface="Lato"/>
                <a:cs typeface="Lato"/>
                <a:sym typeface="Lato"/>
              </a:rPr>
              <a:t>Weiterentwicklung der Basis für CPUX-IIP</a:t>
            </a:r>
            <a:endParaRPr/>
          </a:p>
          <a:p>
            <a:pPr indent="-285750" lvl="0" marL="285750" marR="0" rtl="0" algn="l">
              <a:lnSpc>
                <a:spcPct val="150000"/>
              </a:lnSpc>
              <a:spcBef>
                <a:spcPts val="0"/>
              </a:spcBef>
              <a:spcAft>
                <a:spcPts val="0"/>
              </a:spcAft>
              <a:buClr>
                <a:srgbClr val="666666"/>
              </a:buClr>
              <a:buSzPts val="1800"/>
              <a:buFont typeface="Arial"/>
              <a:buChar char="•"/>
            </a:pPr>
            <a:r>
              <a:rPr b="0" i="0" lang="de-DE" sz="1800" u="none" cap="none" strike="noStrike">
                <a:solidFill>
                  <a:srgbClr val="666666"/>
                </a:solidFill>
                <a:latin typeface="Lato"/>
                <a:ea typeface="Lato"/>
                <a:cs typeface="Lato"/>
                <a:sym typeface="Lato"/>
              </a:rPr>
              <a:t>UXQB Mitgliederversammlung (inkl. National Experts) am 27. Januar 2017</a:t>
            </a:r>
            <a:endParaRPr/>
          </a:p>
          <a:p>
            <a:pPr indent="-285750" lvl="0" marL="285750" marR="0" rtl="0" algn="l">
              <a:lnSpc>
                <a:spcPct val="150000"/>
              </a:lnSpc>
              <a:spcBef>
                <a:spcPts val="0"/>
              </a:spcBef>
              <a:spcAft>
                <a:spcPts val="0"/>
              </a:spcAft>
              <a:buClr>
                <a:srgbClr val="666666"/>
              </a:buClr>
              <a:buSzPts val="1800"/>
              <a:buFont typeface="Arial"/>
              <a:buChar char="•"/>
            </a:pPr>
            <a:r>
              <a:rPr b="0" i="0" lang="de-DE" sz="1800" u="none" cap="none" strike="noStrike">
                <a:solidFill>
                  <a:srgbClr val="666666"/>
                </a:solidFill>
                <a:latin typeface="Lato"/>
                <a:ea typeface="Lato"/>
                <a:cs typeface="Lato"/>
                <a:sym typeface="Lato"/>
              </a:rPr>
              <a:t>Release Planning für UXQB-Dokumente</a:t>
            </a:r>
            <a:endParaRPr b="1" i="0" sz="1800" u="none" cap="none" strike="noStrike">
              <a:solidFill>
                <a:srgbClr val="666666"/>
              </a:solidFill>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86"/>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4800" u="none" cap="none" strike="noStrike">
                <a:solidFill>
                  <a:schemeClr val="lt1"/>
                </a:solidFill>
                <a:latin typeface="Lato"/>
                <a:ea typeface="Lato"/>
                <a:cs typeface="Lato"/>
                <a:sym typeface="Lato"/>
              </a:rPr>
              <a:t>Wahl der beiden National Experts für 201</a:t>
            </a:r>
            <a:r>
              <a:rPr lang="de-DE"/>
              <a:t>7</a:t>
            </a:r>
            <a:r>
              <a:rPr b="0" i="0" lang="de-DE" sz="4800" u="none" cap="none" strike="noStrike">
                <a:solidFill>
                  <a:schemeClr val="lt1"/>
                </a:solidFill>
                <a:latin typeface="Lato"/>
                <a:ea typeface="Lato"/>
                <a:cs typeface="Lato"/>
                <a:sym typeface="Lato"/>
              </a:rPr>
              <a:t>/201</a:t>
            </a:r>
            <a:r>
              <a:rPr lang="de-DE"/>
              <a:t>8</a:t>
            </a:r>
            <a:endParaRPr b="0" i="0" sz="4800" u="none" cap="none" strike="noStrike">
              <a:solidFill>
                <a:schemeClr val="lt1"/>
              </a:solidFill>
              <a:latin typeface="Lato"/>
              <a:ea typeface="Lato"/>
              <a:cs typeface="Lato"/>
              <a:sym typeface="La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87"/>
          <p:cNvSpPr txBox="1"/>
          <p:nvPr>
            <p:ph idx="1" type="body"/>
          </p:nvPr>
        </p:nvSpPr>
        <p:spPr>
          <a:xfrm>
            <a:off x="403200" y="1121229"/>
            <a:ext cx="8297455" cy="31405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Wahlberechtigt waren alle Mitglieder, die in einem German UPA Arbeitskreis mitwirken</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Abgabe von 2 Stimmen</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2</a:t>
            </a:r>
            <a:r>
              <a:rPr b="0" i="0" lang="de-DE" sz="2000" u="none" cap="none" strike="noStrike">
                <a:solidFill>
                  <a:srgbClr val="666666"/>
                </a:solidFill>
                <a:latin typeface="Lato"/>
                <a:ea typeface="Lato"/>
                <a:cs typeface="Lato"/>
                <a:sym typeface="Lato"/>
              </a:rPr>
              <a:t> vorgeschlagene Kandidaten </a:t>
            </a:r>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Voraussetzung zur Aufstellung zur Wahl </a:t>
            </a:r>
            <a:r>
              <a:rPr b="0" i="0" lang="de-DE" sz="2000" u="none" cap="none" strike="noStrike">
                <a:solidFill>
                  <a:srgbClr val="666666"/>
                </a:solidFill>
                <a:latin typeface="Lato"/>
                <a:ea typeface="Lato"/>
                <a:cs typeface="Lato"/>
                <a:sym typeface="Lato"/>
              </a:rPr>
              <a:t>(min. 1 Jahr Mitglied,</a:t>
            </a:r>
            <a:br>
              <a:rPr lang="de-DE"/>
            </a:br>
            <a:r>
              <a:rPr b="0" i="0" lang="de-DE" sz="2000" u="none" cap="none" strike="noStrike">
                <a:solidFill>
                  <a:srgbClr val="666666"/>
                </a:solidFill>
                <a:latin typeface="Lato"/>
                <a:ea typeface="Lato"/>
                <a:cs typeface="Lato"/>
                <a:sym typeface="Lato"/>
              </a:rPr>
              <a:t>min. 5 Jahre Usability, min. 1 Jahr aktiv im Verein) </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Wahlbeteiligung: </a:t>
            </a:r>
            <a:r>
              <a:rPr lang="de-DE"/>
              <a:t>15</a:t>
            </a:r>
            <a:r>
              <a:rPr b="0" i="0" lang="de-DE" sz="2000" u="none" cap="none" strike="noStrike">
                <a:solidFill>
                  <a:srgbClr val="666666"/>
                </a:solidFill>
                <a:latin typeface="Lato"/>
                <a:ea typeface="Lato"/>
                <a:cs typeface="Lato"/>
                <a:sym typeface="Lato"/>
              </a:rPr>
              <a:t> Personen</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
        <p:nvSpPr>
          <p:cNvPr id="451" name="Google Shape;451;p87"/>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Wahlverfahren</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88"/>
          <p:cNvSpPr txBox="1"/>
          <p:nvPr>
            <p:ph idx="2" type="body"/>
          </p:nvPr>
        </p:nvSpPr>
        <p:spPr>
          <a:xfrm>
            <a:off x="-1508425" y="197800"/>
            <a:ext cx="8599800" cy="1001700"/>
          </a:xfrm>
          <a:prstGeom prst="rect">
            <a:avLst/>
          </a:prstGeom>
          <a:noFill/>
          <a:ln>
            <a:noFill/>
          </a:ln>
        </p:spPr>
        <p:txBody>
          <a:bodyPr anchorCtr="0" anchor="ctr" bIns="45700" lIns="91425" spcFirstLastPara="1" rIns="91425" wrap="square" tIns="45700">
            <a:noAutofit/>
          </a:bodyPr>
          <a:lstStyle/>
          <a:p>
            <a:pPr indent="457200" lvl="0" marL="1828800" marR="0" rtl="0" algn="l">
              <a:lnSpc>
                <a:spcPct val="100000"/>
              </a:lnSpc>
              <a:spcBef>
                <a:spcPts val="0"/>
              </a:spcBef>
              <a:spcAft>
                <a:spcPts val="0"/>
              </a:spcAft>
              <a:buClr>
                <a:srgbClr val="FF8900"/>
              </a:buClr>
              <a:buFont typeface="Lato"/>
              <a:buNone/>
            </a:pPr>
            <a:r>
              <a:t/>
            </a:r>
            <a:endParaRPr sz="1000">
              <a:solidFill>
                <a:srgbClr val="FF0000"/>
              </a:solidFill>
              <a:highlight>
                <a:srgbClr val="F3F3F3"/>
              </a:highlight>
              <a:latin typeface="Arial"/>
              <a:ea typeface="Arial"/>
              <a:cs typeface="Arial"/>
              <a:sym typeface="Arial"/>
            </a:endParaRPr>
          </a:p>
          <a:p>
            <a:pPr indent="457200" lvl="0" marL="1828800" marR="0" rtl="0" algn="l">
              <a:lnSpc>
                <a:spcPct val="100000"/>
              </a:lnSpc>
              <a:spcBef>
                <a:spcPts val="0"/>
              </a:spcBef>
              <a:spcAft>
                <a:spcPts val="0"/>
              </a:spcAft>
              <a:buClr>
                <a:srgbClr val="FF8900"/>
              </a:buClr>
              <a:buFont typeface="Lato"/>
              <a:buNone/>
            </a:pPr>
            <a:r>
              <a:t/>
            </a:r>
            <a:endParaRPr sz="1000">
              <a:solidFill>
                <a:srgbClr val="FF0000"/>
              </a:solidFill>
              <a:highlight>
                <a:srgbClr val="F3F3F3"/>
              </a:highlight>
              <a:latin typeface="Arial"/>
              <a:ea typeface="Arial"/>
              <a:cs typeface="Arial"/>
              <a:sym typeface="Arial"/>
            </a:endParaRPr>
          </a:p>
          <a:p>
            <a:pPr indent="457200" lvl="0" marL="1828800" marR="0" rtl="0" algn="l">
              <a:lnSpc>
                <a:spcPct val="100000"/>
              </a:lnSpc>
              <a:spcBef>
                <a:spcPts val="0"/>
              </a:spcBef>
              <a:spcAft>
                <a:spcPts val="0"/>
              </a:spcAft>
              <a:buClr>
                <a:srgbClr val="FF8900"/>
              </a:buClr>
              <a:buFont typeface="Lato"/>
              <a:buNone/>
            </a:pPr>
            <a:r>
              <a:t/>
            </a:r>
            <a:endParaRPr sz="1000">
              <a:solidFill>
                <a:srgbClr val="FF0000"/>
              </a:solidFill>
              <a:highlight>
                <a:srgbClr val="F3F3F3"/>
              </a:highlight>
              <a:latin typeface="Arial"/>
              <a:ea typeface="Arial"/>
              <a:cs typeface="Arial"/>
              <a:sym typeface="Arial"/>
            </a:endParaRPr>
          </a:p>
          <a:p>
            <a:pPr indent="457200" lvl="0" marL="1828800" marR="0" rtl="0" algn="l">
              <a:lnSpc>
                <a:spcPct val="100000"/>
              </a:lnSpc>
              <a:spcBef>
                <a:spcPts val="0"/>
              </a:spcBef>
              <a:spcAft>
                <a:spcPts val="0"/>
              </a:spcAft>
              <a:buClr>
                <a:srgbClr val="FF8900"/>
              </a:buClr>
              <a:buFont typeface="Lato"/>
              <a:buNone/>
            </a:pPr>
            <a:r>
              <a:t/>
            </a:r>
            <a:endParaRPr sz="1000">
              <a:solidFill>
                <a:srgbClr val="FF0000"/>
              </a:solidFill>
              <a:highlight>
                <a:srgbClr val="F3F3F3"/>
              </a:highlight>
              <a:latin typeface="Arial"/>
              <a:ea typeface="Arial"/>
              <a:cs typeface="Arial"/>
              <a:sym typeface="Arial"/>
            </a:endParaRPr>
          </a:p>
          <a:p>
            <a:pPr indent="0" lvl="0" marL="0" marR="0" rtl="0" algn="l">
              <a:lnSpc>
                <a:spcPct val="100000"/>
              </a:lnSpc>
              <a:spcBef>
                <a:spcPts val="0"/>
              </a:spcBef>
              <a:spcAft>
                <a:spcPts val="0"/>
              </a:spcAft>
              <a:buClr>
                <a:srgbClr val="FF8900"/>
              </a:buClr>
              <a:buFont typeface="Lato"/>
              <a:buNone/>
            </a:pPr>
            <a:r>
              <a:rPr lang="de-DE"/>
              <a:t>	</a:t>
            </a:r>
            <a:endParaRPr/>
          </a:p>
        </p:txBody>
      </p:sp>
      <p:sp>
        <p:nvSpPr>
          <p:cNvPr id="457" name="Google Shape;457;p88"/>
          <p:cNvSpPr txBox="1"/>
          <p:nvPr>
            <p:ph idx="2" type="body"/>
          </p:nvPr>
        </p:nvSpPr>
        <p:spPr>
          <a:xfrm>
            <a:off x="403199"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Wahl</a:t>
            </a:r>
            <a:r>
              <a:rPr lang="de-DE"/>
              <a:t>ergebnis</a:t>
            </a:r>
            <a:endParaRPr b="1" i="0" sz="2400" u="none" cap="none" strike="noStrike">
              <a:solidFill>
                <a:srgbClr val="FF8900"/>
              </a:solidFill>
              <a:latin typeface="Lato"/>
              <a:ea typeface="Lato"/>
              <a:cs typeface="Lato"/>
              <a:sym typeface="Lato"/>
            </a:endParaRPr>
          </a:p>
        </p:txBody>
      </p:sp>
      <p:sp>
        <p:nvSpPr>
          <p:cNvPr id="458" name="Google Shape;458;p88"/>
          <p:cNvSpPr txBox="1"/>
          <p:nvPr/>
        </p:nvSpPr>
        <p:spPr>
          <a:xfrm>
            <a:off x="403200" y="811350"/>
            <a:ext cx="7121700" cy="8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2000">
                <a:solidFill>
                  <a:srgbClr val="666666"/>
                </a:solidFill>
                <a:latin typeface="Lato"/>
                <a:ea typeface="Lato"/>
                <a:cs typeface="Lato"/>
                <a:sym typeface="Lato"/>
              </a:rPr>
              <a:t>Wahlergebnis 2017/2018</a:t>
            </a:r>
            <a:endParaRPr/>
          </a:p>
        </p:txBody>
      </p:sp>
      <p:sp>
        <p:nvSpPr>
          <p:cNvPr id="459" name="Google Shape;459;p88"/>
          <p:cNvSpPr txBox="1"/>
          <p:nvPr/>
        </p:nvSpPr>
        <p:spPr>
          <a:xfrm>
            <a:off x="1368726" y="3686500"/>
            <a:ext cx="3007200" cy="7032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666666"/>
              </a:buClr>
              <a:buFont typeface="Lato"/>
              <a:buNone/>
            </a:pPr>
            <a:r>
              <a:rPr b="0" i="0" lang="de-DE" sz="2000" u="none" cap="none" strike="noStrike">
                <a:solidFill>
                  <a:srgbClr val="666666"/>
                </a:solidFill>
                <a:latin typeface="Lato"/>
                <a:ea typeface="Lato"/>
                <a:cs typeface="Lato"/>
                <a:sym typeface="Lato"/>
              </a:rPr>
              <a:t>Guido Tesch (</a:t>
            </a:r>
            <a:r>
              <a:rPr lang="de-DE" sz="2000">
                <a:solidFill>
                  <a:srgbClr val="666666"/>
                </a:solidFill>
                <a:latin typeface="Lato"/>
                <a:ea typeface="Lato"/>
                <a:cs typeface="Lato"/>
                <a:sym typeface="Lato"/>
              </a:rPr>
              <a:t>93</a:t>
            </a:r>
            <a:r>
              <a:rPr b="0" i="0" lang="de-DE" sz="2000" u="none" cap="none" strike="noStrike">
                <a:solidFill>
                  <a:srgbClr val="666666"/>
                </a:solidFill>
                <a:latin typeface="Lato"/>
                <a:ea typeface="Lato"/>
                <a:cs typeface="Lato"/>
                <a:sym typeface="Lato"/>
              </a:rPr>
              <a:t>%)</a:t>
            </a:r>
            <a:endParaRPr b="1" i="0" sz="2000" u="none" cap="none" strike="noStrike">
              <a:solidFill>
                <a:srgbClr val="666666"/>
              </a:solidFill>
              <a:latin typeface="Lato"/>
              <a:ea typeface="Lato"/>
              <a:cs typeface="Lato"/>
              <a:sym typeface="Lato"/>
            </a:endParaRPr>
          </a:p>
        </p:txBody>
      </p:sp>
      <p:sp>
        <p:nvSpPr>
          <p:cNvPr id="460" name="Google Shape;460;p88"/>
          <p:cNvSpPr txBox="1"/>
          <p:nvPr/>
        </p:nvSpPr>
        <p:spPr>
          <a:xfrm>
            <a:off x="4744876" y="3686500"/>
            <a:ext cx="3498300" cy="7032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666666"/>
              </a:buClr>
              <a:buFont typeface="Lato"/>
              <a:buNone/>
            </a:pPr>
            <a:r>
              <a:rPr b="0" i="0" lang="de-DE" sz="2000" u="none" cap="none" strike="noStrike">
                <a:solidFill>
                  <a:srgbClr val="666666"/>
                </a:solidFill>
                <a:latin typeface="Lato"/>
                <a:ea typeface="Lato"/>
                <a:cs typeface="Lato"/>
                <a:sym typeface="Lato"/>
              </a:rPr>
              <a:t>Kay Behrenbruch (87%)</a:t>
            </a:r>
            <a:endParaRPr b="1" i="0" sz="2000" u="none" cap="none" strike="noStrike">
              <a:solidFill>
                <a:srgbClr val="666666"/>
              </a:solidFill>
              <a:latin typeface="Lato"/>
              <a:ea typeface="Lato"/>
              <a:cs typeface="Lato"/>
              <a:sym typeface="Lato"/>
            </a:endParaRPr>
          </a:p>
        </p:txBody>
      </p:sp>
      <p:pic>
        <p:nvPicPr>
          <p:cNvPr id="461" name="Google Shape;461;p88"/>
          <p:cNvPicPr preferRelativeResize="0"/>
          <p:nvPr/>
        </p:nvPicPr>
        <p:blipFill rotWithShape="1">
          <a:blip r:embed="rId3">
            <a:alphaModFix/>
          </a:blip>
          <a:srcRect b="0" l="0" r="0" t="0"/>
          <a:stretch/>
        </p:blipFill>
        <p:spPr>
          <a:xfrm>
            <a:off x="5169524" y="1634301"/>
            <a:ext cx="1824000" cy="2052300"/>
          </a:xfrm>
          <a:prstGeom prst="rect">
            <a:avLst/>
          </a:prstGeom>
          <a:noFill/>
          <a:ln>
            <a:noFill/>
          </a:ln>
        </p:spPr>
      </p:pic>
      <p:pic>
        <p:nvPicPr>
          <p:cNvPr id="462" name="Google Shape;462;p88"/>
          <p:cNvPicPr preferRelativeResize="0"/>
          <p:nvPr/>
        </p:nvPicPr>
        <p:blipFill rotWithShape="1">
          <a:blip r:embed="rId4">
            <a:alphaModFix/>
          </a:blip>
          <a:srcRect b="0" l="0" r="0" t="0"/>
          <a:stretch/>
        </p:blipFill>
        <p:spPr>
          <a:xfrm>
            <a:off x="1418776" y="1608801"/>
            <a:ext cx="2052300" cy="20523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89"/>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4800" u="none" cap="none" strike="noStrike">
                <a:solidFill>
                  <a:schemeClr val="lt1"/>
                </a:solidFill>
                <a:latin typeface="Lato"/>
                <a:ea typeface="Lato"/>
                <a:cs typeface="Lato"/>
                <a:sym typeface="Lato"/>
              </a:rPr>
              <a:t>Wichtiges aus den Arbeitskreisen</a:t>
            </a:r>
            <a:endParaRPr b="0" i="0" sz="4800" u="none" cap="none" strike="noStrike">
              <a:solidFill>
                <a:schemeClr val="lt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45"/>
          <p:cNvSpPr txBox="1"/>
          <p:nvPr>
            <p:ph idx="1"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Agenda</a:t>
            </a:r>
            <a:endParaRPr b="1" i="0" sz="2400" u="none" cap="none" strike="noStrike">
              <a:solidFill>
                <a:srgbClr val="FF8900"/>
              </a:solidFill>
              <a:latin typeface="Lato"/>
              <a:ea typeface="Lato"/>
              <a:cs typeface="Lato"/>
              <a:sym typeface="Lato"/>
            </a:endParaRPr>
          </a:p>
        </p:txBody>
      </p:sp>
      <p:sp>
        <p:nvSpPr>
          <p:cNvPr id="151" name="Google Shape;151;p45"/>
          <p:cNvSpPr txBox="1"/>
          <p:nvPr>
            <p:ph idx="2" type="body"/>
          </p:nvPr>
        </p:nvSpPr>
        <p:spPr>
          <a:xfrm>
            <a:off x="403199" y="1121229"/>
            <a:ext cx="4075200" cy="31405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1800"/>
              <a:buFont typeface="Noto Sans Symbols"/>
              <a:buChar char="▪"/>
            </a:pPr>
            <a:r>
              <a:rPr b="0" i="0" lang="de-DE" sz="1800" u="none" cap="none" strike="noStrike">
                <a:solidFill>
                  <a:srgbClr val="666666"/>
                </a:solidFill>
                <a:latin typeface="Lato"/>
                <a:ea typeface="Lato"/>
                <a:cs typeface="Lato"/>
                <a:sym typeface="Lato"/>
              </a:rPr>
              <a:t>Begrüßung durch den Vorstand</a:t>
            </a:r>
            <a:endParaRPr/>
          </a:p>
          <a:p>
            <a:pPr indent="-342900" lvl="0" marL="342900" marR="0" rtl="0" algn="l">
              <a:lnSpc>
                <a:spcPct val="100000"/>
              </a:lnSpc>
              <a:spcBef>
                <a:spcPts val="0"/>
              </a:spcBef>
              <a:spcAft>
                <a:spcPts val="0"/>
              </a:spcAft>
              <a:buClr>
                <a:srgbClr val="666666"/>
              </a:buClr>
              <a:buSzPts val="1800"/>
              <a:buFont typeface="Noto Sans Symbols"/>
              <a:buChar char="▪"/>
            </a:pPr>
            <a:r>
              <a:rPr b="0" i="0" lang="de-DE" sz="1800" u="none" cap="none" strike="noStrike">
                <a:solidFill>
                  <a:srgbClr val="666666"/>
                </a:solidFill>
                <a:latin typeface="Lato"/>
                <a:ea typeface="Lato"/>
                <a:cs typeface="Lato"/>
                <a:sym typeface="Lato"/>
              </a:rPr>
              <a:t>Aktivitäten des laufenden Geschäftsjahres</a:t>
            </a:r>
            <a:endParaRPr/>
          </a:p>
          <a:p>
            <a:pPr indent="-342900" lvl="0" marL="342900" marR="0" rtl="0" algn="l">
              <a:lnSpc>
                <a:spcPct val="100000"/>
              </a:lnSpc>
              <a:spcBef>
                <a:spcPts val="0"/>
              </a:spcBef>
              <a:spcAft>
                <a:spcPts val="0"/>
              </a:spcAft>
              <a:buClr>
                <a:srgbClr val="666666"/>
              </a:buClr>
              <a:buSzPts val="1800"/>
              <a:buFont typeface="Noto Sans Symbols"/>
              <a:buChar char="▪"/>
            </a:pPr>
            <a:r>
              <a:rPr b="0" i="0" lang="de-DE" sz="1800" u="none" cap="none" strike="noStrike">
                <a:solidFill>
                  <a:srgbClr val="666666"/>
                </a:solidFill>
                <a:latin typeface="Lato"/>
                <a:ea typeface="Lato"/>
                <a:cs typeface="Lato"/>
                <a:sym typeface="Lato"/>
              </a:rPr>
              <a:t>Ergebnisse der Mitgliederbefragung</a:t>
            </a:r>
            <a:endParaRPr/>
          </a:p>
          <a:p>
            <a:pPr indent="-342900" lvl="0" marL="342900" marR="0" rtl="0" algn="l">
              <a:lnSpc>
                <a:spcPct val="100000"/>
              </a:lnSpc>
              <a:spcBef>
                <a:spcPts val="0"/>
              </a:spcBef>
              <a:spcAft>
                <a:spcPts val="0"/>
              </a:spcAft>
              <a:buClr>
                <a:srgbClr val="666666"/>
              </a:buClr>
              <a:buSzPts val="1800"/>
              <a:buFont typeface="Noto Sans Symbols"/>
              <a:buChar char="▪"/>
            </a:pPr>
            <a:r>
              <a:rPr b="0" i="0" lang="de-DE" sz="1800" u="none" cap="none" strike="noStrike">
                <a:solidFill>
                  <a:srgbClr val="666666"/>
                </a:solidFill>
                <a:latin typeface="Lato"/>
                <a:ea typeface="Lato"/>
                <a:cs typeface="Lato"/>
                <a:sym typeface="Lato"/>
              </a:rPr>
              <a:t>Geplante Aktivitäten / Nächste Termine</a:t>
            </a:r>
            <a:endParaRPr/>
          </a:p>
          <a:p>
            <a:pPr indent="-342900" lvl="0" marL="342900" marR="0" rtl="0" algn="l">
              <a:lnSpc>
                <a:spcPct val="100000"/>
              </a:lnSpc>
              <a:spcBef>
                <a:spcPts val="0"/>
              </a:spcBef>
              <a:spcAft>
                <a:spcPts val="0"/>
              </a:spcAft>
              <a:buClr>
                <a:srgbClr val="666666"/>
              </a:buClr>
              <a:buSzPts val="1800"/>
              <a:buFont typeface="Noto Sans Symbols"/>
              <a:buChar char="▪"/>
            </a:pPr>
            <a:r>
              <a:rPr b="0" i="0" lang="de-DE" sz="1800" u="none" cap="none" strike="noStrike">
                <a:solidFill>
                  <a:srgbClr val="666666"/>
                </a:solidFill>
                <a:latin typeface="Lato"/>
                <a:ea typeface="Lato"/>
                <a:cs typeface="Lato"/>
                <a:sym typeface="Lato"/>
              </a:rPr>
              <a:t>Wichtiges aus den Arbeitskreisen</a:t>
            </a:r>
            <a:endParaRPr/>
          </a:p>
          <a:p>
            <a:pPr indent="-342900" lvl="0" marL="342900" marR="0" rtl="0" algn="l">
              <a:lnSpc>
                <a:spcPct val="100000"/>
              </a:lnSpc>
              <a:spcBef>
                <a:spcPts val="0"/>
              </a:spcBef>
              <a:spcAft>
                <a:spcPts val="0"/>
              </a:spcAft>
              <a:buClr>
                <a:srgbClr val="666666"/>
              </a:buClr>
              <a:buSzPts val="1800"/>
              <a:buFont typeface="Noto Sans Symbols"/>
              <a:buChar char="▪"/>
            </a:pPr>
            <a:r>
              <a:rPr b="0" i="0" lang="de-DE" sz="1800" u="none" cap="none" strike="noStrike">
                <a:solidFill>
                  <a:srgbClr val="666666"/>
                </a:solidFill>
                <a:latin typeface="Lato"/>
                <a:ea typeface="Lato"/>
                <a:cs typeface="Lato"/>
                <a:sym typeface="Lato"/>
              </a:rPr>
              <a:t>Mitglieder- und Kassenbericht</a:t>
            </a:r>
            <a:endParaRPr b="0" i="0" sz="1800" u="none" cap="none" strike="noStrike">
              <a:solidFill>
                <a:srgbClr val="666666"/>
              </a:solidFill>
              <a:latin typeface="Lato"/>
              <a:ea typeface="Lato"/>
              <a:cs typeface="Lato"/>
              <a:sym typeface="Lato"/>
            </a:endParaRPr>
          </a:p>
          <a:p>
            <a:pPr indent="0" lvl="0" marL="0" marR="0" rtl="0" algn="l">
              <a:lnSpc>
                <a:spcPct val="100000"/>
              </a:lnSpc>
              <a:spcBef>
                <a:spcPts val="0"/>
              </a:spcBef>
              <a:spcAft>
                <a:spcPts val="0"/>
              </a:spcAft>
              <a:buNone/>
            </a:pPr>
            <a:r>
              <a:t/>
            </a:r>
            <a:endParaRPr sz="1800"/>
          </a:p>
          <a:p>
            <a:pPr indent="457200" lvl="0" marL="914400" marR="0" rtl="0" algn="l">
              <a:lnSpc>
                <a:spcPct val="100000"/>
              </a:lnSpc>
              <a:spcBef>
                <a:spcPts val="0"/>
              </a:spcBef>
              <a:spcAft>
                <a:spcPts val="0"/>
              </a:spcAft>
              <a:buNone/>
            </a:pPr>
            <a:r>
              <a:rPr lang="de-DE" sz="1800">
                <a:solidFill>
                  <a:srgbClr val="FF9900"/>
                </a:solidFill>
              </a:rPr>
              <a:t>PAUSE</a:t>
            </a:r>
            <a:endParaRPr sz="1800">
              <a:solidFill>
                <a:srgbClr val="FF9900"/>
              </a:solidFill>
            </a:endParaRPr>
          </a:p>
        </p:txBody>
      </p:sp>
      <p:sp>
        <p:nvSpPr>
          <p:cNvPr id="152" name="Google Shape;152;p45"/>
          <p:cNvSpPr txBox="1"/>
          <p:nvPr>
            <p:ph idx="3" type="body"/>
          </p:nvPr>
        </p:nvSpPr>
        <p:spPr>
          <a:xfrm>
            <a:off x="4659745" y="1121229"/>
            <a:ext cx="4076039" cy="31405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1800"/>
              <a:buFont typeface="Noto Sans Symbols"/>
              <a:buChar char="▪"/>
            </a:pPr>
            <a:r>
              <a:rPr b="0" i="0" lang="de-DE" sz="1800" u="none" cap="none" strike="noStrike">
                <a:solidFill>
                  <a:srgbClr val="666666"/>
                </a:solidFill>
                <a:latin typeface="Lato"/>
                <a:ea typeface="Lato"/>
                <a:cs typeface="Lato"/>
                <a:sym typeface="Lato"/>
              </a:rPr>
              <a:t>Bericht der Revisoren</a:t>
            </a:r>
            <a:endParaRPr/>
          </a:p>
          <a:p>
            <a:pPr indent="-342900" lvl="0" marL="342900" marR="0" rtl="0" algn="l">
              <a:lnSpc>
                <a:spcPct val="100000"/>
              </a:lnSpc>
              <a:spcBef>
                <a:spcPts val="0"/>
              </a:spcBef>
              <a:spcAft>
                <a:spcPts val="0"/>
              </a:spcAft>
              <a:buClr>
                <a:srgbClr val="666666"/>
              </a:buClr>
              <a:buSzPts val="1800"/>
              <a:buFont typeface="Noto Sans Symbols"/>
              <a:buChar char="▪"/>
            </a:pPr>
            <a:r>
              <a:rPr lang="de-DE" sz="1800"/>
              <a:t>Genehmigung</a:t>
            </a:r>
            <a:r>
              <a:rPr b="0" i="0" lang="de-DE" sz="1800" u="none" cap="none" strike="noStrike">
                <a:solidFill>
                  <a:srgbClr val="666666"/>
                </a:solidFill>
                <a:latin typeface="Lato"/>
                <a:ea typeface="Lato"/>
                <a:cs typeface="Lato"/>
                <a:sym typeface="Lato"/>
              </a:rPr>
              <a:t> des </a:t>
            </a:r>
            <a:r>
              <a:rPr lang="de-DE" sz="1800"/>
              <a:t>Haushaltsvorschlags</a:t>
            </a:r>
            <a:endParaRPr sz="1800"/>
          </a:p>
          <a:p>
            <a:pPr indent="-342900" lvl="0" marL="342900" marR="0" rtl="0" algn="l">
              <a:lnSpc>
                <a:spcPct val="100000"/>
              </a:lnSpc>
              <a:spcBef>
                <a:spcPts val="0"/>
              </a:spcBef>
              <a:spcAft>
                <a:spcPts val="0"/>
              </a:spcAft>
              <a:buClr>
                <a:srgbClr val="666666"/>
              </a:buClr>
              <a:buSzPts val="1800"/>
              <a:buFont typeface="Noto Sans Symbols"/>
              <a:buChar char="▪"/>
            </a:pPr>
            <a:r>
              <a:rPr lang="de-DE" sz="1800"/>
              <a:t>Anträge</a:t>
            </a:r>
            <a:endParaRPr sz="1800"/>
          </a:p>
          <a:p>
            <a:pPr indent="-342900" lvl="0" marL="342900" marR="0" rtl="0" algn="l">
              <a:lnSpc>
                <a:spcPct val="100000"/>
              </a:lnSpc>
              <a:spcBef>
                <a:spcPts val="0"/>
              </a:spcBef>
              <a:spcAft>
                <a:spcPts val="0"/>
              </a:spcAft>
              <a:buClr>
                <a:srgbClr val="666666"/>
              </a:buClr>
              <a:buSzPts val="1800"/>
              <a:buFont typeface="Noto Sans Symbols"/>
              <a:buChar char="▪"/>
            </a:pPr>
            <a:r>
              <a:rPr lang="de-DE" sz="1800"/>
              <a:t>Entlastung und Wahlen des Vorstands</a:t>
            </a:r>
            <a:endParaRPr sz="1800"/>
          </a:p>
          <a:p>
            <a:pPr indent="-342900" lvl="0" marL="342900" marR="0" rtl="0" algn="l">
              <a:lnSpc>
                <a:spcPct val="100000"/>
              </a:lnSpc>
              <a:spcBef>
                <a:spcPts val="0"/>
              </a:spcBef>
              <a:spcAft>
                <a:spcPts val="0"/>
              </a:spcAft>
              <a:buClr>
                <a:srgbClr val="666666"/>
              </a:buClr>
              <a:buSzPts val="1800"/>
              <a:buFont typeface="Noto Sans Symbols"/>
              <a:buChar char="▪"/>
            </a:pPr>
            <a:r>
              <a:rPr lang="de-DE" sz="1800"/>
              <a:t>Wahl der Revisoren</a:t>
            </a:r>
            <a:endParaRPr sz="1800"/>
          </a:p>
          <a:p>
            <a:pPr indent="0" lvl="0" marL="0" rtl="0" algn="l">
              <a:spcBef>
                <a:spcPts val="0"/>
              </a:spcBef>
              <a:spcAft>
                <a:spcPts val="0"/>
              </a:spcAft>
              <a:buNone/>
            </a:pPr>
            <a:r>
              <a:t/>
            </a: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90"/>
          <p:cNvSpPr txBox="1"/>
          <p:nvPr>
            <p:ph idx="1" type="body"/>
          </p:nvPr>
        </p:nvSpPr>
        <p:spPr>
          <a:xfrm>
            <a:off x="403200" y="1121229"/>
            <a:ext cx="8297455" cy="31405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rgbClr val="666666"/>
              </a:buClr>
              <a:buSzPts val="2000"/>
              <a:buFont typeface="Noto Sans Symbols"/>
              <a:buChar char="▪"/>
            </a:pPr>
            <a:r>
              <a:rPr b="0" i="0" lang="de-DE" sz="2000" u="none" cap="none" strike="noStrike">
                <a:latin typeface="Lato"/>
                <a:ea typeface="Lato"/>
                <a:cs typeface="Lato"/>
                <a:sym typeface="Lato"/>
              </a:rPr>
              <a:t>AK Barrierefreiheit (Petra Kowallik)</a:t>
            </a:r>
            <a:endParaRPr b="0" i="0" sz="2000" u="none" cap="none" strike="noStrike">
              <a:latin typeface="Lato"/>
              <a:ea typeface="Lato"/>
              <a:cs typeface="Lato"/>
              <a:sym typeface="Lato"/>
            </a:endParaRPr>
          </a:p>
          <a:p>
            <a:pPr indent="-342900" lvl="0" marL="342900" marR="0" rtl="0" algn="l">
              <a:lnSpc>
                <a:spcPct val="115000"/>
              </a:lnSpc>
              <a:spcBef>
                <a:spcPts val="0"/>
              </a:spcBef>
              <a:spcAft>
                <a:spcPts val="0"/>
              </a:spcAft>
              <a:buClr>
                <a:srgbClr val="666666"/>
              </a:buClr>
              <a:buSzPts val="2000"/>
              <a:buFont typeface="Noto Sans Symbols"/>
              <a:buChar char="▪"/>
            </a:pPr>
            <a:r>
              <a:rPr b="0" i="0" lang="de-DE" sz="2000" u="none" cap="none" strike="noStrike">
                <a:latin typeface="Lato"/>
                <a:ea typeface="Lato"/>
                <a:cs typeface="Lato"/>
                <a:sym typeface="Lato"/>
              </a:rPr>
              <a:t>AK Nachwuchsförderung (Astrid Beck)</a:t>
            </a:r>
            <a:endParaRPr b="0" i="0" sz="2000" u="none" cap="none" strike="noStrike">
              <a:latin typeface="Lato"/>
              <a:ea typeface="Lato"/>
              <a:cs typeface="Lato"/>
              <a:sym typeface="Lato"/>
            </a:endParaRPr>
          </a:p>
          <a:p>
            <a:pPr indent="-342900" lvl="0" marL="342900" marR="0" rtl="0" algn="l">
              <a:lnSpc>
                <a:spcPct val="115000"/>
              </a:lnSpc>
              <a:spcBef>
                <a:spcPts val="0"/>
              </a:spcBef>
              <a:spcAft>
                <a:spcPts val="0"/>
              </a:spcAft>
              <a:buClr>
                <a:srgbClr val="666666"/>
              </a:buClr>
              <a:buSzPts val="2000"/>
              <a:buFont typeface="Noto Sans Symbols"/>
              <a:buChar char="▪"/>
            </a:pPr>
            <a:r>
              <a:rPr b="0" i="0" lang="de-DE" sz="2000" u="none" cap="none" strike="noStrike">
                <a:latin typeface="Lato"/>
                <a:ea typeface="Lato"/>
                <a:cs typeface="Lato"/>
                <a:sym typeface="Lato"/>
              </a:rPr>
              <a:t>AK Qualitätsstandards (Monika Gillessen)</a:t>
            </a:r>
            <a:endParaRPr b="0" i="0" sz="2000" u="none" cap="none" strike="noStrike">
              <a:latin typeface="Lato"/>
              <a:ea typeface="Lato"/>
              <a:cs typeface="Lato"/>
              <a:sym typeface="Lato"/>
            </a:endParaRPr>
          </a:p>
          <a:p>
            <a:pPr indent="-342900" lvl="0" marL="342900" marR="0" rtl="0" algn="l">
              <a:lnSpc>
                <a:spcPct val="115000"/>
              </a:lnSpc>
              <a:spcBef>
                <a:spcPts val="0"/>
              </a:spcBef>
              <a:spcAft>
                <a:spcPts val="0"/>
              </a:spcAft>
              <a:buClr>
                <a:srgbClr val="666666"/>
              </a:buClr>
              <a:buSzPts val="2000"/>
              <a:buFont typeface="Noto Sans Symbols"/>
              <a:buChar char="▪"/>
            </a:pPr>
            <a:r>
              <a:rPr b="0" i="0" lang="de-DE" sz="2000" u="none" cap="none" strike="noStrike">
                <a:latin typeface="Lato"/>
                <a:ea typeface="Lato"/>
                <a:cs typeface="Lato"/>
                <a:sym typeface="Lato"/>
              </a:rPr>
              <a:t>AK User Research (</a:t>
            </a:r>
            <a:r>
              <a:rPr lang="de-DE"/>
              <a:t>Nikolai Pärsch</a:t>
            </a:r>
            <a:r>
              <a:rPr b="0" i="0" lang="de-DE" sz="2000" u="none" cap="none" strike="noStrike">
                <a:latin typeface="Lato"/>
                <a:ea typeface="Lato"/>
                <a:cs typeface="Lato"/>
                <a:sym typeface="Lato"/>
              </a:rPr>
              <a:t>)</a:t>
            </a:r>
            <a:endParaRPr b="0" i="0" sz="2000" u="none" cap="none" strike="noStrike">
              <a:latin typeface="Lato"/>
              <a:ea typeface="Lato"/>
              <a:cs typeface="Lato"/>
              <a:sym typeface="Lato"/>
            </a:endParaRPr>
          </a:p>
          <a:p>
            <a:pPr indent="-342900" lvl="0" marL="342900" marR="0" rtl="0" algn="l">
              <a:lnSpc>
                <a:spcPct val="115000"/>
              </a:lnSpc>
              <a:spcBef>
                <a:spcPts val="0"/>
              </a:spcBef>
              <a:spcAft>
                <a:spcPts val="0"/>
              </a:spcAft>
              <a:buClr>
                <a:srgbClr val="666666"/>
              </a:buClr>
              <a:buSzPts val="2000"/>
              <a:buFont typeface="Noto Sans Symbols"/>
              <a:buChar char="▪"/>
            </a:pPr>
            <a:r>
              <a:rPr b="0" i="0" lang="de-DE" sz="2000" u="none" cap="none" strike="noStrike">
                <a:latin typeface="Lato"/>
                <a:ea typeface="Lato"/>
                <a:cs typeface="Lato"/>
                <a:sym typeface="Lato"/>
              </a:rPr>
              <a:t>AK Usab. i. d. Medizintechnik (Andreas Lehmann)</a:t>
            </a:r>
            <a:endParaRPr b="0" i="0" sz="2000" u="none" cap="none" strike="noStrike">
              <a:latin typeface="Lato"/>
              <a:ea typeface="Lato"/>
              <a:cs typeface="Lato"/>
              <a:sym typeface="Lato"/>
            </a:endParaRPr>
          </a:p>
          <a:p>
            <a:pPr indent="-342900" lvl="0" marL="342900" marR="0" rtl="0" algn="l">
              <a:lnSpc>
                <a:spcPct val="115000"/>
              </a:lnSpc>
              <a:spcBef>
                <a:spcPts val="0"/>
              </a:spcBef>
              <a:spcAft>
                <a:spcPts val="0"/>
              </a:spcAft>
              <a:buClr>
                <a:srgbClr val="666666"/>
              </a:buClr>
              <a:buSzPts val="2000"/>
              <a:buFont typeface="Noto Sans Symbols"/>
              <a:buChar char="▪"/>
            </a:pPr>
            <a:r>
              <a:rPr lang="de-DE"/>
              <a:t>AK Usable Security &amp; Privacy (Hartmut Schmitt)</a:t>
            </a:r>
            <a:endParaRPr/>
          </a:p>
          <a:p>
            <a:pPr indent="-342900" lvl="0" marL="342900" rtl="0" algn="l">
              <a:lnSpc>
                <a:spcPct val="115000"/>
              </a:lnSpc>
              <a:spcBef>
                <a:spcPts val="0"/>
              </a:spcBef>
              <a:spcAft>
                <a:spcPts val="0"/>
              </a:spcAft>
              <a:buClr>
                <a:srgbClr val="666666"/>
              </a:buClr>
              <a:buSzPts val="2000"/>
              <a:buFont typeface="Noto Sans Symbols"/>
              <a:buChar char="▪"/>
            </a:pPr>
            <a:r>
              <a:rPr lang="de-DE"/>
              <a:t>AK Inhouse Usability (Carmen Fehrenbach)     </a:t>
            </a:r>
            <a:endParaRPr/>
          </a:p>
          <a:p>
            <a:pPr indent="-342900" lvl="0" marL="342900" rtl="0" algn="l">
              <a:lnSpc>
                <a:spcPct val="115000"/>
              </a:lnSpc>
              <a:spcBef>
                <a:spcPts val="0"/>
              </a:spcBef>
              <a:spcAft>
                <a:spcPts val="0"/>
              </a:spcAft>
              <a:buClr>
                <a:srgbClr val="666666"/>
              </a:buClr>
              <a:buSzPts val="2000"/>
              <a:buFont typeface="Noto Sans Symbols"/>
              <a:buChar char="▪"/>
            </a:pPr>
            <a:r>
              <a:rPr lang="de-DE"/>
              <a:t>AK ROI UX (Edna Kropp, Ronny Reckin, Martin Gumhold)   </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latin typeface="Lato"/>
              <a:ea typeface="Lato"/>
              <a:cs typeface="Lato"/>
              <a:sym typeface="Lato"/>
            </a:endParaRPr>
          </a:p>
        </p:txBody>
      </p:sp>
      <p:sp>
        <p:nvSpPr>
          <p:cNvPr id="473" name="Google Shape;473;p90"/>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Arbeitskreise</a:t>
            </a:r>
            <a:endParaRPr b="1" i="0" sz="2400" u="none" cap="none" strike="noStrike">
              <a:solidFill>
                <a:srgbClr val="FF8900"/>
              </a:solidFill>
              <a:latin typeface="Lato"/>
              <a:ea typeface="Lato"/>
              <a:cs typeface="Lato"/>
              <a:sym typeface="La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477" name="Shape 477"/>
        <p:cNvGrpSpPr/>
        <p:nvPr/>
      </p:nvGrpSpPr>
      <p:grpSpPr>
        <a:xfrm>
          <a:off x="0" y="0"/>
          <a:ext cx="0" cy="0"/>
          <a:chOff x="0" y="0"/>
          <a:chExt cx="0" cy="0"/>
        </a:xfrm>
      </p:grpSpPr>
      <p:sp>
        <p:nvSpPr>
          <p:cNvPr id="478" name="Google Shape;478;p91"/>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479" name="Google Shape;479;p91"/>
          <p:cNvSpPr/>
          <p:nvPr/>
        </p:nvSpPr>
        <p:spPr>
          <a:xfrm>
            <a:off x="0" y="0"/>
            <a:ext cx="9145799" cy="4472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Lato"/>
              <a:buNone/>
            </a:pPr>
            <a:r>
              <a:rPr b="0" i="0" lang="de-DE" sz="1400" u="none" cap="none" strike="noStrike">
                <a:solidFill>
                  <a:srgbClr val="000000"/>
                </a:solidFill>
                <a:latin typeface="Lato"/>
                <a:ea typeface="Lato"/>
                <a:cs typeface="Lato"/>
                <a:sym typeface="Lato"/>
              </a:rPr>
              <a:t>      </a:t>
            </a:r>
            <a:endParaRPr/>
          </a:p>
        </p:txBody>
      </p:sp>
      <p:sp>
        <p:nvSpPr>
          <p:cNvPr id="480" name="Google Shape;480;p91"/>
          <p:cNvSpPr txBox="1"/>
          <p:nvPr/>
        </p:nvSpPr>
        <p:spPr>
          <a:xfrm>
            <a:off x="236875" y="578500"/>
            <a:ext cx="8783399" cy="3766499"/>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i="0" lang="de-DE" sz="4800" u="none" cap="none" strike="noStrike">
                <a:solidFill>
                  <a:schemeClr val="lt1"/>
                </a:solidFill>
                <a:latin typeface="Lato"/>
                <a:ea typeface="Lato"/>
                <a:cs typeface="Lato"/>
                <a:sym typeface="Lato"/>
              </a:rPr>
              <a:t>AK Barrierefreiheit</a:t>
            </a:r>
            <a:endParaRPr i="0" sz="48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chemeClr val="lt1"/>
              </a:buClr>
              <a:buFont typeface="Lato"/>
              <a:buNone/>
            </a:pPr>
            <a:r>
              <a:rPr i="0" lang="de-DE" sz="2400" u="none" cap="none" strike="noStrike">
                <a:solidFill>
                  <a:schemeClr val="lt1"/>
                </a:solidFill>
                <a:latin typeface="Lato"/>
                <a:ea typeface="Lato"/>
                <a:cs typeface="Lato"/>
                <a:sym typeface="Lato"/>
              </a:rPr>
              <a:t>Petra Kowallik, Brigitte Bornemann</a:t>
            </a:r>
            <a:endParaRPr i="0" sz="2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481" name="Google Shape;481;p91"/>
          <p:cNvSpPr txBox="1"/>
          <p:nvPr/>
        </p:nvSpPr>
        <p:spPr>
          <a:xfrm>
            <a:off x="8866350" y="1374250"/>
            <a:ext cx="12238200" cy="142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485" name="Shape 485"/>
        <p:cNvGrpSpPr/>
        <p:nvPr/>
      </p:nvGrpSpPr>
      <p:grpSpPr>
        <a:xfrm>
          <a:off x="0" y="0"/>
          <a:ext cx="0" cy="0"/>
          <a:chOff x="0" y="0"/>
          <a:chExt cx="0" cy="0"/>
        </a:xfrm>
      </p:grpSpPr>
      <p:sp>
        <p:nvSpPr>
          <p:cNvPr id="486" name="Google Shape;486;p92"/>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487" name="Google Shape;487;p92"/>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666666"/>
              </a:buClr>
              <a:buFont typeface="Lato"/>
              <a:buNone/>
            </a:pPr>
            <a:r>
              <a:rPr b="0" i="0" lang="de-DE" sz="2400" u="none" cap="none" strike="noStrike">
                <a:solidFill>
                  <a:srgbClr val="666666"/>
                </a:solidFill>
                <a:latin typeface="Lato"/>
                <a:ea typeface="Lato"/>
                <a:cs typeface="Lato"/>
                <a:sym typeface="Lato"/>
              </a:rPr>
              <a:t>AK Barrierefreiheit</a:t>
            </a:r>
            <a:endParaRPr b="0" i="0" sz="2400" u="none" cap="none" strike="noStrike">
              <a:solidFill>
                <a:srgbClr val="666666"/>
              </a:solidFill>
              <a:latin typeface="Lato"/>
              <a:ea typeface="Lato"/>
              <a:cs typeface="Lato"/>
              <a:sym typeface="Lato"/>
            </a:endParaRPr>
          </a:p>
        </p:txBody>
      </p:sp>
      <p:pic>
        <p:nvPicPr>
          <p:cNvPr id="488" name="Google Shape;488;p92"/>
          <p:cNvPicPr preferRelativeResize="0"/>
          <p:nvPr/>
        </p:nvPicPr>
        <p:blipFill rotWithShape="1">
          <a:blip r:embed="rId4">
            <a:alphaModFix/>
          </a:blip>
          <a:srcRect b="0" l="0" r="0" t="0"/>
          <a:stretch/>
        </p:blipFill>
        <p:spPr>
          <a:xfrm>
            <a:off x="5743736" y="142884"/>
            <a:ext cx="3101892" cy="1843971"/>
          </a:xfrm>
          <a:prstGeom prst="rect">
            <a:avLst/>
          </a:prstGeom>
          <a:noFill/>
          <a:ln>
            <a:noFill/>
          </a:ln>
        </p:spPr>
      </p:pic>
      <p:sp>
        <p:nvSpPr>
          <p:cNvPr id="489" name="Google Shape;489;p92"/>
          <p:cNvSpPr txBox="1"/>
          <p:nvPr/>
        </p:nvSpPr>
        <p:spPr>
          <a:xfrm>
            <a:off x="402525" y="839075"/>
            <a:ext cx="7577693" cy="3295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Zur Zeit 18 aktive Mitglieder, 1 in Babypause, </a:t>
            </a:r>
            <a:r>
              <a:rPr lang="de-DE">
                <a:solidFill>
                  <a:srgbClr val="666666"/>
                </a:solidFill>
                <a:latin typeface="Lato"/>
                <a:ea typeface="Lato"/>
                <a:cs typeface="Lato"/>
                <a:sym typeface="Lato"/>
              </a:rPr>
              <a:t>2</a:t>
            </a:r>
            <a:r>
              <a:rPr b="0" i="0" lang="de-DE" sz="1400" u="none" cap="none" strike="noStrike">
                <a:solidFill>
                  <a:srgbClr val="666666"/>
                </a:solidFill>
                <a:latin typeface="Lato"/>
                <a:ea typeface="Lato"/>
                <a:cs typeface="Lato"/>
                <a:sym typeface="Lato"/>
              </a:rPr>
              <a:t> Interessenten</a:t>
            </a:r>
            <a:endParaRPr b="0" i="0" sz="14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Monatliche Telefonkonferenzen, AGs jeweils nach Bedarf</a:t>
            </a:r>
            <a:endParaRPr/>
          </a:p>
          <a:p>
            <a:pPr indent="0" lvl="0" marL="0" marR="0" rtl="0" algn="l">
              <a:lnSpc>
                <a:spcPct val="150000"/>
              </a:lnSpc>
              <a:spcBef>
                <a:spcPts val="0"/>
              </a:spcBef>
              <a:spcAft>
                <a:spcPts val="0"/>
              </a:spcAft>
              <a:buClr>
                <a:srgbClr val="666666"/>
              </a:buClr>
              <a:buFont typeface="Lato"/>
              <a:buNone/>
            </a:pPr>
            <a:r>
              <a:rPr b="1" i="0" lang="de-DE" sz="1400" u="none" cap="none" strike="noStrike">
                <a:solidFill>
                  <a:srgbClr val="666666"/>
                </a:solidFill>
                <a:latin typeface="Lato"/>
                <a:ea typeface="Lato"/>
                <a:cs typeface="Lato"/>
                <a:sym typeface="Lato"/>
              </a:rPr>
              <a:t>AK unterwegs:</a:t>
            </a:r>
            <a:endParaRPr/>
          </a:p>
          <a:p>
            <a:pPr indent="-285750" lvl="0" marL="285750" marR="0" rtl="0" algn="l">
              <a:lnSpc>
                <a:spcPct val="150000"/>
              </a:lnSpc>
              <a:spcBef>
                <a:spcPts val="0"/>
              </a:spcBef>
              <a:spcAft>
                <a:spcPts val="0"/>
              </a:spcAft>
              <a:buClr>
                <a:srgbClr val="666666"/>
              </a:buClr>
              <a:buSzPts val="1400"/>
              <a:buFont typeface="Arial"/>
              <a:buChar char="•"/>
            </a:pPr>
            <a:r>
              <a:rPr b="1" i="0" lang="de-DE" sz="1400" u="none" cap="none" strike="noStrike">
                <a:solidFill>
                  <a:srgbClr val="666666"/>
                </a:solidFill>
                <a:latin typeface="Lato"/>
                <a:ea typeface="Lato"/>
                <a:cs typeface="Lato"/>
                <a:sym typeface="Lato"/>
              </a:rPr>
              <a:t>AK @ Allianz Deutschland </a:t>
            </a:r>
            <a:br>
              <a:rPr b="1" i="0" lang="de-DE" sz="1400" u="none" cap="none" strike="noStrike">
                <a:solidFill>
                  <a:srgbClr val="666666"/>
                </a:solidFill>
                <a:latin typeface="Lato"/>
                <a:ea typeface="Lato"/>
                <a:cs typeface="Lato"/>
                <a:sym typeface="Lato"/>
              </a:rPr>
            </a:br>
            <a:r>
              <a:rPr b="0" i="0" lang="de-DE" sz="1400" u="none" cap="none" strike="noStrike">
                <a:solidFill>
                  <a:srgbClr val="666666"/>
                </a:solidFill>
                <a:latin typeface="Lato"/>
                <a:ea typeface="Lato"/>
                <a:cs typeface="Lato"/>
                <a:sym typeface="Lato"/>
              </a:rPr>
              <a:t>Blind Date bei Diversity Week am 5. Dezember</a:t>
            </a:r>
            <a:endParaRPr b="0" i="0" sz="1400" u="none" cap="none" strike="noStrike">
              <a:solidFill>
                <a:srgbClr val="FF0000"/>
              </a:solidFill>
              <a:latin typeface="Lato"/>
              <a:ea typeface="Lato"/>
              <a:cs typeface="Lato"/>
              <a:sym typeface="Lato"/>
            </a:endParaRPr>
          </a:p>
          <a:p>
            <a:pPr indent="-285750" lvl="0" marL="285750" marR="0" rtl="0" algn="l">
              <a:lnSpc>
                <a:spcPct val="150000"/>
              </a:lnSpc>
              <a:spcBef>
                <a:spcPts val="0"/>
              </a:spcBef>
              <a:spcAft>
                <a:spcPts val="0"/>
              </a:spcAft>
              <a:buClr>
                <a:srgbClr val="666666"/>
              </a:buClr>
              <a:buSzPts val="1400"/>
              <a:buFont typeface="Arial"/>
              <a:buChar char="•"/>
            </a:pPr>
            <a:r>
              <a:rPr b="1" i="0" lang="de-DE" sz="1400" u="none" cap="none" strike="noStrike">
                <a:solidFill>
                  <a:srgbClr val="666666"/>
                </a:solidFill>
                <a:latin typeface="Lato"/>
                <a:ea typeface="Lato"/>
                <a:cs typeface="Lato"/>
                <a:sym typeface="Lato"/>
              </a:rPr>
              <a:t>AK @ VDI - Ausschuss FA 707 – Nutzerzentrierte Produktentwicklung</a:t>
            </a:r>
            <a:br>
              <a:rPr b="1" i="0" lang="de-DE" sz="1400" u="none" cap="none" strike="noStrike">
                <a:solidFill>
                  <a:srgbClr val="666666"/>
                </a:solidFill>
                <a:latin typeface="Lato"/>
                <a:ea typeface="Lato"/>
                <a:cs typeface="Lato"/>
                <a:sym typeface="Lato"/>
              </a:rPr>
            </a:br>
            <a:r>
              <a:rPr b="0" i="0" lang="de-DE" sz="1400" u="none" cap="none" strike="noStrike">
                <a:solidFill>
                  <a:schemeClr val="dk2"/>
                </a:solidFill>
                <a:latin typeface="Lato"/>
                <a:ea typeface="Lato"/>
                <a:cs typeface="Lato"/>
                <a:sym typeface="Lato"/>
              </a:rPr>
              <a:t>Ziel: Info-Broschüre für Entscheider</a:t>
            </a:r>
            <a:endParaRPr b="0" i="0" sz="1400" u="none" cap="none" strike="noStrike">
              <a:solidFill>
                <a:schemeClr val="dk2"/>
              </a:solidFill>
              <a:latin typeface="Lato"/>
              <a:ea typeface="Lato"/>
              <a:cs typeface="Lato"/>
              <a:sym typeface="Lato"/>
            </a:endParaRPr>
          </a:p>
          <a:p>
            <a:pPr indent="-285750" lvl="0" marL="285750" marR="0" rtl="0" algn="l">
              <a:lnSpc>
                <a:spcPct val="150000"/>
              </a:lnSpc>
              <a:spcBef>
                <a:spcPts val="0"/>
              </a:spcBef>
              <a:spcAft>
                <a:spcPts val="0"/>
              </a:spcAft>
              <a:buClr>
                <a:srgbClr val="666666"/>
              </a:buClr>
              <a:buSzPts val="1400"/>
              <a:buFont typeface="Arial"/>
              <a:buChar char="•"/>
            </a:pPr>
            <a:r>
              <a:rPr b="1" i="0" lang="de-DE" sz="1400" u="none" cap="none" strike="noStrike">
                <a:solidFill>
                  <a:srgbClr val="666666"/>
                </a:solidFill>
                <a:latin typeface="Lato"/>
                <a:ea typeface="Lato"/>
                <a:cs typeface="Lato"/>
                <a:sym typeface="Lato"/>
              </a:rPr>
              <a:t>AK Treffen in Fulda </a:t>
            </a:r>
            <a:br>
              <a:rPr b="1" i="0" lang="de-DE" sz="1400" u="none" cap="none" strike="noStrike">
                <a:solidFill>
                  <a:srgbClr val="666666"/>
                </a:solidFill>
                <a:latin typeface="Lato"/>
                <a:ea typeface="Lato"/>
                <a:cs typeface="Lato"/>
                <a:sym typeface="Lato"/>
              </a:rPr>
            </a:br>
            <a:r>
              <a:rPr b="0" i="0" lang="de-DE" sz="1400" u="none" cap="none" strike="noStrike">
                <a:solidFill>
                  <a:srgbClr val="666666"/>
                </a:solidFill>
                <a:latin typeface="Lato"/>
                <a:ea typeface="Lato"/>
                <a:cs typeface="Lato"/>
                <a:sym typeface="Lato"/>
              </a:rPr>
              <a:t>Eintägiger Workshop mit 14 Teilnehmern. Kennenlernen, Expertenaustausch und Festlegen der Schwerpunkte und der zukünftigen Aktivitäten.</a:t>
            </a:r>
            <a:endParaRPr/>
          </a:p>
          <a:p>
            <a:pPr indent="-196850" lvl="0" marL="285750" marR="0" rtl="0" algn="l">
              <a:lnSpc>
                <a:spcPct val="150000"/>
              </a:lnSpc>
              <a:spcBef>
                <a:spcPts val="0"/>
              </a:spcBef>
              <a:spcAft>
                <a:spcPts val="0"/>
              </a:spcAft>
              <a:buClr>
                <a:srgbClr val="000000"/>
              </a:buClr>
              <a:buSzPts val="1400"/>
              <a:buFont typeface="Arial"/>
              <a:buNone/>
            </a:pPr>
            <a:r>
              <a:t/>
            </a:r>
            <a:endParaRPr b="1" i="0" sz="1400" u="none" cap="none" strike="noStrike">
              <a:solidFill>
                <a:srgbClr val="666666"/>
              </a:solidFill>
              <a:latin typeface="Lato"/>
              <a:ea typeface="Lato"/>
              <a:cs typeface="Lato"/>
              <a:sym typeface="Lato"/>
            </a:endParaRPr>
          </a:p>
          <a:p>
            <a:pPr indent="-196850" lvl="0" marL="285750" marR="0" rtl="0" algn="l">
              <a:lnSpc>
                <a:spcPct val="150000"/>
              </a:lnSpc>
              <a:spcBef>
                <a:spcPts val="0"/>
              </a:spcBef>
              <a:spcAft>
                <a:spcPts val="0"/>
              </a:spcAft>
              <a:buClr>
                <a:srgbClr val="000000"/>
              </a:buClr>
              <a:buSzPts val="1400"/>
              <a:buFont typeface="Arial"/>
              <a:buNone/>
            </a:pPr>
            <a:r>
              <a:t/>
            </a:r>
            <a:endParaRPr b="1" i="0" sz="1400" u="none" cap="none" strike="noStrike">
              <a:solidFill>
                <a:srgbClr val="666666"/>
              </a:solidFill>
              <a:latin typeface="Lato"/>
              <a:ea typeface="Lato"/>
              <a:cs typeface="Lato"/>
              <a:sym typeface="Lato"/>
            </a:endParaRPr>
          </a:p>
        </p:txBody>
      </p:sp>
      <p:sp>
        <p:nvSpPr>
          <p:cNvPr id="490" name="Google Shape;490;p92"/>
          <p:cNvSpPr txBox="1"/>
          <p:nvPr/>
        </p:nvSpPr>
        <p:spPr>
          <a:xfrm>
            <a:off x="6257037" y="2076302"/>
            <a:ext cx="2075291"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F3F3F"/>
              </a:buClr>
              <a:buFont typeface="Arial"/>
              <a:buNone/>
            </a:pPr>
            <a:r>
              <a:rPr lang="de-DE">
                <a:solidFill>
                  <a:schemeClr val="dk2"/>
                </a:solidFill>
                <a:latin typeface="Lato"/>
                <a:ea typeface="Lato"/>
                <a:cs typeface="Lato"/>
                <a:sym typeface="Lato"/>
              </a:rPr>
              <a:t>Treffen in</a:t>
            </a:r>
            <a:r>
              <a:rPr b="0" i="0" lang="de-DE" sz="1400" u="none" cap="none" strike="noStrike">
                <a:solidFill>
                  <a:srgbClr val="3F3F3F"/>
                </a:solidFill>
                <a:latin typeface="Arial"/>
                <a:ea typeface="Arial"/>
                <a:cs typeface="Arial"/>
                <a:sym typeface="Arial"/>
              </a:rPr>
              <a:t> </a:t>
            </a:r>
            <a:r>
              <a:rPr lang="de-DE">
                <a:solidFill>
                  <a:schemeClr val="dk2"/>
                </a:solidFill>
                <a:latin typeface="Lato"/>
                <a:ea typeface="Lato"/>
                <a:cs typeface="Lato"/>
                <a:sym typeface="Lato"/>
              </a:rPr>
              <a:t>Fulda</a:t>
            </a:r>
            <a:endParaRPr b="0" i="0" sz="1400" u="none" cap="none" strike="noStrike">
              <a:solidFill>
                <a:srgbClr val="3F3F3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494" name="Shape 494"/>
        <p:cNvGrpSpPr/>
        <p:nvPr/>
      </p:nvGrpSpPr>
      <p:grpSpPr>
        <a:xfrm>
          <a:off x="0" y="0"/>
          <a:ext cx="0" cy="0"/>
          <a:chOff x="0" y="0"/>
          <a:chExt cx="0" cy="0"/>
        </a:xfrm>
      </p:grpSpPr>
      <p:sp>
        <p:nvSpPr>
          <p:cNvPr id="495" name="Google Shape;495;p93"/>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496" name="Google Shape;496;p93"/>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t/>
            </a:r>
            <a:endParaRPr b="0" i="0" sz="2400" u="none" cap="none" strike="noStrike">
              <a:solidFill>
                <a:srgbClr val="666666"/>
              </a:solidFill>
              <a:latin typeface="Lato"/>
              <a:ea typeface="Lato"/>
              <a:cs typeface="Lato"/>
              <a:sym typeface="Lato"/>
            </a:endParaRPr>
          </a:p>
        </p:txBody>
      </p:sp>
      <p:sp>
        <p:nvSpPr>
          <p:cNvPr id="497" name="Google Shape;497;p93"/>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666666"/>
              </a:buClr>
              <a:buFont typeface="Lato"/>
              <a:buNone/>
            </a:pPr>
            <a:r>
              <a:rPr b="0" i="0" lang="de-DE" sz="2400" u="none" cap="none" strike="noStrike">
                <a:solidFill>
                  <a:srgbClr val="666666"/>
                </a:solidFill>
                <a:latin typeface="Lato"/>
                <a:ea typeface="Lato"/>
                <a:cs typeface="Lato"/>
                <a:sym typeface="Lato"/>
              </a:rPr>
              <a:t>AK Barrierefreiheit  - Aktivitäten</a:t>
            </a:r>
            <a:endParaRPr b="0" i="0" sz="2400" u="none" cap="none" strike="noStrike">
              <a:solidFill>
                <a:srgbClr val="666666"/>
              </a:solidFill>
              <a:latin typeface="Lato"/>
              <a:ea typeface="Lato"/>
              <a:cs typeface="Lato"/>
              <a:sym typeface="Lato"/>
            </a:endParaRPr>
          </a:p>
        </p:txBody>
      </p:sp>
      <p:sp>
        <p:nvSpPr>
          <p:cNvPr id="498" name="Google Shape;498;p93"/>
          <p:cNvSpPr txBox="1"/>
          <p:nvPr/>
        </p:nvSpPr>
        <p:spPr>
          <a:xfrm>
            <a:off x="402525" y="839075"/>
            <a:ext cx="8365799" cy="32955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50000"/>
              </a:lnSpc>
              <a:spcBef>
                <a:spcPts val="0"/>
              </a:spcBef>
              <a:spcAft>
                <a:spcPts val="0"/>
              </a:spcAft>
              <a:buClr>
                <a:srgbClr val="666666"/>
              </a:buClr>
              <a:buSzPts val="1400"/>
              <a:buFont typeface="Arial"/>
              <a:buChar char="•"/>
            </a:pPr>
            <a:r>
              <a:rPr b="1" i="0" lang="de-DE" sz="1400" u="none" cap="none" strike="noStrike">
                <a:solidFill>
                  <a:srgbClr val="666666"/>
                </a:solidFill>
                <a:latin typeface="Lato"/>
                <a:ea typeface="Lato"/>
                <a:cs typeface="Lato"/>
                <a:sym typeface="Lato"/>
              </a:rPr>
              <a:t>G-UPA </a:t>
            </a:r>
            <a:r>
              <a:rPr b="1" i="0" lang="de-DE" sz="1400" u="none" cap="none" strike="noStrike">
                <a:solidFill>
                  <a:schemeClr val="dk2"/>
                </a:solidFill>
                <a:latin typeface="Lato"/>
                <a:ea typeface="Lato"/>
                <a:cs typeface="Lato"/>
                <a:sym typeface="Lato"/>
              </a:rPr>
              <a:t>Website </a:t>
            </a:r>
            <a:r>
              <a:rPr b="0" i="0" lang="de-DE" sz="1400" u="none" cap="none" strike="noStrike">
                <a:solidFill>
                  <a:schemeClr val="dk2"/>
                </a:solidFill>
                <a:latin typeface="Lato"/>
                <a:ea typeface="Lato"/>
                <a:cs typeface="Lato"/>
                <a:sym typeface="Lato"/>
              </a:rPr>
              <a:t>– Beratung zur Barrierefreiheit in der Konzeptphase. Umsetzung durch AK-Mitglied in Agentur sinnoptics.</a:t>
            </a:r>
            <a:endParaRPr/>
          </a:p>
          <a:p>
            <a:pPr indent="-285750" lvl="0" marL="285750" marR="0" rtl="0" algn="l">
              <a:lnSpc>
                <a:spcPct val="150000"/>
              </a:lnSpc>
              <a:spcBef>
                <a:spcPts val="0"/>
              </a:spcBef>
              <a:spcAft>
                <a:spcPts val="0"/>
              </a:spcAft>
              <a:buClr>
                <a:srgbClr val="666666"/>
              </a:buClr>
              <a:buSzPts val="1400"/>
              <a:buFont typeface="Arial"/>
              <a:buChar char="•"/>
            </a:pPr>
            <a:r>
              <a:rPr b="1" i="0" lang="de-DE" sz="1400" u="none" cap="none" strike="noStrike">
                <a:solidFill>
                  <a:srgbClr val="666666"/>
                </a:solidFill>
                <a:latin typeface="Lato"/>
                <a:ea typeface="Lato"/>
                <a:cs typeface="Lato"/>
                <a:sym typeface="Lato"/>
              </a:rPr>
              <a:t>Blind Date </a:t>
            </a:r>
            <a:r>
              <a:rPr i="0" lang="de-DE" sz="1400" u="none" cap="none" strike="noStrike">
                <a:solidFill>
                  <a:srgbClr val="666666"/>
                </a:solidFill>
                <a:latin typeface="Lato"/>
                <a:ea typeface="Lato"/>
                <a:cs typeface="Lato"/>
                <a:sym typeface="Lato"/>
              </a:rPr>
              <a:t>–</a:t>
            </a:r>
            <a:r>
              <a:rPr b="1" i="0" lang="de-DE" sz="1400" u="none" cap="none" strike="noStrike">
                <a:solidFill>
                  <a:srgbClr val="666666"/>
                </a:solidFill>
                <a:latin typeface="Lato"/>
                <a:ea typeface="Lato"/>
                <a:cs typeface="Lato"/>
                <a:sym typeface="Lato"/>
              </a:rPr>
              <a:t> </a:t>
            </a:r>
            <a:r>
              <a:rPr b="0" i="0" lang="de-DE" sz="1400" u="none" cap="none" strike="noStrike">
                <a:solidFill>
                  <a:srgbClr val="666666"/>
                </a:solidFill>
                <a:latin typeface="Lato"/>
                <a:ea typeface="Lato"/>
                <a:cs typeface="Lato"/>
                <a:sym typeface="Lato"/>
              </a:rPr>
              <a:t>Stationen, an denen wir zeigen wie Personen mit unterschiedlichen Beeinträchtigungen Smartphones, Tablets bzw. Rechner benutzen</a:t>
            </a:r>
            <a:br>
              <a:rPr b="0" i="0" lang="de-DE" sz="1400" u="none" cap="none" strike="noStrike">
                <a:solidFill>
                  <a:srgbClr val="666666"/>
                </a:solidFill>
                <a:latin typeface="Lato"/>
                <a:ea typeface="Lato"/>
                <a:cs typeface="Lato"/>
                <a:sym typeface="Lato"/>
              </a:rPr>
            </a:br>
            <a:r>
              <a:rPr b="1" i="0" lang="de-DE" sz="1400" u="none" cap="none" strike="noStrike">
                <a:solidFill>
                  <a:srgbClr val="666666"/>
                </a:solidFill>
                <a:latin typeface="Lato"/>
                <a:ea typeface="Lato"/>
                <a:cs typeface="Lato"/>
                <a:sym typeface="Lato"/>
              </a:rPr>
              <a:t>Blind Date Materialien</a:t>
            </a:r>
            <a:r>
              <a:rPr b="0" i="0" lang="de-DE" sz="1400" u="none" cap="none" strike="noStrike">
                <a:solidFill>
                  <a:srgbClr val="666666"/>
                </a:solidFill>
                <a:latin typeface="Lato"/>
                <a:ea typeface="Lato"/>
                <a:cs typeface="Lato"/>
                <a:sym typeface="Lato"/>
              </a:rPr>
              <a:t> (interne Kurzanleitungen, Personas) aufbereitet, so dass die AK Mitglieder jederzeit beliebige Blind Date Stationen ohne großen Aufwand durchführen können</a:t>
            </a:r>
            <a:endParaRPr/>
          </a:p>
          <a:p>
            <a:pPr indent="-285750" lvl="0" marL="285750" marR="0" rtl="0" algn="l">
              <a:lnSpc>
                <a:spcPct val="150000"/>
              </a:lnSpc>
              <a:spcBef>
                <a:spcPts val="0"/>
              </a:spcBef>
              <a:spcAft>
                <a:spcPts val="0"/>
              </a:spcAft>
              <a:buClr>
                <a:srgbClr val="666666"/>
              </a:buClr>
              <a:buSzPts val="1400"/>
              <a:buFont typeface="Arial"/>
              <a:buChar char="•"/>
            </a:pPr>
            <a:r>
              <a:rPr b="1" i="0" lang="de-DE" sz="1400" u="none" cap="none" strike="noStrike">
                <a:solidFill>
                  <a:srgbClr val="666666"/>
                </a:solidFill>
                <a:latin typeface="Lato"/>
                <a:ea typeface="Lato"/>
                <a:cs typeface="Lato"/>
                <a:sym typeface="Lato"/>
              </a:rPr>
              <a:t>Accessibility Koffer – Download Kit:  Idee ‚Do it yourself Baukasten‘ </a:t>
            </a:r>
            <a:br>
              <a:rPr b="1" i="0" lang="de-DE" sz="1400" u="none" cap="none" strike="noStrike">
                <a:solidFill>
                  <a:srgbClr val="666666"/>
                </a:solidFill>
                <a:latin typeface="Lato"/>
                <a:ea typeface="Lato"/>
                <a:cs typeface="Lato"/>
                <a:sym typeface="Lato"/>
              </a:rPr>
            </a:br>
            <a:r>
              <a:rPr b="0" i="0" lang="de-DE" sz="1400" u="none" cap="none" strike="noStrike">
                <a:solidFill>
                  <a:srgbClr val="666666"/>
                </a:solidFill>
                <a:latin typeface="Lato"/>
                <a:ea typeface="Lato"/>
                <a:cs typeface="Lato"/>
                <a:sym typeface="Lato"/>
              </a:rPr>
              <a:t>Personas, Anleitungen, Einsteiger-Tipps, Checkliste, kurze Testanleitungen für Website Tests, einfache ‚Simulations‘-Tools für Einschränkungen (Kochhandschuhe, Brillen, Maus deaktivieren, usw.)</a:t>
            </a:r>
            <a:endParaRPr/>
          </a:p>
          <a:p>
            <a:pPr indent="-285750" lvl="0" marL="285750" marR="0" rtl="0" algn="l">
              <a:lnSpc>
                <a:spcPct val="150000"/>
              </a:lnSpc>
              <a:spcBef>
                <a:spcPts val="0"/>
              </a:spcBef>
              <a:spcAft>
                <a:spcPts val="0"/>
              </a:spcAft>
              <a:buClr>
                <a:srgbClr val="666666"/>
              </a:buClr>
              <a:buSzPts val="1400"/>
              <a:buFont typeface="Arial"/>
              <a:buChar char="•"/>
            </a:pPr>
            <a:r>
              <a:rPr b="1" i="0" lang="de-DE" sz="1400" u="none" cap="none" strike="noStrike">
                <a:solidFill>
                  <a:srgbClr val="666666"/>
                </a:solidFill>
                <a:latin typeface="Lato"/>
                <a:ea typeface="Lato"/>
                <a:cs typeface="Lato"/>
                <a:sym typeface="Lato"/>
              </a:rPr>
              <a:t>Neu: AK Blind Date Rollup &amp; AK Poster</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94"/>
          <p:cNvSpPr txBox="1"/>
          <p:nvPr>
            <p:ph type="ctrTitle"/>
          </p:nvPr>
        </p:nvSpPr>
        <p:spPr>
          <a:xfrm>
            <a:off x="236875" y="578500"/>
            <a:ext cx="8221200" cy="2487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de-DE" sz="4800">
                <a:solidFill>
                  <a:schemeClr val="lt1"/>
                </a:solidFill>
              </a:rPr>
              <a:t>AK Nachwuchsförderung</a:t>
            </a:r>
            <a:endParaRPr/>
          </a:p>
        </p:txBody>
      </p:sp>
      <p:sp>
        <p:nvSpPr>
          <p:cNvPr id="504" name="Google Shape;504;p94"/>
          <p:cNvSpPr txBox="1"/>
          <p:nvPr>
            <p:ph idx="1" type="subTitle"/>
          </p:nvPr>
        </p:nvSpPr>
        <p:spPr>
          <a:xfrm>
            <a:off x="237000" y="2927000"/>
            <a:ext cx="8221200" cy="141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Astrid Beck</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95"/>
          <p:cNvSpPr txBox="1"/>
          <p:nvPr>
            <p:ph idx="1" type="body"/>
          </p:nvPr>
        </p:nvSpPr>
        <p:spPr>
          <a:xfrm>
            <a:off x="403199"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Aktivitäten </a:t>
            </a:r>
            <a:r>
              <a:rPr lang="de-DE"/>
              <a:t>AK Nachwuchsförderung</a:t>
            </a:r>
            <a:endParaRPr b="1" i="0" sz="2400" u="none" cap="none" strike="noStrike">
              <a:solidFill>
                <a:srgbClr val="FF8900"/>
              </a:solidFill>
              <a:latin typeface="Lato"/>
              <a:ea typeface="Lato"/>
              <a:cs typeface="Lato"/>
              <a:sym typeface="Lato"/>
            </a:endParaRPr>
          </a:p>
        </p:txBody>
      </p:sp>
      <p:sp>
        <p:nvSpPr>
          <p:cNvPr id="510" name="Google Shape;510;p95"/>
          <p:cNvSpPr txBox="1"/>
          <p:nvPr>
            <p:ph idx="2" type="body"/>
          </p:nvPr>
        </p:nvSpPr>
        <p:spPr>
          <a:xfrm>
            <a:off x="403201" y="1121225"/>
            <a:ext cx="8459100" cy="3140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UPA Summer School seit 2011</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UPA Winter School seit 2017</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UX Challenge seit 2017</a:t>
            </a:r>
            <a:endParaRPr b="0" i="0" sz="2000" u="none" cap="none" strike="noStrike">
              <a:solidFill>
                <a:srgbClr val="666666"/>
              </a:solidFill>
              <a:latin typeface="Lato"/>
              <a:ea typeface="Lato"/>
              <a:cs typeface="Lato"/>
              <a:sym typeface="Lato"/>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UPA Spring School</a:t>
            </a:r>
            <a:endParaRPr/>
          </a:p>
          <a:p>
            <a:pPr indent="0" lvl="0" marL="0" marR="0" rtl="0" algn="l">
              <a:lnSpc>
                <a:spcPct val="100000"/>
              </a:lnSpc>
              <a:spcBef>
                <a:spcPts val="0"/>
              </a:spcBef>
              <a:spcAft>
                <a:spcPts val="0"/>
              </a:spcAft>
              <a:buNone/>
            </a:pPr>
            <a:r>
              <a:t/>
            </a:r>
            <a:endParaRPr>
              <a:solidFill>
                <a:schemeClr val="dk2"/>
              </a:solidFill>
            </a:endParaRPr>
          </a:p>
          <a:p>
            <a:pPr indent="0" lvl="0" marL="0" marR="0" rtl="0" algn="l">
              <a:lnSpc>
                <a:spcPct val="100000"/>
              </a:lnSpc>
              <a:spcBef>
                <a:spcPts val="0"/>
              </a:spcBef>
              <a:spcAft>
                <a:spcPts val="0"/>
              </a:spcAft>
              <a:buNone/>
            </a:pPr>
            <a:r>
              <a:rPr lang="de-DE">
                <a:solidFill>
                  <a:schemeClr val="dk2"/>
                </a:solidFill>
              </a:rPr>
              <a:t>UP-WS11, Mo 14:00 - 15:30  </a:t>
            </a:r>
            <a:r>
              <a:rPr lang="de-DE">
                <a:solidFill>
                  <a:srgbClr val="FF9900"/>
                </a:solidFill>
              </a:rPr>
              <a:t>Workshop </a:t>
            </a:r>
            <a:r>
              <a:rPr lang="de-DE">
                <a:solidFill>
                  <a:schemeClr val="dk2"/>
                </a:solidFill>
              </a:rPr>
              <a:t>Nachwuchsförderung</a:t>
            </a:r>
            <a:endParaRPr>
              <a:solidFill>
                <a:schemeClr val="dk2"/>
              </a:solidFill>
            </a:endParaRPr>
          </a:p>
          <a:p>
            <a:pPr indent="0" lvl="0" marL="0" marR="0" rtl="0" algn="l">
              <a:lnSpc>
                <a:spcPct val="100000"/>
              </a:lnSpc>
              <a:spcBef>
                <a:spcPts val="0"/>
              </a:spcBef>
              <a:spcAft>
                <a:spcPts val="0"/>
              </a:spcAft>
              <a:buNone/>
            </a:pPr>
            <a:r>
              <a:t/>
            </a:r>
            <a:endParaRPr>
              <a:solidFill>
                <a:schemeClr val="dk2"/>
              </a:solidFill>
            </a:endParaRPr>
          </a:p>
          <a:p>
            <a:pPr indent="0" lvl="0" marL="0" marR="0" rtl="0" algn="l">
              <a:lnSpc>
                <a:spcPct val="100000"/>
              </a:lnSpc>
              <a:spcBef>
                <a:spcPts val="0"/>
              </a:spcBef>
              <a:spcAft>
                <a:spcPts val="0"/>
              </a:spcAft>
              <a:buNone/>
            </a:pPr>
            <a:r>
              <a:rPr lang="de-DE">
                <a:solidFill>
                  <a:schemeClr val="dk2"/>
                </a:solidFill>
              </a:rPr>
              <a:t>FB Gruppe Alumni German UPA Summer und Winter School</a:t>
            </a:r>
            <a:endParaRPr>
              <a:solidFill>
                <a:schemeClr val="dk2"/>
              </a:solidFill>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0" lvl="0" marL="0" marR="0" rtl="0" algn="l">
              <a:lnSpc>
                <a:spcPct val="100000"/>
              </a:lnSpc>
              <a:spcBef>
                <a:spcPts val="0"/>
              </a:spcBef>
              <a:spcAft>
                <a:spcPts val="0"/>
              </a:spcAft>
              <a:buNone/>
            </a:pPr>
            <a:r>
              <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96"/>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UPA Summer School</a:t>
            </a:r>
            <a:endParaRPr b="1" i="0" sz="2400" u="none" cap="none" strike="noStrike">
              <a:solidFill>
                <a:srgbClr val="FF8900"/>
              </a:solidFill>
              <a:latin typeface="Lato"/>
              <a:ea typeface="Lato"/>
              <a:cs typeface="Lato"/>
              <a:sym typeface="Lato"/>
            </a:endParaRPr>
          </a:p>
        </p:txBody>
      </p:sp>
      <p:sp>
        <p:nvSpPr>
          <p:cNvPr id="516" name="Google Shape;516;p96"/>
          <p:cNvSpPr/>
          <p:nvPr/>
        </p:nvSpPr>
        <p:spPr>
          <a:xfrm>
            <a:off x="5036625" y="968825"/>
            <a:ext cx="3694200" cy="313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Font typeface="Lato"/>
              <a:buNone/>
            </a:pPr>
            <a:r>
              <a:rPr b="1" i="0" lang="de-DE" u="none" cap="none" strike="noStrike">
                <a:solidFill>
                  <a:srgbClr val="FF8900"/>
                </a:solidFill>
                <a:latin typeface="Lato"/>
                <a:ea typeface="Lato"/>
                <a:cs typeface="Lato"/>
                <a:sym typeface="Lato"/>
              </a:rPr>
              <a:t>Bewirb Dich!</a:t>
            </a:r>
            <a:endParaRPr b="1">
              <a:solidFill>
                <a:srgbClr val="FF8900"/>
              </a:solidFill>
              <a:latin typeface="Lato"/>
              <a:ea typeface="Lato"/>
              <a:cs typeface="Lato"/>
              <a:sym typeface="Lato"/>
            </a:endParaRPr>
          </a:p>
          <a:p>
            <a:pPr indent="0" lvl="0" marL="0" marR="0" rtl="0" algn="l">
              <a:lnSpc>
                <a:spcPct val="100000"/>
              </a:lnSpc>
              <a:spcBef>
                <a:spcPts val="1000"/>
              </a:spcBef>
              <a:spcAft>
                <a:spcPts val="0"/>
              </a:spcAft>
              <a:buClr>
                <a:srgbClr val="666666"/>
              </a:buClr>
              <a:buFont typeface="Lato"/>
              <a:buNone/>
            </a:pPr>
            <a:r>
              <a:rPr b="0" i="0" lang="de-DE" u="none" cap="none" strike="noStrike">
                <a:solidFill>
                  <a:srgbClr val="666666"/>
                </a:solidFill>
                <a:latin typeface="Lato"/>
                <a:ea typeface="Lato"/>
                <a:cs typeface="Lato"/>
                <a:sym typeface="Lato"/>
              </a:rPr>
              <a:t>Auch 201</a:t>
            </a:r>
            <a:r>
              <a:rPr lang="de-DE">
                <a:solidFill>
                  <a:srgbClr val="666666"/>
                </a:solidFill>
                <a:latin typeface="Lato"/>
                <a:ea typeface="Lato"/>
                <a:cs typeface="Lato"/>
                <a:sym typeface="Lato"/>
              </a:rPr>
              <a:t>8</a:t>
            </a:r>
            <a:r>
              <a:rPr b="0" i="0" lang="de-DE" u="none" cap="none" strike="noStrike">
                <a:solidFill>
                  <a:srgbClr val="666666"/>
                </a:solidFill>
                <a:latin typeface="Lato"/>
                <a:ea typeface="Lato"/>
                <a:cs typeface="Lato"/>
                <a:sym typeface="Lato"/>
              </a:rPr>
              <a:t> findet </a:t>
            </a:r>
            <a:r>
              <a:rPr lang="de-DE">
                <a:solidFill>
                  <a:srgbClr val="666666"/>
                </a:solidFill>
                <a:latin typeface="Lato"/>
                <a:ea typeface="Lato"/>
                <a:cs typeface="Lato"/>
                <a:sym typeface="Lato"/>
              </a:rPr>
              <a:t>im </a:t>
            </a:r>
            <a:r>
              <a:rPr b="0" i="0" lang="de-DE" u="none" cap="none" strike="noStrike">
                <a:solidFill>
                  <a:srgbClr val="666666"/>
                </a:solidFill>
                <a:latin typeface="Lato"/>
                <a:ea typeface="Lato"/>
                <a:cs typeface="Lato"/>
                <a:sym typeface="Lato"/>
              </a:rPr>
              <a:t>August wieder eine German UPA Summer School im Kloster Bronnbach bei Wertheim statt.</a:t>
            </a:r>
            <a:endParaRPr>
              <a:latin typeface="Lato"/>
              <a:ea typeface="Lato"/>
              <a:cs typeface="Lato"/>
              <a:sym typeface="Lato"/>
            </a:endParaRPr>
          </a:p>
          <a:p>
            <a:pPr indent="0" lvl="0" marL="0" marR="0" rtl="0" algn="l">
              <a:lnSpc>
                <a:spcPct val="100000"/>
              </a:lnSpc>
              <a:spcBef>
                <a:spcPts val="1000"/>
              </a:spcBef>
              <a:spcAft>
                <a:spcPts val="0"/>
              </a:spcAft>
              <a:buClr>
                <a:srgbClr val="666666"/>
              </a:buClr>
              <a:buFont typeface="Lato"/>
              <a:buNone/>
            </a:pPr>
            <a:r>
              <a:rPr b="0" i="0" lang="de-DE" u="none" cap="none" strike="noStrike">
                <a:solidFill>
                  <a:srgbClr val="666666"/>
                </a:solidFill>
                <a:latin typeface="Lato"/>
                <a:ea typeface="Lato"/>
                <a:cs typeface="Lato"/>
                <a:sym typeface="Lato"/>
              </a:rPr>
              <a:t>Das Seminar, Unterkunft, Verpflegung und Unterlagen wird durch die German UPA gefördert und kostet für teilnehmende Studierende nur 90,– Euro. Zudem gibt es einen Gutschein für eine gratis</a:t>
            </a:r>
            <a:r>
              <a:rPr lang="de-DE">
                <a:solidFill>
                  <a:srgbClr val="666666"/>
                </a:solidFill>
                <a:latin typeface="Lato"/>
                <a:ea typeface="Lato"/>
                <a:cs typeface="Lato"/>
                <a:sym typeface="Lato"/>
              </a:rPr>
              <a:t> </a:t>
            </a:r>
            <a:r>
              <a:rPr b="0" i="0" lang="de-DE" u="none" cap="none" strike="noStrike">
                <a:solidFill>
                  <a:srgbClr val="666666"/>
                </a:solidFill>
                <a:latin typeface="Lato"/>
                <a:ea typeface="Lato"/>
                <a:cs typeface="Lato"/>
                <a:sym typeface="Lato"/>
              </a:rPr>
              <a:t>Jahresmitgliedschaft.</a:t>
            </a:r>
            <a:endParaRPr>
              <a:latin typeface="Lato"/>
              <a:ea typeface="Lato"/>
              <a:cs typeface="Lato"/>
              <a:sym typeface="Lato"/>
            </a:endParaRPr>
          </a:p>
          <a:p>
            <a:pPr indent="0" lvl="0" marL="0" marR="0" rtl="0" algn="l">
              <a:lnSpc>
                <a:spcPct val="100000"/>
              </a:lnSpc>
              <a:spcBef>
                <a:spcPts val="1000"/>
              </a:spcBef>
              <a:spcAft>
                <a:spcPts val="0"/>
              </a:spcAft>
              <a:buClr>
                <a:srgbClr val="666666"/>
              </a:buClr>
              <a:buFont typeface="Lato"/>
              <a:buNone/>
            </a:pPr>
            <a:r>
              <a:rPr b="0" i="0" lang="de-DE" u="none" cap="none" strike="noStrike">
                <a:solidFill>
                  <a:srgbClr val="666666"/>
                </a:solidFill>
                <a:latin typeface="Lato"/>
                <a:ea typeface="Lato"/>
                <a:cs typeface="Lato"/>
                <a:sym typeface="Lato"/>
              </a:rPr>
              <a:t>Studierende mit einer German UPA Mitgliedschaft erhalten einen Vorzugspreis von nur 50,– Euro.</a:t>
            </a:r>
            <a:endParaRPr>
              <a:latin typeface="Lato"/>
              <a:ea typeface="Lato"/>
              <a:cs typeface="Lato"/>
              <a:sym typeface="Lato"/>
            </a:endParaRPr>
          </a:p>
          <a:p>
            <a:pPr indent="0" lvl="0" marL="0" marR="0" rtl="0" algn="l">
              <a:lnSpc>
                <a:spcPct val="100000"/>
              </a:lnSpc>
              <a:spcBef>
                <a:spcPts val="0"/>
              </a:spcBef>
              <a:spcAft>
                <a:spcPts val="0"/>
              </a:spcAft>
              <a:buClr>
                <a:srgbClr val="666666"/>
              </a:buClr>
              <a:buFont typeface="Lato"/>
              <a:buNone/>
            </a:pPr>
            <a:r>
              <a:t/>
            </a:r>
            <a:endParaRPr b="0" i="0" u="none" cap="none" strike="noStrike">
              <a:solidFill>
                <a:srgbClr val="666666"/>
              </a:solidFill>
              <a:latin typeface="Lato"/>
              <a:ea typeface="Lato"/>
              <a:cs typeface="Lato"/>
              <a:sym typeface="Lato"/>
            </a:endParaRPr>
          </a:p>
          <a:p>
            <a:pPr indent="0" lvl="0" marL="0" marR="0" rtl="0" algn="l">
              <a:lnSpc>
                <a:spcPct val="100000"/>
              </a:lnSpc>
              <a:spcBef>
                <a:spcPts val="0"/>
              </a:spcBef>
              <a:spcAft>
                <a:spcPts val="0"/>
              </a:spcAft>
              <a:buClr>
                <a:srgbClr val="666666"/>
              </a:buClr>
              <a:buFont typeface="Lato"/>
              <a:buNone/>
            </a:pPr>
            <a:r>
              <a:rPr b="0" i="0" lang="de-DE" u="none" cap="none" strike="noStrike">
                <a:solidFill>
                  <a:srgbClr val="666666"/>
                </a:solidFill>
                <a:latin typeface="Lato"/>
                <a:ea typeface="Lato"/>
                <a:cs typeface="Lato"/>
                <a:sym typeface="Lato"/>
              </a:rPr>
              <a:t>               </a:t>
            </a:r>
            <a:endParaRPr>
              <a:latin typeface="Lato"/>
              <a:ea typeface="Lato"/>
              <a:cs typeface="Lato"/>
              <a:sym typeface="Lato"/>
            </a:endParaRPr>
          </a:p>
        </p:txBody>
      </p:sp>
      <p:pic>
        <p:nvPicPr>
          <p:cNvPr id="517" name="Google Shape;517;p96"/>
          <p:cNvPicPr preferRelativeResize="0"/>
          <p:nvPr/>
        </p:nvPicPr>
        <p:blipFill rotWithShape="1">
          <a:blip r:embed="rId3">
            <a:alphaModFix/>
          </a:blip>
          <a:srcRect b="0" l="7878" r="14039" t="0"/>
          <a:stretch/>
        </p:blipFill>
        <p:spPr>
          <a:xfrm>
            <a:off x="470450" y="1000725"/>
            <a:ext cx="4270922" cy="307670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97"/>
          <p:cNvSpPr txBox="1"/>
          <p:nvPr>
            <p:ph idx="2"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UPA Winter School</a:t>
            </a:r>
            <a:endParaRPr b="1" i="0" sz="2400" u="none" cap="none" strike="noStrike">
              <a:solidFill>
                <a:srgbClr val="FF8900"/>
              </a:solidFill>
              <a:latin typeface="Lato"/>
              <a:ea typeface="Lato"/>
              <a:cs typeface="Lato"/>
              <a:sym typeface="Lato"/>
            </a:endParaRPr>
          </a:p>
        </p:txBody>
      </p:sp>
      <p:sp>
        <p:nvSpPr>
          <p:cNvPr id="523" name="Google Shape;523;p97"/>
          <p:cNvSpPr/>
          <p:nvPr/>
        </p:nvSpPr>
        <p:spPr>
          <a:xfrm>
            <a:off x="5189020" y="1045029"/>
            <a:ext cx="3546900" cy="28008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2"/>
              </a:buClr>
              <a:buFont typeface="Lato"/>
              <a:buNone/>
            </a:pPr>
            <a:r>
              <a:rPr b="1" lang="de-DE">
                <a:solidFill>
                  <a:srgbClr val="FF8900"/>
                </a:solidFill>
                <a:latin typeface="Lato"/>
                <a:ea typeface="Lato"/>
                <a:cs typeface="Lato"/>
                <a:sym typeface="Lato"/>
              </a:rPr>
              <a:t>Bewirb Dich!</a:t>
            </a:r>
            <a:endParaRPr/>
          </a:p>
          <a:p>
            <a:pPr indent="0" lvl="0" marL="0" rtl="0" algn="l">
              <a:spcBef>
                <a:spcPts val="1000"/>
              </a:spcBef>
              <a:spcAft>
                <a:spcPts val="0"/>
              </a:spcAft>
              <a:buClr>
                <a:schemeClr val="dk2"/>
              </a:buClr>
              <a:buFont typeface="Lato"/>
              <a:buNone/>
            </a:pPr>
            <a:r>
              <a:rPr b="0" i="0" lang="de-DE" u="none" cap="none" strike="noStrike">
                <a:solidFill>
                  <a:srgbClr val="666666"/>
                </a:solidFill>
                <a:latin typeface="Lato"/>
                <a:ea typeface="Lato"/>
                <a:cs typeface="Lato"/>
                <a:sym typeface="Lato"/>
              </a:rPr>
              <a:t>Die 2</a:t>
            </a:r>
            <a:r>
              <a:rPr lang="de-DE">
                <a:solidFill>
                  <a:srgbClr val="666666"/>
                </a:solidFill>
                <a:latin typeface="Lato"/>
                <a:ea typeface="Lato"/>
                <a:cs typeface="Lato"/>
                <a:sym typeface="Lato"/>
              </a:rPr>
              <a:t>. </a:t>
            </a:r>
            <a:r>
              <a:rPr b="0" i="0" lang="de-DE" u="none" cap="none" strike="noStrike">
                <a:solidFill>
                  <a:srgbClr val="666666"/>
                </a:solidFill>
                <a:latin typeface="Lato"/>
                <a:ea typeface="Lato"/>
                <a:cs typeface="Lato"/>
                <a:sym typeface="Lato"/>
              </a:rPr>
              <a:t>German UPA Winter School 201</a:t>
            </a:r>
            <a:r>
              <a:rPr lang="de-DE">
                <a:solidFill>
                  <a:srgbClr val="666666"/>
                </a:solidFill>
                <a:latin typeface="Lato"/>
                <a:ea typeface="Lato"/>
                <a:cs typeface="Lato"/>
                <a:sym typeface="Lato"/>
              </a:rPr>
              <a:t>8</a:t>
            </a:r>
            <a:r>
              <a:rPr b="0" i="0" lang="de-DE" u="none" cap="none" strike="noStrike">
                <a:solidFill>
                  <a:srgbClr val="666666"/>
                </a:solidFill>
                <a:latin typeface="Lato"/>
                <a:ea typeface="Lato"/>
                <a:cs typeface="Lato"/>
                <a:sym typeface="Lato"/>
              </a:rPr>
              <a:t> findet </a:t>
            </a:r>
            <a:r>
              <a:rPr lang="de-DE">
                <a:solidFill>
                  <a:srgbClr val="666666"/>
                </a:solidFill>
                <a:latin typeface="Lato"/>
                <a:ea typeface="Lato"/>
                <a:cs typeface="Lato"/>
                <a:sym typeface="Lato"/>
              </a:rPr>
              <a:t>im </a:t>
            </a:r>
            <a:r>
              <a:rPr b="0" i="0" lang="de-DE" u="none" cap="none" strike="noStrike">
                <a:solidFill>
                  <a:srgbClr val="666666"/>
                </a:solidFill>
                <a:latin typeface="Lato"/>
                <a:ea typeface="Lato"/>
                <a:cs typeface="Lato"/>
                <a:sym typeface="Lato"/>
              </a:rPr>
              <a:t>Februar im Kloster Bronnbach bei Wertheim statt.</a:t>
            </a:r>
            <a:endParaRPr/>
          </a:p>
          <a:p>
            <a:pPr indent="0" lvl="0" marL="0" marR="0" rtl="0" algn="l">
              <a:lnSpc>
                <a:spcPct val="100000"/>
              </a:lnSpc>
              <a:spcBef>
                <a:spcPts val="1000"/>
              </a:spcBef>
              <a:spcAft>
                <a:spcPts val="0"/>
              </a:spcAft>
              <a:buClr>
                <a:srgbClr val="666666"/>
              </a:buClr>
              <a:buFont typeface="Lato"/>
              <a:buNone/>
            </a:pPr>
            <a:r>
              <a:rPr b="0" i="0" lang="de-DE" u="none" cap="none" strike="noStrike">
                <a:solidFill>
                  <a:srgbClr val="666666"/>
                </a:solidFill>
                <a:latin typeface="Lato"/>
                <a:ea typeface="Lato"/>
                <a:cs typeface="Lato"/>
                <a:sym typeface="Lato"/>
              </a:rPr>
              <a:t>Das Seminar, Unterkunft, Verpflegung und Unterlagen wird durch die German UPA gefördert und kostet für Teilnehmer nur 300,– Euro. Zudem gibt es einen Gutschein für eine gratis Jahresmitgliedschaft.</a:t>
            </a:r>
            <a:endParaRPr/>
          </a:p>
          <a:p>
            <a:pPr indent="0" lvl="0" marL="0" marR="0" rtl="0" algn="l">
              <a:lnSpc>
                <a:spcPct val="100000"/>
              </a:lnSpc>
              <a:spcBef>
                <a:spcPts val="1000"/>
              </a:spcBef>
              <a:spcAft>
                <a:spcPts val="0"/>
              </a:spcAft>
              <a:buClr>
                <a:srgbClr val="666666"/>
              </a:buClr>
              <a:buFont typeface="Lato"/>
              <a:buNone/>
            </a:pPr>
            <a:r>
              <a:rPr b="0" i="0" lang="de-DE" u="none" cap="none" strike="noStrike">
                <a:solidFill>
                  <a:srgbClr val="666666"/>
                </a:solidFill>
                <a:latin typeface="Lato"/>
                <a:ea typeface="Lato"/>
                <a:cs typeface="Lato"/>
                <a:sym typeface="Lato"/>
              </a:rPr>
              <a:t>Teilnehmer mit einer German UPA Mitgliedschaft erhalten einen Vorzugspreis von nur 220,– Euro.</a:t>
            </a:r>
            <a:endParaRPr/>
          </a:p>
          <a:p>
            <a:pPr indent="0" lvl="0" marL="0" marR="0" rtl="0" algn="l">
              <a:lnSpc>
                <a:spcPct val="100000"/>
              </a:lnSpc>
              <a:spcBef>
                <a:spcPts val="1000"/>
              </a:spcBef>
              <a:spcAft>
                <a:spcPts val="0"/>
              </a:spcAft>
              <a:buClr>
                <a:srgbClr val="666666"/>
              </a:buClr>
              <a:buFont typeface="Lato"/>
              <a:buNone/>
            </a:pPr>
            <a:r>
              <a:t/>
            </a:r>
            <a:endParaRPr/>
          </a:p>
        </p:txBody>
      </p:sp>
      <p:pic>
        <p:nvPicPr>
          <p:cNvPr descr="screenshot_999.png" id="524" name="Google Shape;524;p97"/>
          <p:cNvPicPr preferRelativeResize="0"/>
          <p:nvPr/>
        </p:nvPicPr>
        <p:blipFill rotWithShape="1">
          <a:blip r:embed="rId3">
            <a:alphaModFix/>
          </a:blip>
          <a:srcRect b="0" l="0" r="0" t="0"/>
          <a:stretch/>
        </p:blipFill>
        <p:spPr>
          <a:xfrm>
            <a:off x="479399" y="1121229"/>
            <a:ext cx="4170000" cy="2892600"/>
          </a:xfrm>
          <a:prstGeom prst="rect">
            <a:avLst/>
          </a:prstGeom>
          <a:noFill/>
          <a:ln>
            <a:noFill/>
          </a:ln>
        </p:spPr>
      </p:pic>
      <p:sp>
        <p:nvSpPr>
          <p:cNvPr id="525" name="Google Shape;525;p97"/>
          <p:cNvSpPr txBox="1"/>
          <p:nvPr/>
        </p:nvSpPr>
        <p:spPr>
          <a:xfrm>
            <a:off x="479400" y="4137825"/>
            <a:ext cx="4483500" cy="26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de-DE" sz="1000">
                <a:solidFill>
                  <a:schemeClr val="dk2"/>
                </a:solidFill>
                <a:latin typeface="Lato"/>
                <a:ea typeface="Lato"/>
                <a:cs typeface="Lato"/>
                <a:sym typeface="Lato"/>
              </a:rPr>
              <a:t>http://germanupa.de/events/winter-school/</a:t>
            </a:r>
            <a:endParaRPr sz="10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p98"/>
          <p:cNvSpPr txBox="1"/>
          <p:nvPr>
            <p:ph idx="1"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UPA UX Challenge</a:t>
            </a:r>
            <a:endParaRPr b="1" i="0" sz="2400" u="none" cap="none" strike="noStrike">
              <a:solidFill>
                <a:srgbClr val="FF8900"/>
              </a:solidFill>
              <a:latin typeface="Lato"/>
              <a:ea typeface="Lato"/>
              <a:cs typeface="Lato"/>
              <a:sym typeface="Lato"/>
            </a:endParaRPr>
          </a:p>
        </p:txBody>
      </p:sp>
      <p:pic>
        <p:nvPicPr>
          <p:cNvPr descr="screenshot_997.png" id="531" name="Google Shape;531;p98"/>
          <p:cNvPicPr preferRelativeResize="0"/>
          <p:nvPr/>
        </p:nvPicPr>
        <p:blipFill rotWithShape="1">
          <a:blip r:embed="rId3">
            <a:alphaModFix/>
          </a:blip>
          <a:srcRect b="0" l="0" r="0" t="0"/>
          <a:stretch/>
        </p:blipFill>
        <p:spPr>
          <a:xfrm>
            <a:off x="499875" y="1125526"/>
            <a:ext cx="2835600" cy="3156900"/>
          </a:xfrm>
          <a:prstGeom prst="rect">
            <a:avLst/>
          </a:prstGeom>
          <a:noFill/>
          <a:ln>
            <a:noFill/>
          </a:ln>
        </p:spPr>
      </p:pic>
      <p:pic>
        <p:nvPicPr>
          <p:cNvPr descr="screenshot_998.png" id="532" name="Google Shape;532;p98"/>
          <p:cNvPicPr preferRelativeResize="0"/>
          <p:nvPr/>
        </p:nvPicPr>
        <p:blipFill rotWithShape="1">
          <a:blip r:embed="rId4">
            <a:alphaModFix/>
          </a:blip>
          <a:srcRect b="0" l="0" r="4085" t="61513"/>
          <a:stretch/>
        </p:blipFill>
        <p:spPr>
          <a:xfrm>
            <a:off x="6090550" y="2806025"/>
            <a:ext cx="2915100" cy="1532100"/>
          </a:xfrm>
          <a:prstGeom prst="rect">
            <a:avLst/>
          </a:prstGeom>
          <a:noFill/>
          <a:ln>
            <a:noFill/>
          </a:ln>
        </p:spPr>
      </p:pic>
      <p:sp>
        <p:nvSpPr>
          <p:cNvPr id="533" name="Google Shape;533;p98"/>
          <p:cNvSpPr/>
          <p:nvPr/>
        </p:nvSpPr>
        <p:spPr>
          <a:xfrm>
            <a:off x="3335400" y="1125525"/>
            <a:ext cx="5341500" cy="2800800"/>
          </a:xfrm>
          <a:prstGeom prst="rect">
            <a:avLst/>
          </a:prstGeom>
          <a:noFill/>
          <a:ln>
            <a:noFill/>
          </a:ln>
        </p:spPr>
        <p:txBody>
          <a:bodyPr anchorCtr="0" anchor="t" bIns="45700" lIns="91425" spcFirstLastPara="1" rIns="91425" wrap="square" tIns="45700">
            <a:noAutofit/>
          </a:bodyPr>
          <a:lstStyle/>
          <a:p>
            <a:pPr indent="-292100" lvl="0" marL="342900" marR="0" rtl="0" algn="l">
              <a:lnSpc>
                <a:spcPct val="100000"/>
              </a:lnSpc>
              <a:spcBef>
                <a:spcPts val="0"/>
              </a:spcBef>
              <a:spcAft>
                <a:spcPts val="0"/>
              </a:spcAft>
              <a:buClr>
                <a:srgbClr val="666666"/>
              </a:buClr>
              <a:buSzPts val="1200"/>
              <a:buFont typeface="Lato"/>
              <a:buChar char="▪"/>
            </a:pPr>
            <a:r>
              <a:rPr lang="de-DE" sz="1200">
                <a:solidFill>
                  <a:schemeClr val="dk2"/>
                </a:solidFill>
                <a:latin typeface="Lato"/>
                <a:ea typeface="Lato"/>
                <a:cs typeface="Lato"/>
                <a:sym typeface="Lato"/>
              </a:rPr>
              <a:t>Es soll ein Video (Länge max. 3 Min.) produziert werden, das einen Prototypen für ein innovatives Pr</a:t>
            </a:r>
            <a:r>
              <a:rPr lang="de-DE" sz="1200">
                <a:solidFill>
                  <a:srgbClr val="666666"/>
                </a:solidFill>
                <a:latin typeface="Lato"/>
                <a:ea typeface="Lato"/>
                <a:cs typeface="Lato"/>
                <a:sym typeface="Lato"/>
              </a:rPr>
              <a:t>odukt und dessen Nutzung vorstellt.</a:t>
            </a:r>
            <a:endParaRPr sz="1200">
              <a:solidFill>
                <a:srgbClr val="666666"/>
              </a:solidFill>
              <a:latin typeface="Lato"/>
              <a:ea typeface="Lato"/>
              <a:cs typeface="Lato"/>
              <a:sym typeface="Lato"/>
            </a:endParaRPr>
          </a:p>
          <a:p>
            <a:pPr indent="-292100" lvl="0" marL="342900" marR="0" rtl="0" algn="l">
              <a:lnSpc>
                <a:spcPct val="100000"/>
              </a:lnSpc>
              <a:spcBef>
                <a:spcPts val="0"/>
              </a:spcBef>
              <a:spcAft>
                <a:spcPts val="0"/>
              </a:spcAft>
              <a:buClr>
                <a:srgbClr val="666666"/>
              </a:buClr>
              <a:buSzPts val="1200"/>
              <a:buFont typeface="Lato"/>
              <a:buChar char="▪"/>
            </a:pPr>
            <a:r>
              <a:rPr lang="de-DE" sz="1200">
                <a:solidFill>
                  <a:srgbClr val="666666"/>
                </a:solidFill>
                <a:latin typeface="Lato"/>
                <a:ea typeface="Lato"/>
                <a:cs typeface="Lato"/>
                <a:sym typeface="Lato"/>
              </a:rPr>
              <a:t>Ein 2-seitiges Paper soll die Idee und das Ergebnis beschreiben und zusammen mit dem Video eingereicht werden.</a:t>
            </a:r>
            <a:endParaRPr sz="1200">
              <a:solidFill>
                <a:srgbClr val="666666"/>
              </a:solidFill>
              <a:latin typeface="Lato"/>
              <a:ea typeface="Lato"/>
              <a:cs typeface="Lato"/>
              <a:sym typeface="Lato"/>
            </a:endParaRPr>
          </a:p>
          <a:p>
            <a:pPr indent="-292100" lvl="0" marL="342900" marR="0" rtl="0" algn="l">
              <a:lnSpc>
                <a:spcPct val="100000"/>
              </a:lnSpc>
              <a:spcBef>
                <a:spcPts val="0"/>
              </a:spcBef>
              <a:spcAft>
                <a:spcPts val="0"/>
              </a:spcAft>
              <a:buClr>
                <a:srgbClr val="666666"/>
              </a:buClr>
              <a:buSzPts val="1200"/>
              <a:buFont typeface="Lato"/>
              <a:buChar char="▪"/>
            </a:pPr>
            <a:r>
              <a:rPr lang="de-DE" sz="1200">
                <a:solidFill>
                  <a:srgbClr val="666666"/>
                </a:solidFill>
                <a:latin typeface="Lato"/>
                <a:ea typeface="Lato"/>
                <a:cs typeface="Lato"/>
                <a:sym typeface="Lato"/>
              </a:rPr>
              <a:t>Das Produkt soll eine innovative UX aufweisen.</a:t>
            </a:r>
            <a:endParaRPr sz="1200">
              <a:solidFill>
                <a:srgbClr val="666666"/>
              </a:solidFill>
              <a:latin typeface="Lato"/>
              <a:ea typeface="Lato"/>
              <a:cs typeface="Lato"/>
              <a:sym typeface="Lato"/>
            </a:endParaRPr>
          </a:p>
          <a:p>
            <a:pPr indent="-292100" lvl="0" marL="342900" marR="0" rtl="0" algn="l">
              <a:lnSpc>
                <a:spcPct val="100000"/>
              </a:lnSpc>
              <a:spcBef>
                <a:spcPts val="0"/>
              </a:spcBef>
              <a:spcAft>
                <a:spcPts val="0"/>
              </a:spcAft>
              <a:buClr>
                <a:srgbClr val="666666"/>
              </a:buClr>
              <a:buSzPts val="1200"/>
              <a:buFont typeface="Lato"/>
              <a:buChar char="▪"/>
            </a:pPr>
            <a:r>
              <a:rPr lang="de-DE" sz="1200">
                <a:solidFill>
                  <a:srgbClr val="666666"/>
                </a:solidFill>
                <a:latin typeface="Lato"/>
                <a:ea typeface="Lato"/>
                <a:cs typeface="Lato"/>
                <a:sym typeface="Lato"/>
              </a:rPr>
              <a:t>Die besten fünf Videos werden von einer Jury als Gewinner nominiert.</a:t>
            </a:r>
            <a:endParaRPr sz="1200">
              <a:solidFill>
                <a:srgbClr val="666666"/>
              </a:solidFill>
              <a:latin typeface="Lato"/>
              <a:ea typeface="Lato"/>
              <a:cs typeface="Lato"/>
              <a:sym typeface="Lato"/>
            </a:endParaRPr>
          </a:p>
          <a:p>
            <a:pPr indent="-292100" lvl="0" marL="342900" marR="0" rtl="0" algn="l">
              <a:lnSpc>
                <a:spcPct val="100000"/>
              </a:lnSpc>
              <a:spcBef>
                <a:spcPts val="0"/>
              </a:spcBef>
              <a:spcAft>
                <a:spcPts val="0"/>
              </a:spcAft>
              <a:buClr>
                <a:srgbClr val="666666"/>
              </a:buClr>
              <a:buSzPts val="1200"/>
              <a:buFont typeface="Lato"/>
              <a:buChar char="▪"/>
            </a:pPr>
            <a:r>
              <a:rPr lang="de-DE" sz="1200">
                <a:solidFill>
                  <a:srgbClr val="666666"/>
                </a:solidFill>
                <a:latin typeface="Lato"/>
                <a:ea typeface="Lato"/>
                <a:cs typeface="Lato"/>
                <a:sym typeface="Lato"/>
              </a:rPr>
              <a:t>Die Gewinner werden im Juli 2017 bekannt gegeben.</a:t>
            </a:r>
            <a:endParaRPr sz="1200">
              <a:solidFill>
                <a:srgbClr val="666666"/>
              </a:solidFill>
              <a:latin typeface="Lato"/>
              <a:ea typeface="Lato"/>
              <a:cs typeface="Lato"/>
              <a:sym typeface="Lato"/>
            </a:endParaRPr>
          </a:p>
          <a:p>
            <a:pPr indent="-292100" lvl="0" marL="342900" marR="0" rtl="0" algn="l">
              <a:lnSpc>
                <a:spcPct val="100000"/>
              </a:lnSpc>
              <a:spcBef>
                <a:spcPts val="0"/>
              </a:spcBef>
              <a:spcAft>
                <a:spcPts val="0"/>
              </a:spcAft>
              <a:buClr>
                <a:srgbClr val="666666"/>
              </a:buClr>
              <a:buSzPts val="1200"/>
              <a:buFont typeface="Lato"/>
              <a:buChar char="▪"/>
            </a:pPr>
            <a:r>
              <a:rPr lang="de-DE" sz="1200">
                <a:solidFill>
                  <a:srgbClr val="666666"/>
                </a:solidFill>
                <a:latin typeface="Lato"/>
                <a:ea typeface="Lato"/>
                <a:cs typeface="Lato"/>
                <a:sym typeface="Lato"/>
              </a:rPr>
              <a:t>Der/die HauptgewinnerIN werden live durch das Publikum der German UPA Abendveranstaltung im Rahmen der Mensch &amp; Computer 2017 ermittelt </a:t>
            </a:r>
            <a:endParaRPr sz="1200">
              <a:solidFill>
                <a:srgbClr val="666666"/>
              </a:solidFill>
              <a:latin typeface="Lato"/>
              <a:ea typeface="Lato"/>
              <a:cs typeface="Lato"/>
              <a:sym typeface="Lato"/>
            </a:endParaRPr>
          </a:p>
          <a:p>
            <a:pPr indent="0" lvl="0" marL="0" marR="0" rtl="0" algn="l">
              <a:lnSpc>
                <a:spcPct val="100000"/>
              </a:lnSpc>
              <a:spcBef>
                <a:spcPts val="0"/>
              </a:spcBef>
              <a:spcAft>
                <a:spcPts val="0"/>
              </a:spcAft>
              <a:buNone/>
            </a:pPr>
            <a:r>
              <a:t/>
            </a:r>
            <a:endParaRPr sz="1200">
              <a:solidFill>
                <a:srgbClr val="666666"/>
              </a:solidFill>
              <a:latin typeface="Lato"/>
              <a:ea typeface="Lato"/>
              <a:cs typeface="Lato"/>
              <a:sym typeface="Lato"/>
            </a:endParaRPr>
          </a:p>
          <a:p>
            <a:pPr indent="0" lvl="0" marL="0" marR="0" rtl="0" algn="l">
              <a:lnSpc>
                <a:spcPct val="100000"/>
              </a:lnSpc>
              <a:spcBef>
                <a:spcPts val="0"/>
              </a:spcBef>
              <a:spcAft>
                <a:spcPts val="0"/>
              </a:spcAft>
              <a:buNone/>
            </a:pPr>
            <a:r>
              <a:rPr b="1" lang="de-DE" sz="1200">
                <a:solidFill>
                  <a:srgbClr val="FF8900"/>
                </a:solidFill>
                <a:latin typeface="Lato"/>
                <a:ea typeface="Lato"/>
                <a:cs typeface="Lato"/>
                <a:sym typeface="Lato"/>
              </a:rPr>
              <a:t>auch wieder in 2018!</a:t>
            </a:r>
            <a:endParaRPr b="1" sz="1200">
              <a:solidFill>
                <a:srgbClr val="FF8900"/>
              </a:solidFill>
              <a:latin typeface="Lato"/>
              <a:ea typeface="Lato"/>
              <a:cs typeface="Lato"/>
              <a:sym typeface="La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537" name="Shape 537"/>
        <p:cNvGrpSpPr/>
        <p:nvPr/>
      </p:nvGrpSpPr>
      <p:grpSpPr>
        <a:xfrm>
          <a:off x="0" y="0"/>
          <a:ext cx="0" cy="0"/>
          <a:chOff x="0" y="0"/>
          <a:chExt cx="0" cy="0"/>
        </a:xfrm>
      </p:grpSpPr>
      <p:sp>
        <p:nvSpPr>
          <p:cNvPr id="538" name="Google Shape;538;p99"/>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539" name="Google Shape;539;p99"/>
          <p:cNvSpPr/>
          <p:nvPr/>
        </p:nvSpPr>
        <p:spPr>
          <a:xfrm>
            <a:off x="0" y="0"/>
            <a:ext cx="9145800" cy="4472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Lato"/>
              <a:buNone/>
            </a:pPr>
            <a:r>
              <a:rPr b="0" i="0" lang="de-DE" sz="1400" u="none" cap="none" strike="noStrike">
                <a:solidFill>
                  <a:srgbClr val="000000"/>
                </a:solidFill>
                <a:latin typeface="Lato"/>
                <a:ea typeface="Lato"/>
                <a:cs typeface="Lato"/>
                <a:sym typeface="Lato"/>
              </a:rPr>
              <a:t>      </a:t>
            </a:r>
            <a:endParaRPr/>
          </a:p>
        </p:txBody>
      </p:sp>
      <p:sp>
        <p:nvSpPr>
          <p:cNvPr id="540" name="Google Shape;540;p99"/>
          <p:cNvSpPr txBox="1"/>
          <p:nvPr/>
        </p:nvSpPr>
        <p:spPr>
          <a:xfrm>
            <a:off x="236875" y="578500"/>
            <a:ext cx="8783400" cy="37665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i="0" lang="de-DE" sz="4800" u="none" cap="none" strike="noStrike">
                <a:solidFill>
                  <a:schemeClr val="lt1"/>
                </a:solidFill>
                <a:latin typeface="Lato"/>
                <a:ea typeface="Lato"/>
                <a:cs typeface="Lato"/>
                <a:sym typeface="Lato"/>
              </a:rPr>
              <a:t>AK </a:t>
            </a:r>
            <a:r>
              <a:rPr lang="de-DE" sz="4800">
                <a:solidFill>
                  <a:schemeClr val="lt1"/>
                </a:solidFill>
                <a:latin typeface="Lato"/>
                <a:ea typeface="Lato"/>
                <a:cs typeface="Lato"/>
                <a:sym typeface="Lato"/>
              </a:rPr>
              <a:t>Qualitätsstandards</a:t>
            </a:r>
            <a:endParaRPr i="0" sz="48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chemeClr val="lt1"/>
              </a:buClr>
              <a:buFont typeface="Lato"/>
              <a:buNone/>
            </a:pPr>
            <a:r>
              <a:rPr lang="de-DE" sz="2400">
                <a:solidFill>
                  <a:schemeClr val="lt1"/>
                </a:solidFill>
                <a:latin typeface="Lato"/>
                <a:ea typeface="Lato"/>
                <a:cs typeface="Lato"/>
                <a:sym typeface="Lato"/>
              </a:rPr>
              <a:t>Monika Gillessen, Holger Fischer</a:t>
            </a:r>
            <a:endParaRPr i="0" sz="2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541" name="Google Shape;541;p99"/>
          <p:cNvSpPr txBox="1"/>
          <p:nvPr/>
        </p:nvSpPr>
        <p:spPr>
          <a:xfrm>
            <a:off x="8866350" y="1374250"/>
            <a:ext cx="12238200" cy="142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46"/>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4800" u="none" cap="none" strike="noStrike">
                <a:solidFill>
                  <a:schemeClr val="lt1"/>
                </a:solidFill>
                <a:latin typeface="Lato"/>
                <a:ea typeface="Lato"/>
                <a:cs typeface="Lato"/>
                <a:sym typeface="Lato"/>
              </a:rPr>
              <a:t>Aktivitäten des laufenden Geschäftsjahres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100"/>
          <p:cNvSpPr txBox="1"/>
          <p:nvPr>
            <p:ph idx="1" type="body"/>
          </p:nvPr>
        </p:nvSpPr>
        <p:spPr>
          <a:xfrm>
            <a:off x="403200" y="1121225"/>
            <a:ext cx="3954600" cy="31404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2"/>
              </a:buClr>
              <a:buFont typeface="Noto Sans Symbols"/>
              <a:buNone/>
            </a:pPr>
            <a:r>
              <a:rPr b="0" i="0" lang="de-DE" sz="2000" u="none" cap="none" strike="noStrike">
                <a:solidFill>
                  <a:schemeClr val="dk2"/>
                </a:solidFill>
                <a:latin typeface="Lato"/>
                <a:ea typeface="Lato"/>
                <a:cs typeface="Lato"/>
                <a:sym typeface="Lato"/>
              </a:rPr>
              <a:t>seit 2009 aktiv</a:t>
            </a:r>
            <a:endParaRPr/>
          </a:p>
          <a:p>
            <a:pPr indent="0" lvl="0" marL="0" marR="0" rtl="0" algn="l">
              <a:lnSpc>
                <a:spcPct val="115000"/>
              </a:lnSpc>
              <a:spcBef>
                <a:spcPts val="0"/>
              </a:spcBef>
              <a:spcAft>
                <a:spcPts val="0"/>
              </a:spcAft>
              <a:buClr>
                <a:schemeClr val="dk2"/>
              </a:buClr>
              <a:buFont typeface="Noto Sans Symbols"/>
              <a:buNone/>
            </a:pPr>
            <a:r>
              <a:t/>
            </a:r>
            <a:endParaRPr b="0" i="0" sz="2000" u="none" cap="none" strike="noStrike">
              <a:solidFill>
                <a:schemeClr val="dk2"/>
              </a:solidFill>
              <a:latin typeface="Lato"/>
              <a:ea typeface="Lato"/>
              <a:cs typeface="Lato"/>
              <a:sym typeface="Lato"/>
            </a:endParaRPr>
          </a:p>
          <a:p>
            <a:pPr indent="0" lvl="0" marL="0" marR="0" rtl="0" algn="l">
              <a:lnSpc>
                <a:spcPct val="115000"/>
              </a:lnSpc>
              <a:spcBef>
                <a:spcPts val="0"/>
              </a:spcBef>
              <a:spcAft>
                <a:spcPts val="0"/>
              </a:spcAft>
              <a:buClr>
                <a:schemeClr val="dk2"/>
              </a:buClr>
              <a:buFont typeface="Noto Sans Symbols"/>
              <a:buNone/>
            </a:pPr>
            <a:r>
              <a:rPr b="0" i="0" lang="de-DE" sz="2000" u="none" cap="none" strike="noStrike">
                <a:solidFill>
                  <a:schemeClr val="dk2"/>
                </a:solidFill>
                <a:latin typeface="Lato"/>
                <a:ea typeface="Lato"/>
                <a:cs typeface="Lato"/>
                <a:sym typeface="Lato"/>
              </a:rPr>
              <a:t>Arbeitskreisleitung</a:t>
            </a:r>
            <a:endParaRPr/>
          </a:p>
          <a:p>
            <a:pPr indent="0" lvl="0" marL="342900" marR="0" rtl="0" algn="l">
              <a:lnSpc>
                <a:spcPct val="115000"/>
              </a:lnSpc>
              <a:spcBef>
                <a:spcPts val="0"/>
              </a:spcBef>
              <a:spcAft>
                <a:spcPts val="0"/>
              </a:spcAft>
              <a:buClr>
                <a:schemeClr val="dk2"/>
              </a:buClr>
              <a:buSzPts val="1800"/>
              <a:buFont typeface="Noto Sans Symbols"/>
              <a:buChar char="▪"/>
            </a:pPr>
            <a:r>
              <a:rPr b="0" i="0" lang="de-DE" sz="1800" u="none" cap="none" strike="noStrike">
                <a:solidFill>
                  <a:schemeClr val="dk2"/>
                </a:solidFill>
                <a:latin typeface="Lato"/>
                <a:ea typeface="Lato"/>
                <a:cs typeface="Lato"/>
                <a:sym typeface="Lato"/>
              </a:rPr>
              <a:t>Monika Gillessen</a:t>
            </a:r>
            <a:br>
              <a:rPr b="0" i="0" lang="de-DE" sz="1800" u="none" cap="none" strike="noStrike">
                <a:solidFill>
                  <a:schemeClr val="dk2"/>
                </a:solidFill>
                <a:latin typeface="Lato"/>
                <a:ea typeface="Lato"/>
                <a:cs typeface="Lato"/>
                <a:sym typeface="Lato"/>
              </a:rPr>
            </a:br>
            <a:r>
              <a:rPr b="0" i="0" lang="de-DE" sz="1400" u="none" cap="none" strike="noStrike">
                <a:solidFill>
                  <a:schemeClr val="dk2"/>
                </a:solidFill>
                <a:latin typeface="Lato"/>
                <a:ea typeface="Lato"/>
                <a:cs typeface="Lato"/>
                <a:sym typeface="Lato"/>
              </a:rPr>
              <a:t>freiberufliche UX Designerin</a:t>
            </a:r>
            <a:endParaRPr/>
          </a:p>
          <a:p>
            <a:pPr indent="0" lvl="0" marL="342900" marR="0" rtl="0" algn="l">
              <a:lnSpc>
                <a:spcPct val="115000"/>
              </a:lnSpc>
              <a:spcBef>
                <a:spcPts val="0"/>
              </a:spcBef>
              <a:spcAft>
                <a:spcPts val="0"/>
              </a:spcAft>
              <a:buClr>
                <a:schemeClr val="dk2"/>
              </a:buClr>
              <a:buSzPts val="1800"/>
              <a:buFont typeface="Noto Sans Symbols"/>
              <a:buChar char="▪"/>
            </a:pPr>
            <a:r>
              <a:rPr b="0" i="0" lang="de-DE" sz="1800" u="none" cap="none" strike="noStrike">
                <a:solidFill>
                  <a:schemeClr val="dk2"/>
                </a:solidFill>
                <a:latin typeface="Lato"/>
                <a:ea typeface="Lato"/>
                <a:cs typeface="Lato"/>
                <a:sym typeface="Lato"/>
              </a:rPr>
              <a:t>Holger Fischer</a:t>
            </a:r>
            <a:br>
              <a:rPr b="0" i="0" lang="de-DE" sz="1800" u="none" cap="none" strike="noStrike">
                <a:solidFill>
                  <a:schemeClr val="dk2"/>
                </a:solidFill>
                <a:latin typeface="Lato"/>
                <a:ea typeface="Lato"/>
                <a:cs typeface="Lato"/>
                <a:sym typeface="Lato"/>
              </a:rPr>
            </a:br>
            <a:r>
              <a:rPr b="0" i="0" lang="de-DE" sz="1400" u="none" cap="none" strike="noStrike">
                <a:solidFill>
                  <a:schemeClr val="dk2"/>
                </a:solidFill>
                <a:latin typeface="Lato"/>
                <a:ea typeface="Lato"/>
                <a:cs typeface="Lato"/>
                <a:sym typeface="Lato"/>
              </a:rPr>
              <a:t>Universität Paderborn, SICP</a:t>
            </a:r>
            <a:endParaRPr/>
          </a:p>
        </p:txBody>
      </p:sp>
      <p:sp>
        <p:nvSpPr>
          <p:cNvPr id="547" name="Google Shape;547;p100"/>
          <p:cNvSpPr txBox="1"/>
          <p:nvPr>
            <p:ph idx="2" type="body"/>
          </p:nvPr>
        </p:nvSpPr>
        <p:spPr>
          <a:xfrm>
            <a:off x="403198" y="324000"/>
            <a:ext cx="8332584" cy="54685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Arbeitskreis Qualitätsstandards </a:t>
            </a:r>
            <a:endParaRPr/>
          </a:p>
        </p:txBody>
      </p:sp>
      <p:sp>
        <p:nvSpPr>
          <p:cNvPr id="548" name="Google Shape;548;p100"/>
          <p:cNvSpPr txBox="1"/>
          <p:nvPr>
            <p:ph idx="1" type="body"/>
          </p:nvPr>
        </p:nvSpPr>
        <p:spPr>
          <a:xfrm>
            <a:off x="3347450" y="1121300"/>
            <a:ext cx="5659200" cy="31404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2"/>
              </a:buClr>
              <a:buFont typeface="Noto Sans Symbols"/>
              <a:buNone/>
            </a:pPr>
            <a:r>
              <a:rPr b="0" i="0" lang="de-DE" sz="2000" u="none" cap="none" strike="noStrike">
                <a:solidFill>
                  <a:schemeClr val="dk2"/>
                </a:solidFill>
                <a:latin typeface="Lato"/>
                <a:ea typeface="Lato"/>
                <a:cs typeface="Lato"/>
                <a:sym typeface="Lato"/>
              </a:rPr>
              <a:t>Aktive Mitglieder</a:t>
            </a:r>
            <a:endParaRPr/>
          </a:p>
          <a:p>
            <a:pPr indent="0" lvl="0" marL="342900" marR="0" rtl="0" algn="l">
              <a:lnSpc>
                <a:spcPct val="115000"/>
              </a:lnSpc>
              <a:spcBef>
                <a:spcPts val="0"/>
              </a:spcBef>
              <a:spcAft>
                <a:spcPts val="0"/>
              </a:spcAft>
              <a:buClr>
                <a:schemeClr val="dk2"/>
              </a:buClr>
              <a:buSzPts val="1800"/>
              <a:buFont typeface="Noto Sans Symbols"/>
              <a:buChar char="▪"/>
            </a:pPr>
            <a:r>
              <a:rPr b="0" i="0" lang="de-DE" sz="1800" u="none" cap="none" strike="noStrike">
                <a:solidFill>
                  <a:schemeClr val="dk2"/>
                </a:solidFill>
                <a:latin typeface="Lato"/>
                <a:ea typeface="Lato"/>
                <a:cs typeface="Lato"/>
                <a:sym typeface="Lato"/>
              </a:rPr>
              <a:t>Kay Behrenbruch, </a:t>
            </a:r>
            <a:r>
              <a:rPr b="0" i="0" lang="de-DE" sz="1400" u="none" cap="none" strike="noStrike">
                <a:solidFill>
                  <a:schemeClr val="dk2"/>
                </a:solidFill>
                <a:latin typeface="Lato"/>
                <a:ea typeface="Lato"/>
                <a:cs typeface="Lato"/>
                <a:sym typeface="Lato"/>
              </a:rPr>
              <a:t>HFPS Humanergonomics UG</a:t>
            </a:r>
            <a:endParaRPr/>
          </a:p>
          <a:p>
            <a:pPr indent="0" lvl="0" marL="342900" marR="0" rtl="0" algn="l">
              <a:lnSpc>
                <a:spcPct val="115000"/>
              </a:lnSpc>
              <a:spcBef>
                <a:spcPts val="0"/>
              </a:spcBef>
              <a:spcAft>
                <a:spcPts val="0"/>
              </a:spcAft>
              <a:buClr>
                <a:schemeClr val="dk2"/>
              </a:buClr>
              <a:buSzPts val="1800"/>
              <a:buFont typeface="Noto Sans Symbols"/>
              <a:buChar char="▪"/>
            </a:pPr>
            <a:r>
              <a:rPr b="0" i="0" lang="de-DE" sz="1800" u="none" cap="none" strike="noStrike">
                <a:solidFill>
                  <a:schemeClr val="dk2"/>
                </a:solidFill>
                <a:latin typeface="Lato"/>
                <a:ea typeface="Lato"/>
                <a:cs typeface="Lato"/>
                <a:sym typeface="Lato"/>
              </a:rPr>
              <a:t>Dr. Jutta Fortmann, </a:t>
            </a:r>
            <a:r>
              <a:rPr b="0" i="0" lang="de-DE" sz="1400" u="none" cap="none" strike="noStrike">
                <a:solidFill>
                  <a:schemeClr val="dk2"/>
                </a:solidFill>
                <a:latin typeface="Lato"/>
                <a:ea typeface="Lato"/>
                <a:cs typeface="Lato"/>
                <a:sym typeface="Lato"/>
              </a:rPr>
              <a:t>The Peak Lab GmbH &amp; Co. KG</a:t>
            </a:r>
            <a:endParaRPr/>
          </a:p>
          <a:p>
            <a:pPr indent="0" lvl="0" marL="342900" marR="0" rtl="0" algn="l">
              <a:lnSpc>
                <a:spcPct val="115000"/>
              </a:lnSpc>
              <a:spcBef>
                <a:spcPts val="0"/>
              </a:spcBef>
              <a:spcAft>
                <a:spcPts val="0"/>
              </a:spcAft>
              <a:buClr>
                <a:schemeClr val="dk2"/>
              </a:buClr>
              <a:buSzPts val="1800"/>
              <a:buFont typeface="Noto Sans Symbols"/>
              <a:buChar char="▪"/>
            </a:pPr>
            <a:r>
              <a:rPr b="0" i="0" lang="de-DE" sz="1800" u="none" cap="none" strike="noStrike">
                <a:solidFill>
                  <a:schemeClr val="dk2"/>
                </a:solidFill>
                <a:latin typeface="Lato"/>
                <a:ea typeface="Lato"/>
                <a:cs typeface="Lato"/>
                <a:sym typeface="Lato"/>
              </a:rPr>
              <a:t>Oliver Kluge, </a:t>
            </a:r>
            <a:r>
              <a:rPr b="0" i="0" lang="de-DE" sz="1400" u="none" cap="none" strike="noStrike">
                <a:solidFill>
                  <a:schemeClr val="dk2"/>
                </a:solidFill>
                <a:latin typeface="Lato"/>
                <a:ea typeface="Lato"/>
                <a:cs typeface="Lato"/>
                <a:sym typeface="Lato"/>
              </a:rPr>
              <a:t>Versicherungskammer Bayern</a:t>
            </a:r>
            <a:endParaRPr/>
          </a:p>
          <a:p>
            <a:pPr indent="0" lvl="0" marL="342900" marR="0" rtl="0" algn="l">
              <a:lnSpc>
                <a:spcPct val="115000"/>
              </a:lnSpc>
              <a:spcBef>
                <a:spcPts val="0"/>
              </a:spcBef>
              <a:spcAft>
                <a:spcPts val="0"/>
              </a:spcAft>
              <a:buClr>
                <a:schemeClr val="dk2"/>
              </a:buClr>
              <a:buSzPts val="1800"/>
              <a:buFont typeface="Noto Sans Symbols"/>
              <a:buChar char="▪"/>
            </a:pPr>
            <a:r>
              <a:rPr b="0" i="0" lang="de-DE" sz="1800" u="none" cap="none" strike="noStrike">
                <a:solidFill>
                  <a:schemeClr val="dk2"/>
                </a:solidFill>
                <a:latin typeface="Lato"/>
                <a:ea typeface="Lato"/>
                <a:cs typeface="Lato"/>
                <a:sym typeface="Lato"/>
              </a:rPr>
              <a:t>Britta Litzenberg, </a:t>
            </a:r>
            <a:r>
              <a:rPr b="0" i="0" lang="de-DE" sz="1400" u="none" cap="none" strike="noStrike">
                <a:solidFill>
                  <a:schemeClr val="dk2"/>
                </a:solidFill>
                <a:latin typeface="Lato"/>
                <a:ea typeface="Lato"/>
                <a:cs typeface="Lato"/>
                <a:sym typeface="Lato"/>
              </a:rPr>
              <a:t>userfriend.de</a:t>
            </a:r>
            <a:endParaRPr/>
          </a:p>
          <a:p>
            <a:pPr indent="0" lvl="0" marL="342900" marR="0" rtl="0" algn="l">
              <a:lnSpc>
                <a:spcPct val="115000"/>
              </a:lnSpc>
              <a:spcBef>
                <a:spcPts val="0"/>
              </a:spcBef>
              <a:spcAft>
                <a:spcPts val="0"/>
              </a:spcAft>
              <a:buClr>
                <a:schemeClr val="dk2"/>
              </a:buClr>
              <a:buSzPts val="1800"/>
              <a:buFont typeface="Noto Sans Symbols"/>
              <a:buChar char="▪"/>
            </a:pPr>
            <a:r>
              <a:rPr b="0" i="0" lang="de-DE" sz="1800" u="none" cap="none" strike="noStrike">
                <a:solidFill>
                  <a:schemeClr val="dk2"/>
                </a:solidFill>
                <a:latin typeface="Lato"/>
                <a:ea typeface="Lato"/>
                <a:cs typeface="Lato"/>
                <a:sym typeface="Lato"/>
              </a:rPr>
              <a:t>Knut Polkehn, </a:t>
            </a:r>
            <a:r>
              <a:rPr b="0" i="0" lang="de-DE" sz="1400" u="none" cap="none" strike="noStrike">
                <a:solidFill>
                  <a:schemeClr val="dk2"/>
                </a:solidFill>
                <a:latin typeface="Lato"/>
                <a:ea typeface="Lato"/>
                <a:cs typeface="Lato"/>
                <a:sym typeface="Lato"/>
              </a:rPr>
              <a:t>artop GmbH</a:t>
            </a:r>
            <a:endParaRPr/>
          </a:p>
          <a:p>
            <a:pPr indent="0" lvl="0" marL="342900" marR="0" rtl="0" algn="l">
              <a:lnSpc>
                <a:spcPct val="115000"/>
              </a:lnSpc>
              <a:spcBef>
                <a:spcPts val="0"/>
              </a:spcBef>
              <a:spcAft>
                <a:spcPts val="0"/>
              </a:spcAft>
              <a:buClr>
                <a:schemeClr val="dk2"/>
              </a:buClr>
              <a:buSzPts val="1800"/>
              <a:buFont typeface="Noto Sans Symbols"/>
              <a:buChar char="▪"/>
            </a:pPr>
            <a:r>
              <a:rPr b="0" i="0" lang="de-DE" sz="1800" u="none" cap="none" strike="noStrike">
                <a:solidFill>
                  <a:schemeClr val="dk2"/>
                </a:solidFill>
                <a:latin typeface="Lato"/>
                <a:ea typeface="Lato"/>
                <a:cs typeface="Lato"/>
                <a:sym typeface="Lato"/>
              </a:rPr>
              <a:t>Anke Schnepel, </a:t>
            </a:r>
            <a:r>
              <a:rPr b="0" i="0" lang="de-DE" sz="1400" u="none" cap="none" strike="noStrike">
                <a:solidFill>
                  <a:schemeClr val="dk2"/>
                </a:solidFill>
                <a:latin typeface="Lato"/>
                <a:ea typeface="Lato"/>
                <a:cs typeface="Lato"/>
                <a:sym typeface="Lato"/>
              </a:rPr>
              <a:t>doctronic GmbH &amp; Co. KG</a:t>
            </a:r>
            <a:endParaRPr/>
          </a:p>
          <a:p>
            <a:pPr indent="0" lvl="0" marL="342900" marR="0" rtl="0" algn="l">
              <a:lnSpc>
                <a:spcPct val="115000"/>
              </a:lnSpc>
              <a:spcBef>
                <a:spcPts val="0"/>
              </a:spcBef>
              <a:spcAft>
                <a:spcPts val="0"/>
              </a:spcAft>
              <a:buClr>
                <a:schemeClr val="dk2"/>
              </a:buClr>
              <a:buSzPts val="1800"/>
              <a:buFont typeface="Noto Sans Symbols"/>
              <a:buChar char="▪"/>
            </a:pPr>
            <a:r>
              <a:rPr b="0" i="0" lang="de-DE" sz="1800" u="none" cap="none" strike="noStrike">
                <a:solidFill>
                  <a:schemeClr val="dk2"/>
                </a:solidFill>
                <a:latin typeface="Lato"/>
                <a:ea typeface="Lato"/>
                <a:cs typeface="Lato"/>
                <a:sym typeface="Lato"/>
              </a:rPr>
              <a:t>Thorsten Wilhelm, </a:t>
            </a:r>
            <a:r>
              <a:rPr b="0" i="0" lang="de-DE" sz="1400" u="none" cap="none" strike="noStrike">
                <a:solidFill>
                  <a:schemeClr val="dk2"/>
                </a:solidFill>
                <a:latin typeface="Lato"/>
                <a:ea typeface="Lato"/>
                <a:cs typeface="Lato"/>
                <a:sym typeface="Lato"/>
              </a:rPr>
              <a:t>eresult GmbH</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sp>
        <p:nvSpPr>
          <p:cNvPr id="553" name="Google Shape;553;p101"/>
          <p:cNvSpPr txBox="1"/>
          <p:nvPr>
            <p:ph idx="1" type="body"/>
          </p:nvPr>
        </p:nvSpPr>
        <p:spPr>
          <a:xfrm>
            <a:off x="403200" y="1121229"/>
            <a:ext cx="8297400" cy="314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solidFill>
                  <a:schemeClr val="dk2"/>
                </a:solidFill>
              </a:rPr>
              <a:t>Unterstützung der National Experts beim Review</a:t>
            </a:r>
            <a:endParaRPr>
              <a:solidFill>
                <a:schemeClr val="dk2"/>
              </a:solidFill>
            </a:endParaRPr>
          </a:p>
          <a:p>
            <a:pPr indent="-355600" lvl="0" marL="457200" rtl="0" algn="l">
              <a:spcBef>
                <a:spcPts val="0"/>
              </a:spcBef>
              <a:spcAft>
                <a:spcPts val="0"/>
              </a:spcAft>
              <a:buClr>
                <a:schemeClr val="dk2"/>
              </a:buClr>
              <a:buSzPts val="2000"/>
              <a:buChar char="▪"/>
            </a:pPr>
            <a:r>
              <a:rPr lang="de-DE">
                <a:solidFill>
                  <a:schemeClr val="dk2"/>
                </a:solidFill>
              </a:rPr>
              <a:t>Foundation Level – CPUX-F</a:t>
            </a:r>
            <a:endParaRPr>
              <a:solidFill>
                <a:schemeClr val="dk2"/>
              </a:solidFill>
            </a:endParaRPr>
          </a:p>
          <a:p>
            <a:pPr indent="-355600" lvl="0" marL="457200" rtl="0" algn="l">
              <a:spcBef>
                <a:spcPts val="0"/>
              </a:spcBef>
              <a:spcAft>
                <a:spcPts val="0"/>
              </a:spcAft>
              <a:buClr>
                <a:schemeClr val="dk2"/>
              </a:buClr>
              <a:buSzPts val="2000"/>
              <a:buChar char="▪"/>
            </a:pPr>
            <a:r>
              <a:rPr lang="de-DE">
                <a:solidFill>
                  <a:schemeClr val="dk2"/>
                </a:solidFill>
              </a:rPr>
              <a:t>Advanced Level CPUX-UR </a:t>
            </a:r>
            <a:br>
              <a:rPr lang="de-DE">
                <a:solidFill>
                  <a:schemeClr val="dk2"/>
                </a:solidFill>
              </a:rPr>
            </a:br>
            <a:r>
              <a:rPr lang="de-DE" sz="1600">
                <a:solidFill>
                  <a:schemeClr val="dk2"/>
                </a:solidFill>
              </a:rPr>
              <a:t>User Requirements Engineering</a:t>
            </a:r>
            <a:endParaRPr>
              <a:solidFill>
                <a:schemeClr val="dk2"/>
              </a:solidFill>
            </a:endParaRPr>
          </a:p>
          <a:p>
            <a:pPr indent="-355600" lvl="0" marL="457200" rtl="0" algn="l">
              <a:spcBef>
                <a:spcPts val="0"/>
              </a:spcBef>
              <a:spcAft>
                <a:spcPts val="0"/>
              </a:spcAft>
              <a:buClr>
                <a:schemeClr val="dk2"/>
              </a:buClr>
              <a:buSzPts val="2000"/>
              <a:buChar char="▪"/>
            </a:pPr>
            <a:r>
              <a:rPr lang="de-DE">
                <a:solidFill>
                  <a:schemeClr val="dk2"/>
                </a:solidFill>
              </a:rPr>
              <a:t>Advanced Level CPUX-UT </a:t>
            </a:r>
            <a:br>
              <a:rPr lang="de-DE">
                <a:solidFill>
                  <a:schemeClr val="dk2"/>
                </a:solidFill>
              </a:rPr>
            </a:br>
            <a:r>
              <a:rPr lang="de-DE" sz="1600">
                <a:solidFill>
                  <a:schemeClr val="dk2"/>
                </a:solidFill>
              </a:rPr>
              <a:t>Usability Testing &amp; Evaluation</a:t>
            </a:r>
            <a:endParaRPr>
              <a:solidFill>
                <a:schemeClr val="dk2"/>
              </a:solidFill>
            </a:endParaRPr>
          </a:p>
          <a:p>
            <a:pPr indent="0" lvl="0" marL="0" rtl="0" algn="l">
              <a:spcBef>
                <a:spcPts val="0"/>
              </a:spcBef>
              <a:spcAft>
                <a:spcPts val="0"/>
              </a:spcAft>
              <a:buClr>
                <a:schemeClr val="dk2"/>
              </a:buClr>
              <a:buFont typeface="Noto Sans Symbols"/>
              <a:buNone/>
            </a:pPr>
            <a:r>
              <a:t/>
            </a:r>
            <a:endParaRPr>
              <a:solidFill>
                <a:schemeClr val="dk2"/>
              </a:solidFill>
            </a:endParaRPr>
          </a:p>
          <a:p>
            <a:pPr indent="0" lvl="0" marL="0" rtl="0" algn="l">
              <a:spcBef>
                <a:spcPts val="0"/>
              </a:spcBef>
              <a:spcAft>
                <a:spcPts val="0"/>
              </a:spcAft>
              <a:buNone/>
            </a:pPr>
            <a:r>
              <a:rPr lang="de-DE">
                <a:solidFill>
                  <a:schemeClr val="dk2"/>
                </a:solidFill>
              </a:rPr>
              <a:t>Review der überarbeiteten DIN EN ISO 9241-11</a:t>
            </a:r>
            <a:endParaRPr>
              <a:solidFill>
                <a:schemeClr val="dk2"/>
              </a:solidFill>
            </a:endParaRPr>
          </a:p>
          <a:p>
            <a:pPr indent="-355600" lvl="0" marL="457200" rtl="0" algn="l">
              <a:spcBef>
                <a:spcPts val="0"/>
              </a:spcBef>
              <a:spcAft>
                <a:spcPts val="0"/>
              </a:spcAft>
              <a:buClr>
                <a:schemeClr val="dk2"/>
              </a:buClr>
              <a:buSzPts val="2000"/>
              <a:buChar char="▪"/>
            </a:pPr>
            <a:r>
              <a:rPr lang="de-DE">
                <a:solidFill>
                  <a:schemeClr val="dk2"/>
                </a:solidFill>
              </a:rPr>
              <a:t>Review seitens des ISO Gremiums dankend angenommen</a:t>
            </a:r>
            <a:endParaRPr>
              <a:solidFill>
                <a:schemeClr val="dk2"/>
              </a:solidFill>
            </a:endParaRPr>
          </a:p>
          <a:p>
            <a:pPr indent="-342900" lvl="0" marL="342900" rtl="0" algn="l">
              <a:spcBef>
                <a:spcPts val="0"/>
              </a:spcBef>
              <a:spcAft>
                <a:spcPts val="0"/>
              </a:spcAft>
              <a:buClr>
                <a:schemeClr val="dk2"/>
              </a:buClr>
              <a:buFont typeface="Noto Sans Symbols"/>
              <a:buNone/>
            </a:pPr>
            <a:r>
              <a:t/>
            </a:r>
            <a:endParaRPr>
              <a:solidFill>
                <a:schemeClr val="dk2"/>
              </a:solidFill>
            </a:endParaRPr>
          </a:p>
          <a:p>
            <a:pPr indent="-88900" lvl="0" marL="342900" rtl="0" algn="l">
              <a:spcBef>
                <a:spcPts val="0"/>
              </a:spcBef>
              <a:spcAft>
                <a:spcPts val="0"/>
              </a:spcAft>
              <a:buNone/>
            </a:pPr>
            <a:r>
              <a:t/>
            </a:r>
            <a:endParaRPr/>
          </a:p>
        </p:txBody>
      </p:sp>
      <p:sp>
        <p:nvSpPr>
          <p:cNvPr id="554" name="Google Shape;554;p101"/>
          <p:cNvSpPr txBox="1"/>
          <p:nvPr>
            <p:ph idx="2" type="body"/>
          </p:nvPr>
        </p:nvSpPr>
        <p:spPr>
          <a:xfrm>
            <a:off x="403198"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lang="de-DE"/>
              <a:t>Aktivitäten 2016/2017</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Google Shape;559;p102"/>
          <p:cNvSpPr txBox="1"/>
          <p:nvPr>
            <p:ph idx="1" type="body"/>
          </p:nvPr>
        </p:nvSpPr>
        <p:spPr>
          <a:xfrm>
            <a:off x="403200" y="1121225"/>
            <a:ext cx="8411700" cy="3140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857"/>
              <a:buFont typeface="Noto Sans Symbols"/>
              <a:buChar char="▪"/>
            </a:pPr>
            <a:r>
              <a:rPr b="0" i="0" lang="de-DE" sz="2000" u="none" cap="none" strike="noStrike">
                <a:solidFill>
                  <a:srgbClr val="666666"/>
                </a:solidFill>
                <a:latin typeface="Lato"/>
                <a:ea typeface="Lato"/>
                <a:cs typeface="Lato"/>
                <a:sym typeface="Lato"/>
              </a:rPr>
              <a:t>Normen &amp; Standardwerke. </a:t>
            </a:r>
            <a:br>
              <a:rPr b="0" i="0" lang="de-DE" sz="2000" u="none" cap="none" strike="noStrike">
                <a:solidFill>
                  <a:srgbClr val="666666"/>
                </a:solidFill>
                <a:latin typeface="Lato"/>
                <a:ea typeface="Lato"/>
                <a:cs typeface="Lato"/>
                <a:sym typeface="Lato"/>
              </a:rPr>
            </a:br>
            <a:r>
              <a:rPr b="0" i="0" lang="de-DE" sz="1400" u="none" cap="none" strike="noStrike">
                <a:solidFill>
                  <a:srgbClr val="666666"/>
                </a:solidFill>
                <a:latin typeface="Lato"/>
                <a:ea typeface="Lato"/>
                <a:cs typeface="Lato"/>
                <a:sym typeface="Lato"/>
              </a:rPr>
              <a:t>Was sind relevante Normen, Guidelines, Standardwerke für Usability Professionals? Wie ist deren aktueller Status? Wie hängen diese ggf. zusammen?</a:t>
            </a:r>
            <a:endParaRPr sz="1400"/>
          </a:p>
          <a:p>
            <a:pPr indent="-342900" lvl="0" marL="342900" marR="0" rtl="0" algn="l">
              <a:lnSpc>
                <a:spcPct val="100000"/>
              </a:lnSpc>
              <a:spcBef>
                <a:spcPts val="0"/>
              </a:spcBef>
              <a:spcAft>
                <a:spcPts val="0"/>
              </a:spcAft>
              <a:buClr>
                <a:srgbClr val="666666"/>
              </a:buClr>
              <a:buSzPts val="2857"/>
              <a:buFont typeface="Noto Sans Symbols"/>
              <a:buChar char="▪"/>
            </a:pPr>
            <a:r>
              <a:rPr b="0" i="0" lang="de-DE" sz="2000" u="none" cap="none" strike="noStrike">
                <a:solidFill>
                  <a:srgbClr val="666666"/>
                </a:solidFill>
                <a:latin typeface="Lato"/>
                <a:ea typeface="Lato"/>
                <a:cs typeface="Lato"/>
                <a:sym typeface="Lato"/>
              </a:rPr>
              <a:t>Terminologie. </a:t>
            </a:r>
            <a:br>
              <a:rPr b="0" i="0" lang="de-DE" sz="2000" u="none" cap="none" strike="noStrike">
                <a:solidFill>
                  <a:srgbClr val="666666"/>
                </a:solidFill>
                <a:latin typeface="Lato"/>
                <a:ea typeface="Lato"/>
                <a:cs typeface="Lato"/>
                <a:sym typeface="Lato"/>
              </a:rPr>
            </a:br>
            <a:r>
              <a:rPr b="0" i="0" lang="de-DE" sz="1400" u="none" cap="none" strike="noStrike">
                <a:solidFill>
                  <a:srgbClr val="666666"/>
                </a:solidFill>
                <a:latin typeface="Lato"/>
                <a:ea typeface="Lato"/>
                <a:cs typeface="Lato"/>
                <a:sym typeface="Lato"/>
              </a:rPr>
              <a:t>Welche Fachausdrücke verwendet der Usability Professional? Wie werden diese Begriffe in angrenzenden Disziplinen verstanden bzw. wie sind diese dort definiert?</a:t>
            </a:r>
            <a:endParaRPr sz="1400"/>
          </a:p>
          <a:p>
            <a:pPr indent="-342900" lvl="0" marL="342900" marR="0" rtl="0" algn="l">
              <a:lnSpc>
                <a:spcPct val="100000"/>
              </a:lnSpc>
              <a:spcBef>
                <a:spcPts val="0"/>
              </a:spcBef>
              <a:spcAft>
                <a:spcPts val="0"/>
              </a:spcAft>
              <a:buClr>
                <a:srgbClr val="666666"/>
              </a:buClr>
              <a:buSzPts val="2857"/>
              <a:buFont typeface="Noto Sans Symbols"/>
              <a:buChar char="▪"/>
            </a:pPr>
            <a:r>
              <a:rPr b="0" i="0" lang="de-DE" sz="2000" u="none" cap="none" strike="noStrike">
                <a:solidFill>
                  <a:srgbClr val="666666"/>
                </a:solidFill>
                <a:latin typeface="Lato"/>
                <a:ea typeface="Lato"/>
                <a:cs typeface="Lato"/>
                <a:sym typeface="Lato"/>
              </a:rPr>
              <a:t>Bildungsangebote. </a:t>
            </a:r>
            <a:br>
              <a:rPr b="0" i="0" lang="de-DE" sz="2000" u="none" cap="none" strike="noStrike">
                <a:solidFill>
                  <a:srgbClr val="666666"/>
                </a:solidFill>
                <a:latin typeface="Lato"/>
                <a:ea typeface="Lato"/>
                <a:cs typeface="Lato"/>
                <a:sym typeface="Lato"/>
              </a:rPr>
            </a:br>
            <a:r>
              <a:rPr b="0" i="0" lang="de-DE" sz="1400" u="none" cap="none" strike="noStrike">
                <a:solidFill>
                  <a:srgbClr val="666666"/>
                </a:solidFill>
                <a:latin typeface="Lato"/>
                <a:ea typeface="Lato"/>
                <a:cs typeface="Lato"/>
                <a:sym typeface="Lato"/>
              </a:rPr>
              <a:t>Wie kann ein Usability Professional seine Kompetenz nachweisen? Welche Aus- &amp; Weiterbildungs- angebote existieren am Markt? Welche Fragen stellen sich Professionals bei der Auswahl?</a:t>
            </a:r>
            <a:endParaRPr/>
          </a:p>
        </p:txBody>
      </p:sp>
      <p:sp>
        <p:nvSpPr>
          <p:cNvPr id="560" name="Google Shape;560;p102"/>
          <p:cNvSpPr txBox="1"/>
          <p:nvPr>
            <p:ph idx="2" type="body"/>
          </p:nvPr>
        </p:nvSpPr>
        <p:spPr>
          <a:xfrm>
            <a:off x="403198" y="324000"/>
            <a:ext cx="8332584" cy="54685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Themen 2017/2018</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103"/>
          <p:cNvSpPr txBox="1"/>
          <p:nvPr>
            <p:ph idx="1" type="body"/>
          </p:nvPr>
        </p:nvSpPr>
        <p:spPr>
          <a:xfrm>
            <a:off x="403200" y="1121229"/>
            <a:ext cx="8297400" cy="3140399"/>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857"/>
              <a:buFont typeface="Noto Sans Symbols"/>
              <a:buChar char="▪"/>
            </a:pPr>
            <a:r>
              <a:rPr b="0" i="0" lang="de-DE" sz="2000" u="none" cap="none" strike="noStrike">
                <a:solidFill>
                  <a:srgbClr val="666666"/>
                </a:solidFill>
                <a:latin typeface="Lato"/>
                <a:ea typeface="Lato"/>
                <a:cs typeface="Lato"/>
                <a:sym typeface="Lato"/>
              </a:rPr>
              <a:t>Vernetzung. </a:t>
            </a:r>
            <a:br>
              <a:rPr b="0" i="0" lang="de-DE" sz="2000" u="none" cap="none" strike="noStrike">
                <a:solidFill>
                  <a:srgbClr val="666666"/>
                </a:solidFill>
                <a:latin typeface="Lato"/>
                <a:ea typeface="Lato"/>
                <a:cs typeface="Lato"/>
                <a:sym typeface="Lato"/>
              </a:rPr>
            </a:br>
            <a:r>
              <a:rPr b="0" i="0" lang="de-DE" sz="1400" u="none" cap="none" strike="noStrike">
                <a:solidFill>
                  <a:srgbClr val="666666"/>
                </a:solidFill>
                <a:latin typeface="Lato"/>
                <a:ea typeface="Lato"/>
                <a:cs typeface="Lato"/>
                <a:sym typeface="Lato"/>
              </a:rPr>
              <a:t>Was sind relevante angrenzende Disziplinen, Verbände und Institutionen für Usability Professionals? Wie können sich diese gegenseitig in der täglichen Zusammenarbeit annähern?</a:t>
            </a:r>
            <a:br>
              <a:rPr b="0" i="0" lang="de-DE" sz="1400" u="none" cap="none" strike="noStrike">
                <a:solidFill>
                  <a:srgbClr val="666666"/>
                </a:solidFill>
                <a:latin typeface="Lato"/>
                <a:ea typeface="Lato"/>
                <a:cs typeface="Lato"/>
                <a:sym typeface="Lato"/>
              </a:rPr>
            </a:br>
            <a:endParaRPr/>
          </a:p>
          <a:p>
            <a:pPr indent="-342900" lvl="0" marL="342900" marR="0" rtl="0" algn="l">
              <a:lnSpc>
                <a:spcPct val="100000"/>
              </a:lnSpc>
              <a:spcBef>
                <a:spcPts val="0"/>
              </a:spcBef>
              <a:spcAft>
                <a:spcPts val="0"/>
              </a:spcAft>
              <a:buClr>
                <a:srgbClr val="666666"/>
              </a:buClr>
              <a:buSzPts val="2857"/>
              <a:buFont typeface="Noto Sans Symbols"/>
              <a:buChar char="▪"/>
            </a:pPr>
            <a:r>
              <a:rPr b="0" i="0" lang="de-DE" sz="2000" u="none" cap="none" strike="noStrike">
                <a:solidFill>
                  <a:srgbClr val="666666"/>
                </a:solidFill>
                <a:latin typeface="Lato"/>
                <a:ea typeface="Lato"/>
                <a:cs typeface="Lato"/>
                <a:sym typeface="Lato"/>
              </a:rPr>
              <a:t>CPUX. </a:t>
            </a:r>
            <a:br>
              <a:rPr b="0" i="0" lang="de-DE" sz="2000" u="none" cap="none" strike="noStrike">
                <a:solidFill>
                  <a:srgbClr val="666666"/>
                </a:solidFill>
                <a:latin typeface="Lato"/>
                <a:ea typeface="Lato"/>
                <a:cs typeface="Lato"/>
                <a:sym typeface="Lato"/>
              </a:rPr>
            </a:br>
            <a:r>
              <a:rPr b="0" i="0" lang="de-DE" sz="1400" u="none" cap="none" strike="noStrike">
                <a:solidFill>
                  <a:srgbClr val="666666"/>
                </a:solidFill>
                <a:latin typeface="Lato"/>
                <a:ea typeface="Lato"/>
                <a:cs typeface="Lato"/>
                <a:sym typeface="Lato"/>
              </a:rPr>
              <a:t>Unterstützung der National Experts der German UPA beim Feedback zum Zertifizierungsprogramm „Certified Professional for Usability and User Experience“.</a:t>
            </a:r>
            <a:endParaRPr/>
          </a:p>
          <a:p>
            <a:pPr indent="-342900" lvl="0" marL="342900" marR="0" rtl="0" algn="l">
              <a:lnSpc>
                <a:spcPct val="100000"/>
              </a:lnSpc>
              <a:spcBef>
                <a:spcPts val="0"/>
              </a:spcBef>
              <a:spcAft>
                <a:spcPts val="0"/>
              </a:spcAft>
              <a:buClr>
                <a:srgbClr val="666666"/>
              </a:buClr>
              <a:buFont typeface="Noto Sans Symbols"/>
              <a:buNone/>
            </a:pPr>
            <a:r>
              <a:t/>
            </a:r>
            <a:endParaRPr b="0" i="0" sz="2000" u="none" cap="none" strike="noStrike">
              <a:solidFill>
                <a:srgbClr val="666666"/>
              </a:solidFill>
              <a:latin typeface="Lato"/>
              <a:ea typeface="Lato"/>
              <a:cs typeface="Lato"/>
              <a:sym typeface="Lato"/>
            </a:endParaRPr>
          </a:p>
        </p:txBody>
      </p:sp>
      <p:sp>
        <p:nvSpPr>
          <p:cNvPr id="566" name="Google Shape;566;p103"/>
          <p:cNvSpPr txBox="1"/>
          <p:nvPr>
            <p:ph idx="2" type="body"/>
          </p:nvPr>
        </p:nvSpPr>
        <p:spPr>
          <a:xfrm>
            <a:off x="403198"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Themen 2017/2018</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570" name="Shape 570"/>
        <p:cNvGrpSpPr/>
        <p:nvPr/>
      </p:nvGrpSpPr>
      <p:grpSpPr>
        <a:xfrm>
          <a:off x="0" y="0"/>
          <a:ext cx="0" cy="0"/>
          <a:chOff x="0" y="0"/>
          <a:chExt cx="0" cy="0"/>
        </a:xfrm>
      </p:grpSpPr>
      <p:sp>
        <p:nvSpPr>
          <p:cNvPr id="571" name="Google Shape;571;p104"/>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572" name="Google Shape;572;p104"/>
          <p:cNvSpPr/>
          <p:nvPr/>
        </p:nvSpPr>
        <p:spPr>
          <a:xfrm>
            <a:off x="0" y="0"/>
            <a:ext cx="9145799" cy="4472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Lato"/>
              <a:buNone/>
            </a:pPr>
            <a:r>
              <a:rPr b="0" i="0" lang="de-DE" sz="1400" u="none" cap="none" strike="noStrike">
                <a:solidFill>
                  <a:srgbClr val="000000"/>
                </a:solidFill>
                <a:latin typeface="Lato"/>
                <a:ea typeface="Lato"/>
                <a:cs typeface="Lato"/>
                <a:sym typeface="Lato"/>
              </a:rPr>
              <a:t>      </a:t>
            </a:r>
            <a:endParaRPr/>
          </a:p>
        </p:txBody>
      </p:sp>
      <p:sp>
        <p:nvSpPr>
          <p:cNvPr id="573" name="Google Shape;573;p104"/>
          <p:cNvSpPr txBox="1"/>
          <p:nvPr/>
        </p:nvSpPr>
        <p:spPr>
          <a:xfrm>
            <a:off x="236875" y="578500"/>
            <a:ext cx="8783400" cy="37467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i="0" lang="de-DE" sz="4800" u="none" cap="none" strike="noStrike">
                <a:solidFill>
                  <a:schemeClr val="lt1"/>
                </a:solidFill>
                <a:latin typeface="Lato"/>
                <a:ea typeface="Lato"/>
                <a:cs typeface="Lato"/>
                <a:sym typeface="Lato"/>
              </a:rPr>
              <a:t>AK User Research</a:t>
            </a:r>
            <a:endParaRPr sz="4800">
              <a:solidFill>
                <a:schemeClr val="lt1"/>
              </a:solidFill>
              <a:latin typeface="Lato"/>
              <a:ea typeface="Lato"/>
              <a:cs typeface="Lato"/>
              <a:sym typeface="Lato"/>
            </a:endParaRPr>
          </a:p>
          <a:p>
            <a:pPr indent="0" lvl="0" marL="0" marR="0" rtl="0" algn="l">
              <a:lnSpc>
                <a:spcPct val="115000"/>
              </a:lnSpc>
              <a:spcBef>
                <a:spcPts val="0"/>
              </a:spcBef>
              <a:spcAft>
                <a:spcPts val="0"/>
              </a:spcAft>
              <a:buClr>
                <a:schemeClr val="lt1"/>
              </a:buClr>
              <a:buFont typeface="Lato"/>
              <a:buNone/>
            </a:pPr>
            <a:r>
              <a:rPr lang="de-DE" sz="2400">
                <a:solidFill>
                  <a:schemeClr val="lt1"/>
                </a:solidFill>
                <a:latin typeface="Lato"/>
                <a:ea typeface="Lato"/>
                <a:cs typeface="Lato"/>
                <a:sym typeface="Lato"/>
              </a:rPr>
              <a:t>Nikolai Pärsch, Jan Seifert</a:t>
            </a:r>
            <a:endParaRPr sz="2400">
              <a:solidFill>
                <a:schemeClr val="lt1"/>
              </a:solidFill>
              <a:latin typeface="Lato"/>
              <a:ea typeface="Lato"/>
              <a:cs typeface="Lato"/>
              <a:sym typeface="Lato"/>
            </a:endParaRPr>
          </a:p>
          <a:p>
            <a:pPr indent="0" lvl="0" marL="0" marR="0" rtl="0" algn="l">
              <a:lnSpc>
                <a:spcPct val="115000"/>
              </a:lnSpc>
              <a:spcBef>
                <a:spcPts val="0"/>
              </a:spcBef>
              <a:spcAft>
                <a:spcPts val="0"/>
              </a:spcAft>
              <a:buClr>
                <a:schemeClr val="lt1"/>
              </a:buClr>
              <a:buFont typeface="Lato"/>
              <a:buNone/>
            </a:pPr>
            <a:r>
              <a:t/>
            </a:r>
            <a:endParaRPr sz="4800">
              <a:solidFill>
                <a:schemeClr val="lt1"/>
              </a:solidFill>
              <a:latin typeface="Lato"/>
              <a:ea typeface="Lato"/>
              <a:cs typeface="Lato"/>
              <a:sym typeface="Lato"/>
            </a:endParaRPr>
          </a:p>
        </p:txBody>
      </p:sp>
    </p:spTree>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577" name="Shape 577"/>
        <p:cNvGrpSpPr/>
        <p:nvPr/>
      </p:nvGrpSpPr>
      <p:grpSpPr>
        <a:xfrm>
          <a:off x="0" y="0"/>
          <a:ext cx="0" cy="0"/>
          <a:chOff x="0" y="0"/>
          <a:chExt cx="0" cy="0"/>
        </a:xfrm>
      </p:grpSpPr>
      <p:sp>
        <p:nvSpPr>
          <p:cNvPr id="578" name="Google Shape;578;p105"/>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579" name="Google Shape;579;p105"/>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Organisation</a:t>
            </a:r>
            <a:endParaRPr b="1" i="0" sz="2400" u="none" cap="none" strike="noStrike">
              <a:solidFill>
                <a:srgbClr val="FF8900"/>
              </a:solidFill>
              <a:latin typeface="Lato"/>
              <a:ea typeface="Lato"/>
              <a:cs typeface="Lato"/>
              <a:sym typeface="Lato"/>
            </a:endParaRPr>
          </a:p>
        </p:txBody>
      </p:sp>
      <p:sp>
        <p:nvSpPr>
          <p:cNvPr id="580" name="Google Shape;580;p105"/>
          <p:cNvSpPr txBox="1"/>
          <p:nvPr/>
        </p:nvSpPr>
        <p:spPr>
          <a:xfrm>
            <a:off x="402525" y="1010800"/>
            <a:ext cx="8414099" cy="3123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Gegründet: März 04/13 von Anja Endmann</a:t>
            </a:r>
            <a:endParaRPr b="0" i="0" sz="2000" u="none" cap="none" strike="noStrike">
              <a:solidFill>
                <a:schemeClr val="dk2"/>
              </a:solidFill>
              <a:latin typeface="Lato"/>
              <a:ea typeface="Lato"/>
              <a:cs typeface="Lato"/>
              <a:sym typeface="Lato"/>
            </a:endParaRPr>
          </a:p>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Leitung s. 04/16 Nikolai Pärsch </a:t>
            </a:r>
            <a:endParaRPr/>
          </a:p>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13 aktive Mitglieder</a:t>
            </a:r>
            <a:endParaRPr/>
          </a:p>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4 Arbeitsgruppen, mit folgenden inhaltlichen Schwerpunkten:</a:t>
            </a:r>
            <a:endParaRPr/>
          </a:p>
          <a:p>
            <a:pPr indent="0" lvl="0" marL="0" marR="0" rtl="0" algn="l">
              <a:lnSpc>
                <a:spcPct val="10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 Fragebogenmatrix</a:t>
            </a:r>
            <a:endParaRPr/>
          </a:p>
          <a:p>
            <a:pPr indent="0" lvl="0" marL="0" marR="0" rtl="0" algn="l">
              <a:lnSpc>
                <a:spcPct val="10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 Mehrwert von User Research</a:t>
            </a:r>
            <a:endParaRPr b="0" i="0" sz="2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 Erstellung einer Microsite</a:t>
            </a:r>
            <a:endParaRPr b="0" i="0" sz="2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 Qualitative Methoden</a:t>
            </a:r>
            <a:br>
              <a:rPr b="0" i="0" lang="de-DE" sz="2000" u="none" cap="none" strike="noStrike">
                <a:solidFill>
                  <a:schemeClr val="dk2"/>
                </a:solidFill>
                <a:latin typeface="Lato"/>
                <a:ea typeface="Lato"/>
                <a:cs typeface="Lato"/>
                <a:sym typeface="Lato"/>
              </a:rPr>
            </a:br>
            <a:br>
              <a:rPr b="0" i="0" lang="de-DE" sz="2000" u="none" cap="none" strike="noStrike">
                <a:solidFill>
                  <a:schemeClr val="dk2"/>
                </a:solidFill>
                <a:latin typeface="Lato"/>
                <a:ea typeface="Lato"/>
                <a:cs typeface="Lato"/>
                <a:sym typeface="Lato"/>
              </a:rPr>
            </a:br>
            <a:endParaRPr b="0" i="0" sz="2000" u="none" cap="none" strike="noStrike">
              <a:solidFill>
                <a:schemeClr val="dk2"/>
              </a:solidFill>
              <a:latin typeface="Lato"/>
              <a:ea typeface="Lato"/>
              <a:cs typeface="Lato"/>
              <a:sym typeface="Lato"/>
            </a:endParaRPr>
          </a:p>
          <a:p>
            <a:pPr indent="0" lvl="1"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a:t>
            </a:r>
            <a:endParaRPr b="0" i="0" sz="2000" u="none" cap="none" strike="noStrike">
              <a:solidFill>
                <a:schemeClr val="dk2"/>
              </a:solidFill>
              <a:latin typeface="Lato"/>
              <a:ea typeface="Lato"/>
              <a:cs typeface="Lato"/>
              <a:sym typeface="Lato"/>
            </a:endParaRPr>
          </a:p>
        </p:txBody>
      </p:sp>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584" name="Shape 584"/>
        <p:cNvGrpSpPr/>
        <p:nvPr/>
      </p:nvGrpSpPr>
      <p:grpSpPr>
        <a:xfrm>
          <a:off x="0" y="0"/>
          <a:ext cx="0" cy="0"/>
          <a:chOff x="0" y="0"/>
          <a:chExt cx="0" cy="0"/>
        </a:xfrm>
      </p:grpSpPr>
      <p:sp>
        <p:nvSpPr>
          <p:cNvPr id="585" name="Google Shape;585;p106"/>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586" name="Google Shape;586;p106"/>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Rückblick 2016/2017</a:t>
            </a:r>
            <a:endParaRPr b="1" i="0" sz="2400" u="none" cap="none" strike="noStrike">
              <a:solidFill>
                <a:srgbClr val="FF8900"/>
              </a:solidFill>
              <a:latin typeface="Lato"/>
              <a:ea typeface="Lato"/>
              <a:cs typeface="Lato"/>
              <a:sym typeface="Lato"/>
            </a:endParaRPr>
          </a:p>
        </p:txBody>
      </p:sp>
      <p:sp>
        <p:nvSpPr>
          <p:cNvPr id="587" name="Google Shape;587;p106"/>
          <p:cNvSpPr txBox="1"/>
          <p:nvPr/>
        </p:nvSpPr>
        <p:spPr>
          <a:xfrm>
            <a:off x="402525" y="1010800"/>
            <a:ext cx="8414099" cy="3123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08/2017 Letzte Abstimmungen Website Fragebogenmatrix</a:t>
            </a:r>
            <a:endParaRPr b="0" i="0" sz="2000" u="none" cap="none" strike="noStrike">
              <a:solidFill>
                <a:schemeClr val="dk2"/>
              </a:solidFill>
              <a:latin typeface="Lato"/>
              <a:ea typeface="Lato"/>
              <a:cs typeface="Lato"/>
              <a:sym typeface="Lato"/>
            </a:endParaRPr>
          </a:p>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04/2017 Erster Entwurf Qualitative Methoden</a:t>
            </a:r>
            <a:endParaRPr b="0" i="0" sz="2000" u="none" cap="none" strike="noStrike">
              <a:solidFill>
                <a:schemeClr val="dk2"/>
              </a:solidFill>
              <a:latin typeface="Lato"/>
              <a:ea typeface="Lato"/>
              <a:cs typeface="Lato"/>
              <a:sym typeface="Lato"/>
            </a:endParaRPr>
          </a:p>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03/2017 Definition des Handlungsfeldes User Research</a:t>
            </a:r>
            <a:endParaRPr b="0" i="0" sz="2000" u="none" cap="none" strike="noStrike">
              <a:solidFill>
                <a:schemeClr val="dk2"/>
              </a:solidFill>
              <a:latin typeface="Lato"/>
              <a:ea typeface="Lato"/>
              <a:cs typeface="Lato"/>
              <a:sym typeface="Lato"/>
            </a:endParaRPr>
          </a:p>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03/2017 Durchführung 1. AK Workshop </a:t>
            </a:r>
            <a:endParaRPr b="0" i="0" sz="2000" u="none" cap="none" strike="noStrike">
              <a:solidFill>
                <a:schemeClr val="dk2"/>
              </a:solidFill>
              <a:latin typeface="Lato"/>
              <a:ea typeface="Lato"/>
              <a:cs typeface="Lato"/>
              <a:sym typeface="Lato"/>
            </a:endParaRPr>
          </a:p>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10/2016 Verwertung Ergebnisse M&amp;C Workshop 2016</a:t>
            </a:r>
            <a:endParaRPr/>
          </a:p>
          <a:p>
            <a:pPr indent="0" lvl="0" marL="0" marR="0" rtl="0" algn="l">
              <a:lnSpc>
                <a:spcPct val="150000"/>
              </a:lnSpc>
              <a:spcBef>
                <a:spcPts val="0"/>
              </a:spcBef>
              <a:spcAft>
                <a:spcPts val="0"/>
              </a:spcAft>
              <a:buClr>
                <a:srgbClr val="000000"/>
              </a:buClr>
              <a:buFont typeface="Arial"/>
              <a:buNone/>
            </a:pPr>
            <a:r>
              <a:t/>
            </a:r>
            <a:endParaRPr b="1" i="0" sz="2000" u="none" cap="none" strike="noStrike">
              <a:solidFill>
                <a:srgbClr val="666666"/>
              </a:solidFill>
              <a:latin typeface="Lato"/>
              <a:ea typeface="Lato"/>
              <a:cs typeface="Lato"/>
              <a:sym typeface="Lato"/>
            </a:endParaRPr>
          </a:p>
        </p:txBody>
      </p:sp>
    </p:spTree>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591" name="Shape 591"/>
        <p:cNvGrpSpPr/>
        <p:nvPr/>
      </p:nvGrpSpPr>
      <p:grpSpPr>
        <a:xfrm>
          <a:off x="0" y="0"/>
          <a:ext cx="0" cy="0"/>
          <a:chOff x="0" y="0"/>
          <a:chExt cx="0" cy="0"/>
        </a:xfrm>
      </p:grpSpPr>
      <p:sp>
        <p:nvSpPr>
          <p:cNvPr id="592" name="Google Shape;592;p107"/>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593" name="Google Shape;593;p107"/>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Aktivitäten und Ziele für 2017/2018</a:t>
            </a:r>
            <a:endParaRPr b="1" i="0" sz="2400" u="none" cap="none" strike="noStrike">
              <a:solidFill>
                <a:srgbClr val="FF8900"/>
              </a:solidFill>
              <a:latin typeface="Lato"/>
              <a:ea typeface="Lato"/>
              <a:cs typeface="Lato"/>
              <a:sym typeface="Lato"/>
            </a:endParaRPr>
          </a:p>
        </p:txBody>
      </p:sp>
      <p:sp>
        <p:nvSpPr>
          <p:cNvPr id="594" name="Google Shape;594;p107"/>
          <p:cNvSpPr txBox="1"/>
          <p:nvPr/>
        </p:nvSpPr>
        <p:spPr>
          <a:xfrm>
            <a:off x="402525" y="1010800"/>
            <a:ext cx="8414099" cy="3123900"/>
          </a:xfrm>
          <a:prstGeom prst="rect">
            <a:avLst/>
          </a:prstGeom>
          <a:noFill/>
          <a:ln>
            <a:noFill/>
          </a:ln>
        </p:spPr>
        <p:txBody>
          <a:bodyPr anchorCtr="0" anchor="t" bIns="91425" lIns="91425" spcFirstLastPara="1" rIns="91425" wrap="square" tIns="91425">
            <a:noAutofit/>
          </a:bodyPr>
          <a:lstStyle/>
          <a:p>
            <a:pPr indent="-174625" lvl="0" marL="174625"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Auswertung AK Workshop M&amp;C und Postersession:</a:t>
            </a:r>
            <a:br>
              <a:rPr lang="de-DE" sz="2000">
                <a:solidFill>
                  <a:schemeClr val="dk2"/>
                </a:solidFill>
                <a:latin typeface="Lato"/>
                <a:ea typeface="Lato"/>
                <a:cs typeface="Lato"/>
                <a:sym typeface="Lato"/>
              </a:rPr>
            </a:br>
            <a:r>
              <a:rPr b="0" i="0" lang="de-DE" sz="2000" u="none" cap="none" strike="noStrike">
                <a:solidFill>
                  <a:schemeClr val="dk2"/>
                </a:solidFill>
                <a:latin typeface="Lato"/>
                <a:ea typeface="Lato"/>
                <a:cs typeface="Lato"/>
                <a:sym typeface="Lato"/>
              </a:rPr>
              <a:t>„Aktuelle</a:t>
            </a:r>
            <a:r>
              <a:rPr lang="de-DE" sz="2000">
                <a:solidFill>
                  <a:schemeClr val="dk2"/>
                </a:solidFill>
                <a:latin typeface="Lato"/>
                <a:ea typeface="Lato"/>
                <a:cs typeface="Lato"/>
                <a:sym typeface="Lato"/>
              </a:rPr>
              <a:t> </a:t>
            </a:r>
            <a:r>
              <a:rPr b="0" i="0" lang="de-DE" sz="2000" u="none" cap="none" strike="noStrike">
                <a:solidFill>
                  <a:schemeClr val="dk2"/>
                </a:solidFill>
                <a:latin typeface="Lato"/>
                <a:ea typeface="Lato"/>
                <a:cs typeface="Lato"/>
                <a:sym typeface="Lato"/>
              </a:rPr>
              <a:t>Herausforderungen im User Research“</a:t>
            </a:r>
            <a:endParaRPr b="0" i="0" sz="2000" u="none" cap="none" strike="noStrike">
              <a:solidFill>
                <a:schemeClr val="dk2"/>
              </a:solidFill>
              <a:latin typeface="Lato"/>
              <a:ea typeface="Lato"/>
              <a:cs typeface="Lato"/>
              <a:sym typeface="Lato"/>
            </a:endParaRPr>
          </a:p>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Neue Website mit Inhalten füllen, alte Themen abschließen</a:t>
            </a:r>
            <a:endParaRPr b="0" i="0" sz="2000" u="none" cap="none" strike="noStrike">
              <a:solidFill>
                <a:schemeClr val="dk2"/>
              </a:solidFill>
              <a:latin typeface="Lato"/>
              <a:ea typeface="Lato"/>
              <a:cs typeface="Lato"/>
              <a:sym typeface="Lato"/>
            </a:endParaRPr>
          </a:p>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Fragebogenmatrix auf Website integrieren, weiter ausbauen</a:t>
            </a:r>
            <a:endParaRPr b="0" i="0" sz="2000" u="none" cap="none" strike="noStrike">
              <a:solidFill>
                <a:schemeClr val="dk2"/>
              </a:solidFill>
              <a:latin typeface="Lato"/>
              <a:ea typeface="Lato"/>
              <a:cs typeface="Lato"/>
              <a:sym typeface="Lato"/>
            </a:endParaRPr>
          </a:p>
          <a:p>
            <a:pPr indent="0" lvl="0" marL="0" marR="0" rtl="0" algn="l">
              <a:lnSpc>
                <a:spcPct val="150000"/>
              </a:lnSpc>
              <a:spcBef>
                <a:spcPts val="0"/>
              </a:spcBef>
              <a:spcAft>
                <a:spcPts val="0"/>
              </a:spcAft>
              <a:buClr>
                <a:schemeClr val="dk1"/>
              </a:buClr>
              <a:buFont typeface="Lato"/>
              <a:buNone/>
            </a:pPr>
            <a:r>
              <a:rPr b="0" i="0" lang="de-DE" sz="2000" u="none" cap="none" strike="noStrike">
                <a:solidFill>
                  <a:schemeClr val="dk2"/>
                </a:solidFill>
                <a:latin typeface="Lato"/>
                <a:ea typeface="Lato"/>
                <a:cs typeface="Lato"/>
                <a:sym typeface="Lato"/>
              </a:rPr>
              <a:t>▪ Thema „Mehrwert von User Research“ bearbeiten, auch mit AK ROI</a:t>
            </a:r>
            <a:endParaRPr b="0" i="0" sz="2000" u="none" cap="none" strike="noStrike">
              <a:solidFill>
                <a:schemeClr val="dk2"/>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1" i="0" sz="2000" u="none" cap="none" strike="noStrike">
              <a:solidFill>
                <a:srgbClr val="666666"/>
              </a:solidFill>
              <a:latin typeface="Lato"/>
              <a:ea typeface="Lato"/>
              <a:cs typeface="Lato"/>
              <a:sym typeface="Lato"/>
            </a:endParaRPr>
          </a:p>
        </p:txBody>
      </p:sp>
    </p:spTree>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598" name="Shape 598"/>
        <p:cNvGrpSpPr/>
        <p:nvPr/>
      </p:nvGrpSpPr>
      <p:grpSpPr>
        <a:xfrm>
          <a:off x="0" y="0"/>
          <a:ext cx="0" cy="0"/>
          <a:chOff x="0" y="0"/>
          <a:chExt cx="0" cy="0"/>
        </a:xfrm>
      </p:grpSpPr>
      <p:sp>
        <p:nvSpPr>
          <p:cNvPr id="599" name="Google Shape;599;p108"/>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600" name="Google Shape;600;p108"/>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Bei Fragen…</a:t>
            </a:r>
            <a:endParaRPr b="1" i="0" sz="2400" u="none" cap="none" strike="noStrike">
              <a:solidFill>
                <a:srgbClr val="FF8900"/>
              </a:solidFill>
              <a:latin typeface="Lato"/>
              <a:ea typeface="Lato"/>
              <a:cs typeface="Lato"/>
              <a:sym typeface="Lato"/>
            </a:endParaRPr>
          </a:p>
        </p:txBody>
      </p:sp>
      <p:pic>
        <p:nvPicPr>
          <p:cNvPr id="601" name="Google Shape;601;p108"/>
          <p:cNvPicPr preferRelativeResize="0"/>
          <p:nvPr/>
        </p:nvPicPr>
        <p:blipFill rotWithShape="1">
          <a:blip r:embed="rId4">
            <a:alphaModFix/>
          </a:blip>
          <a:srcRect b="0" l="8773" r="9158" t="6472"/>
          <a:stretch/>
        </p:blipFill>
        <p:spPr>
          <a:xfrm>
            <a:off x="2019900" y="937050"/>
            <a:ext cx="5104200" cy="3272100"/>
          </a:xfrm>
          <a:prstGeom prst="rect">
            <a:avLst/>
          </a:prstGeom>
          <a:noFill/>
          <a:ln>
            <a:noFill/>
          </a:ln>
        </p:spPr>
      </p:pic>
    </p:spTree>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605" name="Shape 605"/>
        <p:cNvGrpSpPr/>
        <p:nvPr/>
      </p:nvGrpSpPr>
      <p:grpSpPr>
        <a:xfrm>
          <a:off x="0" y="0"/>
          <a:ext cx="0" cy="0"/>
          <a:chOff x="0" y="0"/>
          <a:chExt cx="0" cy="0"/>
        </a:xfrm>
      </p:grpSpPr>
      <p:sp>
        <p:nvSpPr>
          <p:cNvPr id="606" name="Google Shape;606;p109"/>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607" name="Google Shape;607;p109"/>
          <p:cNvSpPr/>
          <p:nvPr/>
        </p:nvSpPr>
        <p:spPr>
          <a:xfrm>
            <a:off x="0" y="0"/>
            <a:ext cx="9145800" cy="4472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Lato"/>
              <a:buNone/>
            </a:pPr>
            <a:r>
              <a:rPr b="0" i="0" lang="de-DE" sz="1400" u="none" cap="none" strike="noStrike">
                <a:solidFill>
                  <a:srgbClr val="000000"/>
                </a:solidFill>
                <a:latin typeface="Lato"/>
                <a:ea typeface="Lato"/>
                <a:cs typeface="Lato"/>
                <a:sym typeface="Lato"/>
              </a:rPr>
              <a:t>      </a:t>
            </a:r>
            <a:endParaRPr/>
          </a:p>
        </p:txBody>
      </p:sp>
      <p:sp>
        <p:nvSpPr>
          <p:cNvPr id="608" name="Google Shape;608;p109"/>
          <p:cNvSpPr txBox="1"/>
          <p:nvPr/>
        </p:nvSpPr>
        <p:spPr>
          <a:xfrm>
            <a:off x="236875" y="578500"/>
            <a:ext cx="8783400" cy="3766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lt1"/>
              </a:buClr>
              <a:buFont typeface="Lato"/>
              <a:buNone/>
            </a:pPr>
            <a:r>
              <a:rPr i="0" lang="de-DE" sz="4800" u="none" cap="none" strike="noStrike">
                <a:solidFill>
                  <a:schemeClr val="lt1"/>
                </a:solidFill>
                <a:latin typeface="Lato"/>
                <a:ea typeface="Lato"/>
                <a:cs typeface="Lato"/>
                <a:sym typeface="Lato"/>
              </a:rPr>
              <a:t>AK</a:t>
            </a:r>
            <a:r>
              <a:rPr lang="de-DE" sz="4800">
                <a:solidFill>
                  <a:schemeClr val="lt1"/>
                </a:solidFill>
                <a:latin typeface="Lato"/>
                <a:ea typeface="Lato"/>
                <a:cs typeface="Lato"/>
                <a:sym typeface="Lato"/>
              </a:rPr>
              <a:t> Usability in der Medizintechnik</a:t>
            </a:r>
            <a:endParaRPr i="0" sz="48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chemeClr val="lt1"/>
              </a:buClr>
              <a:buFont typeface="Lato"/>
              <a:buNone/>
            </a:pPr>
            <a:r>
              <a:rPr lang="de-DE" sz="2400">
                <a:solidFill>
                  <a:schemeClr val="lt1"/>
                </a:solidFill>
                <a:latin typeface="Lato"/>
                <a:ea typeface="Lato"/>
                <a:cs typeface="Lato"/>
                <a:sym typeface="Lato"/>
              </a:rPr>
              <a:t>Andreas Lehmann</a:t>
            </a:r>
            <a:endParaRPr i="0" sz="2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609" name="Google Shape;609;p109"/>
          <p:cNvSpPr txBox="1"/>
          <p:nvPr/>
        </p:nvSpPr>
        <p:spPr>
          <a:xfrm>
            <a:off x="8866350" y="1374250"/>
            <a:ext cx="12238200" cy="142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47"/>
          <p:cNvSpPr txBox="1"/>
          <p:nvPr>
            <p:ph idx="1" type="body"/>
          </p:nvPr>
        </p:nvSpPr>
        <p:spPr>
          <a:xfrm>
            <a:off x="403199" y="324000"/>
            <a:ext cx="8332585" cy="5468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Aktivitäten der Präsidentin</a:t>
            </a:r>
            <a:endParaRPr b="1" i="0" sz="2400" u="none" cap="none" strike="noStrike">
              <a:solidFill>
                <a:srgbClr val="FF8900"/>
              </a:solidFill>
              <a:latin typeface="Lato"/>
              <a:ea typeface="Lato"/>
              <a:cs typeface="Lato"/>
              <a:sym typeface="Lato"/>
            </a:endParaRPr>
          </a:p>
        </p:txBody>
      </p:sp>
      <p:sp>
        <p:nvSpPr>
          <p:cNvPr id="163" name="Google Shape;163;p47"/>
          <p:cNvSpPr txBox="1"/>
          <p:nvPr>
            <p:ph idx="2" type="body"/>
          </p:nvPr>
        </p:nvSpPr>
        <p:spPr>
          <a:xfrm>
            <a:off x="403199" y="1121229"/>
            <a:ext cx="4075200" cy="31405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UPA Summer School seit 2011</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UPA Winter School seit 2017</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UX Challenge seit 2017</a:t>
            </a:r>
            <a:endParaRPr b="0" i="0" sz="2000" u="none" cap="none" strike="noStrike">
              <a:solidFill>
                <a:srgbClr val="666666"/>
              </a:solidFill>
              <a:latin typeface="Lato"/>
              <a:ea typeface="Lato"/>
              <a:cs typeface="Lato"/>
              <a:sym typeface="Lato"/>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UPA Spring School</a:t>
            </a:r>
            <a:endParaRPr/>
          </a:p>
          <a:p>
            <a:pPr indent="0" lvl="0" marL="0" marR="0" rtl="0" algn="l">
              <a:lnSpc>
                <a:spcPct val="100000"/>
              </a:lnSpc>
              <a:spcBef>
                <a:spcPts val="0"/>
              </a:spcBef>
              <a:spcAft>
                <a:spcPts val="0"/>
              </a:spcAft>
              <a:buNone/>
            </a:pPr>
            <a:r>
              <a:t/>
            </a:r>
            <a:endParaRPr/>
          </a:p>
          <a:p>
            <a:pPr indent="-342900" lvl="0" marL="342900" rtl="0" algn="l">
              <a:spcBef>
                <a:spcPts val="0"/>
              </a:spcBef>
              <a:spcAft>
                <a:spcPts val="0"/>
              </a:spcAft>
              <a:buClr>
                <a:srgbClr val="666666"/>
              </a:buClr>
              <a:buSzPts val="2000"/>
              <a:buFont typeface="Noto Sans Symbols"/>
              <a:buChar char="▪"/>
            </a:pPr>
            <a:r>
              <a:rPr lang="de-DE">
                <a:solidFill>
                  <a:schemeClr val="dk2"/>
                </a:solidFill>
              </a:rPr>
              <a:t>Mitgliederbefragung</a:t>
            </a:r>
            <a:endParaRPr>
              <a:solidFill>
                <a:schemeClr val="dk2"/>
              </a:solidFill>
            </a:endParaRPr>
          </a:p>
          <a:p>
            <a:pPr indent="-342900" lvl="0" marL="342900" rtl="0" algn="l">
              <a:spcBef>
                <a:spcPts val="0"/>
              </a:spcBef>
              <a:spcAft>
                <a:spcPts val="0"/>
              </a:spcAft>
              <a:buClr>
                <a:schemeClr val="dk2"/>
              </a:buClr>
              <a:buSzPts val="2000"/>
              <a:buFont typeface="Noto Sans Symbols"/>
              <a:buChar char="▪"/>
            </a:pPr>
            <a:r>
              <a:rPr lang="de-DE">
                <a:solidFill>
                  <a:schemeClr val="dk2"/>
                </a:solidFill>
              </a:rPr>
              <a:t>Firmenmitgliedschaft</a:t>
            </a:r>
            <a:endParaRPr>
              <a:solidFill>
                <a:schemeClr val="dk2"/>
              </a:solidFill>
            </a:endParaRPr>
          </a:p>
          <a:p>
            <a:pPr indent="0" lvl="0" marL="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World Usability Day Stuttgart</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0" lvl="0" marL="0" marR="0" rtl="0" algn="l">
              <a:lnSpc>
                <a:spcPct val="100000"/>
              </a:lnSpc>
              <a:spcBef>
                <a:spcPts val="0"/>
              </a:spcBef>
              <a:spcAft>
                <a:spcPts val="0"/>
              </a:spcAft>
              <a:buNone/>
            </a:pPr>
            <a:r>
              <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
        <p:nvSpPr>
          <p:cNvPr id="164" name="Google Shape;164;p47"/>
          <p:cNvSpPr txBox="1"/>
          <p:nvPr>
            <p:ph idx="3" type="body"/>
          </p:nvPr>
        </p:nvSpPr>
        <p:spPr>
          <a:xfrm>
            <a:off x="4659745" y="1121229"/>
            <a:ext cx="4076100" cy="3140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Zwei Vorstandssitzungen / Jahr</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monatliche Skype Calls / Telkos</a:t>
            </a:r>
            <a:endParaRPr/>
          </a:p>
          <a:p>
            <a:pPr indent="-342900" lvl="0" marL="342900" marR="0" rtl="0" algn="l">
              <a:lnSpc>
                <a:spcPct val="100000"/>
              </a:lnSpc>
              <a:spcBef>
                <a:spcPts val="0"/>
              </a:spcBef>
              <a:spcAft>
                <a:spcPts val="0"/>
              </a:spcAft>
              <a:buClr>
                <a:srgbClr val="666666"/>
              </a:buClr>
              <a:buSzPts val="2000"/>
              <a:buFont typeface="Noto Sans Symbols"/>
              <a:buChar char="▪"/>
            </a:pPr>
            <a:r>
              <a:rPr b="0" i="0" lang="de-DE" sz="2000" u="none" cap="none" strike="noStrike">
                <a:solidFill>
                  <a:srgbClr val="666666"/>
                </a:solidFill>
                <a:latin typeface="Lato"/>
                <a:ea typeface="Lato"/>
                <a:cs typeface="Lato"/>
                <a:sym typeface="Lato"/>
              </a:rPr>
              <a:t>Finanzamt</a:t>
            </a:r>
            <a:endParaRPr b="0" i="0" sz="2000" u="none" cap="none" strike="noStrike">
              <a:solidFill>
                <a:srgbClr val="666666"/>
              </a:solidFill>
              <a:latin typeface="Lato"/>
              <a:ea typeface="Lato"/>
              <a:cs typeface="Lato"/>
              <a:sym typeface="Lato"/>
            </a:endParaRPr>
          </a:p>
          <a:p>
            <a:pPr indent="-342900" lvl="0" marL="342900" marR="0" rtl="0" algn="l">
              <a:lnSpc>
                <a:spcPct val="100000"/>
              </a:lnSpc>
              <a:spcBef>
                <a:spcPts val="0"/>
              </a:spcBef>
              <a:spcAft>
                <a:spcPts val="0"/>
              </a:spcAft>
              <a:buClr>
                <a:srgbClr val="666666"/>
              </a:buClr>
              <a:buSzPts val="2000"/>
              <a:buFont typeface="Noto Sans Symbols"/>
              <a:buChar char="▪"/>
            </a:pPr>
            <a:r>
              <a:rPr lang="de-DE"/>
              <a:t>Social Media</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a:p>
            <a:pPr indent="-355600" lvl="0" marL="457200" marR="0" rtl="0" algn="l">
              <a:lnSpc>
                <a:spcPct val="100000"/>
              </a:lnSpc>
              <a:spcBef>
                <a:spcPts val="0"/>
              </a:spcBef>
              <a:spcAft>
                <a:spcPts val="0"/>
              </a:spcAft>
              <a:buSzPts val="2000"/>
              <a:buChar char="▪"/>
            </a:pPr>
            <a:r>
              <a:rPr lang="de-DE"/>
              <a:t>Mitgliederbefragung</a:t>
            </a:r>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a:p>
            <a:pPr indent="-215900" lvl="0" marL="342900" marR="0" rtl="0" algn="l">
              <a:lnSpc>
                <a:spcPct val="100000"/>
              </a:lnSpc>
              <a:spcBef>
                <a:spcPts val="0"/>
              </a:spcBef>
              <a:spcAft>
                <a:spcPts val="0"/>
              </a:spcAft>
              <a:buClr>
                <a:srgbClr val="666666"/>
              </a:buClr>
              <a:buSzPts val="2000"/>
              <a:buFont typeface="Noto Sans Symbols"/>
              <a:buNone/>
            </a:pPr>
            <a:r>
              <a:t/>
            </a:r>
            <a:endParaRPr b="0" i="0" sz="2000" u="none" cap="none" strike="noStrike">
              <a:solidFill>
                <a:srgbClr val="666666"/>
              </a:solidFill>
              <a:latin typeface="Lato"/>
              <a:ea typeface="Lato"/>
              <a:cs typeface="Lato"/>
              <a:sym typeface="La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613" name="Shape 613"/>
        <p:cNvGrpSpPr/>
        <p:nvPr/>
      </p:nvGrpSpPr>
      <p:grpSpPr>
        <a:xfrm>
          <a:off x="0" y="0"/>
          <a:ext cx="0" cy="0"/>
          <a:chOff x="0" y="0"/>
          <a:chExt cx="0" cy="0"/>
        </a:xfrm>
      </p:grpSpPr>
      <p:sp>
        <p:nvSpPr>
          <p:cNvPr id="614" name="Google Shape;614;p110"/>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615" name="Google Shape;615;p110"/>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t/>
            </a:r>
            <a:endParaRPr b="0" i="0" sz="2400" u="none" cap="none" strike="noStrike">
              <a:solidFill>
                <a:srgbClr val="666666"/>
              </a:solidFill>
              <a:latin typeface="Lato"/>
              <a:ea typeface="Lato"/>
              <a:cs typeface="Lato"/>
              <a:sym typeface="Lato"/>
            </a:endParaRPr>
          </a:p>
        </p:txBody>
      </p:sp>
      <p:pic>
        <p:nvPicPr>
          <p:cNvPr id="616" name="Google Shape;616;p110"/>
          <p:cNvPicPr preferRelativeResize="0"/>
          <p:nvPr/>
        </p:nvPicPr>
        <p:blipFill rotWithShape="1">
          <a:blip r:embed="rId4">
            <a:alphaModFix/>
          </a:blip>
          <a:srcRect b="15655" l="0" r="0" t="19186"/>
          <a:stretch/>
        </p:blipFill>
        <p:spPr>
          <a:xfrm>
            <a:off x="0" y="0"/>
            <a:ext cx="9144000" cy="4468632"/>
          </a:xfrm>
          <a:prstGeom prst="rect">
            <a:avLst/>
          </a:prstGeom>
          <a:noFill/>
          <a:ln>
            <a:noFill/>
          </a:ln>
        </p:spPr>
      </p:pic>
      <p:sp>
        <p:nvSpPr>
          <p:cNvPr id="617" name="Google Shape;617;p110"/>
          <p:cNvSpPr txBox="1"/>
          <p:nvPr/>
        </p:nvSpPr>
        <p:spPr>
          <a:xfrm>
            <a:off x="4206240" y="3486910"/>
            <a:ext cx="4754880" cy="830997"/>
          </a:xfrm>
          <a:prstGeom prst="rect">
            <a:avLst/>
          </a:prstGeom>
          <a:solidFill>
            <a:srgbClr val="FF8900">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2F2F2"/>
              </a:buClr>
              <a:buFont typeface="Lato"/>
              <a:buNone/>
            </a:pPr>
            <a:r>
              <a:rPr b="0" i="0" lang="de-DE" sz="4800" u="none" cap="none" strike="noStrike">
                <a:solidFill>
                  <a:srgbClr val="F2F2F2"/>
                </a:solidFill>
                <a:latin typeface="Lato"/>
                <a:ea typeface="Lato"/>
                <a:cs typeface="Lato"/>
                <a:sym typeface="Lato"/>
              </a:rPr>
              <a:t>Treffen vor Ort</a:t>
            </a:r>
            <a:endParaRPr b="0" i="0" sz="4800" u="none" cap="none" strike="noStrike">
              <a:solidFill>
                <a:srgbClr val="F2F2F2"/>
              </a:solidFill>
              <a:latin typeface="Lato"/>
              <a:ea typeface="Lato"/>
              <a:cs typeface="Lato"/>
              <a:sym typeface="Lat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621" name="Shape 621"/>
        <p:cNvGrpSpPr/>
        <p:nvPr/>
      </p:nvGrpSpPr>
      <p:grpSpPr>
        <a:xfrm>
          <a:off x="0" y="0"/>
          <a:ext cx="0" cy="0"/>
          <a:chOff x="0" y="0"/>
          <a:chExt cx="0" cy="0"/>
        </a:xfrm>
      </p:grpSpPr>
      <p:sp>
        <p:nvSpPr>
          <p:cNvPr id="622" name="Google Shape;622;p111"/>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623" name="Google Shape;623;p111"/>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t/>
            </a:r>
            <a:endParaRPr b="0" i="0" sz="2400" u="none" cap="none" strike="noStrike">
              <a:solidFill>
                <a:srgbClr val="666666"/>
              </a:solidFill>
              <a:latin typeface="Lato"/>
              <a:ea typeface="Lato"/>
              <a:cs typeface="Lato"/>
              <a:sym typeface="Lato"/>
            </a:endParaRPr>
          </a:p>
        </p:txBody>
      </p:sp>
      <p:sp>
        <p:nvSpPr>
          <p:cNvPr id="624" name="Google Shape;624;p111"/>
          <p:cNvSpPr txBox="1"/>
          <p:nvPr/>
        </p:nvSpPr>
        <p:spPr>
          <a:xfrm>
            <a:off x="402525" y="839075"/>
            <a:ext cx="8365799" cy="3295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p:txBody>
      </p:sp>
      <p:pic>
        <p:nvPicPr>
          <p:cNvPr id="625" name="Google Shape;625;p111"/>
          <p:cNvPicPr preferRelativeResize="0"/>
          <p:nvPr/>
        </p:nvPicPr>
        <p:blipFill rotWithShape="1">
          <a:blip r:embed="rId4">
            <a:alphaModFix/>
          </a:blip>
          <a:srcRect b="17044" l="0" r="0" t="17796"/>
          <a:stretch/>
        </p:blipFill>
        <p:spPr>
          <a:xfrm>
            <a:off x="0" y="0"/>
            <a:ext cx="9144000" cy="4468634"/>
          </a:xfrm>
          <a:prstGeom prst="rect">
            <a:avLst/>
          </a:prstGeom>
          <a:noFill/>
          <a:ln>
            <a:noFill/>
          </a:ln>
        </p:spPr>
      </p:pic>
      <p:sp>
        <p:nvSpPr>
          <p:cNvPr id="626" name="Google Shape;626;p111"/>
          <p:cNvSpPr txBox="1"/>
          <p:nvPr/>
        </p:nvSpPr>
        <p:spPr>
          <a:xfrm>
            <a:off x="3329511" y="191150"/>
            <a:ext cx="5674951" cy="1077218"/>
          </a:xfrm>
          <a:prstGeom prst="rect">
            <a:avLst/>
          </a:prstGeom>
          <a:solidFill>
            <a:srgbClr val="FF8900">
              <a:alpha val="78823"/>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2F2F2"/>
              </a:buClr>
              <a:buFont typeface="Lato"/>
              <a:buNone/>
            </a:pPr>
            <a:r>
              <a:rPr b="0" i="0" lang="de-DE" sz="3200" u="none" cap="none" strike="noStrike">
                <a:solidFill>
                  <a:srgbClr val="F2F2F2"/>
                </a:solidFill>
                <a:latin typeface="Lato"/>
                <a:ea typeface="Lato"/>
                <a:cs typeface="Lato"/>
                <a:sym typeface="Lato"/>
              </a:rPr>
              <a:t>List of regulatory applicable </a:t>
            </a:r>
            <a:endParaRPr b="0" i="0" sz="3200" u="none" cap="none" strike="noStrike">
              <a:solidFill>
                <a:srgbClr val="F2F2F2"/>
              </a:solidFill>
              <a:latin typeface="Lato"/>
              <a:ea typeface="Lato"/>
              <a:cs typeface="Lato"/>
              <a:sym typeface="Lato"/>
            </a:endParaRPr>
          </a:p>
          <a:p>
            <a:pPr indent="0" lvl="0" marL="0" marR="0" rtl="0" algn="ctr">
              <a:lnSpc>
                <a:spcPct val="100000"/>
              </a:lnSpc>
              <a:spcBef>
                <a:spcPts val="0"/>
              </a:spcBef>
              <a:spcAft>
                <a:spcPts val="0"/>
              </a:spcAft>
              <a:buClr>
                <a:srgbClr val="F2F2F2"/>
              </a:buClr>
              <a:buFont typeface="Lato"/>
              <a:buNone/>
            </a:pPr>
            <a:r>
              <a:rPr b="0" i="0" lang="de-DE" sz="3200" u="none" cap="none" strike="noStrike">
                <a:solidFill>
                  <a:srgbClr val="F2F2F2"/>
                </a:solidFill>
                <a:latin typeface="Lato"/>
                <a:ea typeface="Lato"/>
                <a:cs typeface="Lato"/>
                <a:sym typeface="Lato"/>
              </a:rPr>
              <a:t>documents for medical devices</a:t>
            </a:r>
            <a:endParaRPr b="0" i="0" sz="3200" u="none" cap="none" strike="noStrike">
              <a:solidFill>
                <a:srgbClr val="F2F2F2"/>
              </a:solidFill>
              <a:latin typeface="Lato"/>
              <a:ea typeface="Lato"/>
              <a:cs typeface="Lato"/>
              <a:sym typeface="Lat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630" name="Shape 630"/>
        <p:cNvGrpSpPr/>
        <p:nvPr/>
      </p:nvGrpSpPr>
      <p:grpSpPr>
        <a:xfrm>
          <a:off x="0" y="0"/>
          <a:ext cx="0" cy="0"/>
          <a:chOff x="0" y="0"/>
          <a:chExt cx="0" cy="0"/>
        </a:xfrm>
      </p:grpSpPr>
      <p:sp>
        <p:nvSpPr>
          <p:cNvPr id="631" name="Google Shape;631;p112"/>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632" name="Google Shape;632;p112"/>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t/>
            </a:r>
            <a:endParaRPr b="0" i="0" sz="2400" u="none" cap="none" strike="noStrike">
              <a:solidFill>
                <a:srgbClr val="666666"/>
              </a:solidFill>
              <a:latin typeface="Lato"/>
              <a:ea typeface="Lato"/>
              <a:cs typeface="Lato"/>
              <a:sym typeface="Lato"/>
            </a:endParaRPr>
          </a:p>
        </p:txBody>
      </p:sp>
      <p:sp>
        <p:nvSpPr>
          <p:cNvPr id="633" name="Google Shape;633;p112"/>
          <p:cNvSpPr txBox="1"/>
          <p:nvPr/>
        </p:nvSpPr>
        <p:spPr>
          <a:xfrm>
            <a:off x="402525" y="839075"/>
            <a:ext cx="8365799" cy="3295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p:txBody>
      </p:sp>
      <p:pic>
        <p:nvPicPr>
          <p:cNvPr id="634" name="Google Shape;634;p112"/>
          <p:cNvPicPr preferRelativeResize="0"/>
          <p:nvPr/>
        </p:nvPicPr>
        <p:blipFill rotWithShape="1">
          <a:blip r:embed="rId4">
            <a:alphaModFix/>
          </a:blip>
          <a:srcRect b="6399" l="0" r="0" t="20095"/>
          <a:stretch/>
        </p:blipFill>
        <p:spPr>
          <a:xfrm>
            <a:off x="0" y="0"/>
            <a:ext cx="9144000" cy="4476585"/>
          </a:xfrm>
          <a:prstGeom prst="rect">
            <a:avLst/>
          </a:prstGeom>
          <a:noFill/>
          <a:ln>
            <a:noFill/>
          </a:ln>
        </p:spPr>
      </p:pic>
      <p:pic>
        <p:nvPicPr>
          <p:cNvPr id="635" name="Google Shape;635;p112"/>
          <p:cNvPicPr preferRelativeResize="0"/>
          <p:nvPr/>
        </p:nvPicPr>
        <p:blipFill rotWithShape="1">
          <a:blip r:embed="rId4">
            <a:alphaModFix/>
          </a:blip>
          <a:srcRect b="6399" l="0" r="0" t="19964"/>
          <a:stretch/>
        </p:blipFill>
        <p:spPr>
          <a:xfrm>
            <a:off x="5473" y="0"/>
            <a:ext cx="9144000" cy="4484536"/>
          </a:xfrm>
          <a:prstGeom prst="rect">
            <a:avLst/>
          </a:prstGeom>
          <a:noFill/>
          <a:ln>
            <a:noFill/>
          </a:ln>
        </p:spPr>
      </p:pic>
      <p:sp>
        <p:nvSpPr>
          <p:cNvPr id="636" name="Google Shape;636;p112"/>
          <p:cNvSpPr txBox="1"/>
          <p:nvPr/>
        </p:nvSpPr>
        <p:spPr>
          <a:xfrm>
            <a:off x="5168508" y="201351"/>
            <a:ext cx="3787654" cy="830997"/>
          </a:xfrm>
          <a:prstGeom prst="rect">
            <a:avLst/>
          </a:prstGeom>
          <a:solidFill>
            <a:srgbClr val="FF8900">
              <a:alpha val="7882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2F2F2"/>
              </a:buClr>
              <a:buFont typeface="Lato"/>
              <a:buNone/>
            </a:pPr>
            <a:r>
              <a:rPr b="0" i="0" lang="de-DE" sz="4800" u="none" cap="none" strike="noStrike">
                <a:solidFill>
                  <a:srgbClr val="F2F2F2"/>
                </a:solidFill>
                <a:latin typeface="Lato"/>
                <a:ea typeface="Lato"/>
                <a:cs typeface="Lato"/>
                <a:sym typeface="Lato"/>
              </a:rPr>
              <a:t>CPUX-MED</a:t>
            </a:r>
            <a:endParaRPr b="0" i="0" sz="4800" u="none" cap="none" strike="noStrike">
              <a:solidFill>
                <a:srgbClr val="F2F2F2"/>
              </a:solidFill>
              <a:latin typeface="Lato"/>
              <a:ea typeface="Lato"/>
              <a:cs typeface="Lato"/>
              <a:sym typeface="Lato"/>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640" name="Shape 640"/>
        <p:cNvGrpSpPr/>
        <p:nvPr/>
      </p:nvGrpSpPr>
      <p:grpSpPr>
        <a:xfrm>
          <a:off x="0" y="0"/>
          <a:ext cx="0" cy="0"/>
          <a:chOff x="0" y="0"/>
          <a:chExt cx="0" cy="0"/>
        </a:xfrm>
      </p:grpSpPr>
      <p:sp>
        <p:nvSpPr>
          <p:cNvPr id="641" name="Google Shape;641;p113"/>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642" name="Google Shape;642;p113"/>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t/>
            </a:r>
            <a:endParaRPr b="0" i="0" sz="2400" u="none" cap="none" strike="noStrike">
              <a:solidFill>
                <a:srgbClr val="666666"/>
              </a:solidFill>
              <a:latin typeface="Lato"/>
              <a:ea typeface="Lato"/>
              <a:cs typeface="Lato"/>
              <a:sym typeface="Lato"/>
            </a:endParaRPr>
          </a:p>
        </p:txBody>
      </p:sp>
      <p:sp>
        <p:nvSpPr>
          <p:cNvPr id="643" name="Google Shape;643;p113"/>
          <p:cNvSpPr txBox="1"/>
          <p:nvPr/>
        </p:nvSpPr>
        <p:spPr>
          <a:xfrm>
            <a:off x="402525" y="839075"/>
            <a:ext cx="8365799" cy="3295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p:txBody>
      </p:sp>
      <p:pic>
        <p:nvPicPr>
          <p:cNvPr id="644" name="Google Shape;644;p113"/>
          <p:cNvPicPr preferRelativeResize="0"/>
          <p:nvPr/>
        </p:nvPicPr>
        <p:blipFill rotWithShape="1">
          <a:blip r:embed="rId4">
            <a:alphaModFix/>
          </a:blip>
          <a:srcRect b="6524" l="0" r="0" t="20280"/>
          <a:stretch/>
        </p:blipFill>
        <p:spPr>
          <a:xfrm>
            <a:off x="0" y="-1"/>
            <a:ext cx="9144000" cy="4460681"/>
          </a:xfrm>
          <a:prstGeom prst="rect">
            <a:avLst/>
          </a:prstGeom>
          <a:noFill/>
          <a:ln>
            <a:noFill/>
          </a:ln>
        </p:spPr>
      </p:pic>
      <p:sp>
        <p:nvSpPr>
          <p:cNvPr id="645" name="Google Shape;645;p113"/>
          <p:cNvSpPr txBox="1"/>
          <p:nvPr/>
        </p:nvSpPr>
        <p:spPr>
          <a:xfrm>
            <a:off x="4063117" y="3405350"/>
            <a:ext cx="4893045" cy="830997"/>
          </a:xfrm>
          <a:prstGeom prst="rect">
            <a:avLst/>
          </a:prstGeom>
          <a:solidFill>
            <a:srgbClr val="FF8900">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2F2F2"/>
              </a:buClr>
              <a:buFont typeface="Lato"/>
              <a:buNone/>
            </a:pPr>
            <a:r>
              <a:rPr b="0" i="0" lang="de-DE" sz="4800" u="none" cap="none" strike="noStrike">
                <a:solidFill>
                  <a:srgbClr val="F2F2F2"/>
                </a:solidFill>
                <a:latin typeface="Lato"/>
                <a:ea typeface="Lato"/>
                <a:cs typeface="Lato"/>
                <a:sym typeface="Lato"/>
              </a:rPr>
              <a:t>Neuer Leitfaden</a:t>
            </a:r>
            <a:endParaRPr b="0" i="0" sz="4800" u="none" cap="none" strike="noStrike">
              <a:solidFill>
                <a:srgbClr val="F2F2F2"/>
              </a:solidFill>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114"/>
          <p:cNvSpPr txBox="1"/>
          <p:nvPr>
            <p:ph type="ctrTitle"/>
          </p:nvPr>
        </p:nvSpPr>
        <p:spPr>
          <a:xfrm>
            <a:off x="236875" y="578500"/>
            <a:ext cx="8221200" cy="2487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de-DE"/>
              <a:t>AK ROI UX</a:t>
            </a:r>
            <a:endParaRPr/>
          </a:p>
        </p:txBody>
      </p:sp>
      <p:sp>
        <p:nvSpPr>
          <p:cNvPr id="651" name="Google Shape;651;p114"/>
          <p:cNvSpPr txBox="1"/>
          <p:nvPr>
            <p:ph idx="1" type="subTitle"/>
          </p:nvPr>
        </p:nvSpPr>
        <p:spPr>
          <a:xfrm>
            <a:off x="237000" y="2927000"/>
            <a:ext cx="8221200" cy="141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Edna Kropp</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115"/>
          <p:cNvSpPr txBox="1"/>
          <p:nvPr>
            <p:ph idx="1" type="body"/>
          </p:nvPr>
        </p:nvSpPr>
        <p:spPr>
          <a:xfrm>
            <a:off x="403200" y="1121229"/>
            <a:ext cx="8297400" cy="3140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de-DE">
                <a:solidFill>
                  <a:schemeClr val="dk2"/>
                </a:solidFill>
              </a:rPr>
              <a:t>Leitfragen für die AK-Arbeit:</a:t>
            </a:r>
            <a:endParaRPr b="1">
              <a:solidFill>
                <a:schemeClr val="dk2"/>
              </a:solidFill>
            </a:endParaRPr>
          </a:p>
          <a:p>
            <a:pPr indent="-342900" lvl="0" marL="457200" rtl="0" algn="l">
              <a:lnSpc>
                <a:spcPct val="115000"/>
              </a:lnSpc>
              <a:spcBef>
                <a:spcPts val="0"/>
              </a:spcBef>
              <a:spcAft>
                <a:spcPts val="0"/>
              </a:spcAft>
              <a:buClr>
                <a:schemeClr val="dk2"/>
              </a:buClr>
              <a:buSzPts val="1800"/>
              <a:buFont typeface="Lato"/>
              <a:buChar char="▪"/>
            </a:pPr>
            <a:r>
              <a:rPr lang="de-DE" sz="1800">
                <a:solidFill>
                  <a:schemeClr val="dk2"/>
                </a:solidFill>
              </a:rPr>
              <a:t>Welche Argumente zeigen den Wert von UX-Aktivitäten?</a:t>
            </a:r>
            <a:endParaRPr sz="1800">
              <a:solidFill>
                <a:schemeClr val="dk2"/>
              </a:solidFill>
            </a:endParaRPr>
          </a:p>
          <a:p>
            <a:pPr indent="-342900" lvl="0" marL="457200" rtl="0" algn="l">
              <a:lnSpc>
                <a:spcPct val="115000"/>
              </a:lnSpc>
              <a:spcBef>
                <a:spcPts val="0"/>
              </a:spcBef>
              <a:spcAft>
                <a:spcPts val="0"/>
              </a:spcAft>
              <a:buClr>
                <a:schemeClr val="dk2"/>
              </a:buClr>
              <a:buSzPts val="1800"/>
              <a:buFont typeface="Lato"/>
              <a:buChar char="▪"/>
            </a:pPr>
            <a:r>
              <a:rPr lang="de-DE" sz="1800">
                <a:solidFill>
                  <a:schemeClr val="dk2"/>
                </a:solidFill>
              </a:rPr>
              <a:t>Welche Kommunikationsstrategien unterstützen eine Akzeptanzsteigerung?</a:t>
            </a:r>
            <a:br>
              <a:rPr lang="de-DE" sz="1800">
                <a:solidFill>
                  <a:schemeClr val="dk2"/>
                </a:solidFill>
              </a:rPr>
            </a:br>
            <a:endParaRPr b="1">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de-DE">
                <a:solidFill>
                  <a:schemeClr val="dk2"/>
                </a:solidFill>
              </a:rPr>
              <a:t>Auswertung</a:t>
            </a:r>
            <a:r>
              <a:rPr lang="de-DE">
                <a:solidFill>
                  <a:schemeClr val="dk2"/>
                </a:solidFill>
              </a:rPr>
              <a:t> des Workshops 2016:</a:t>
            </a:r>
            <a:endParaRPr>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de-DE" sz="1800">
                <a:solidFill>
                  <a:schemeClr val="dk2"/>
                </a:solidFill>
              </a:rPr>
              <a:t>„AK ROI UX - „Erfolgsstory UX – mit den richtigen Argumenten beeindrucken“</a:t>
            </a:r>
            <a:br>
              <a:rPr lang="de-DE" sz="1800">
                <a:solidFill>
                  <a:schemeClr val="dk2"/>
                </a:solidFill>
              </a:rPr>
            </a:br>
            <a:endParaRPr sz="1800">
              <a:solidFill>
                <a:schemeClr val="dk2"/>
              </a:solidFill>
            </a:endParaRPr>
          </a:p>
          <a:p>
            <a:pPr indent="0" lvl="0" marL="0" rtl="0" algn="l">
              <a:lnSpc>
                <a:spcPct val="115000"/>
              </a:lnSpc>
              <a:spcBef>
                <a:spcPts val="0"/>
              </a:spcBef>
              <a:spcAft>
                <a:spcPts val="0"/>
              </a:spcAft>
              <a:buClr>
                <a:schemeClr val="dk1"/>
              </a:buClr>
              <a:buSzPts val="1100"/>
              <a:buFont typeface="Arial"/>
              <a:buNone/>
            </a:pPr>
            <a:r>
              <a:rPr b="1" lang="de-DE">
                <a:solidFill>
                  <a:schemeClr val="dk2"/>
                </a:solidFill>
              </a:rPr>
              <a:t>Paper</a:t>
            </a:r>
            <a:r>
              <a:rPr lang="de-DE">
                <a:solidFill>
                  <a:schemeClr val="dk2"/>
                </a:solidFill>
              </a:rPr>
              <a:t> für die UP17 (als Input für den Workshop):</a:t>
            </a:r>
            <a:endParaRPr>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de-DE">
                <a:solidFill>
                  <a:schemeClr val="dk2"/>
                </a:solidFill>
              </a:rPr>
              <a:t>Was ist der Mehrwert von UX und wie kann ich das zeigen?</a:t>
            </a:r>
            <a:endParaRPr>
              <a:solidFill>
                <a:schemeClr val="dk2"/>
              </a:solidFill>
            </a:endParaRPr>
          </a:p>
          <a:p>
            <a:pPr indent="-215900" lvl="0" marL="342900" rtl="0" algn="l">
              <a:spcBef>
                <a:spcPts val="0"/>
              </a:spcBef>
              <a:spcAft>
                <a:spcPts val="0"/>
              </a:spcAft>
              <a:buNone/>
            </a:pPr>
            <a:r>
              <a:t/>
            </a:r>
            <a:endParaRPr>
              <a:solidFill>
                <a:schemeClr val="dk2"/>
              </a:solidFill>
            </a:endParaRPr>
          </a:p>
        </p:txBody>
      </p:sp>
      <p:sp>
        <p:nvSpPr>
          <p:cNvPr id="657" name="Google Shape;657;p115"/>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Aktivitäten seit der UP16</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sp>
        <p:nvSpPr>
          <p:cNvPr id="662" name="Google Shape;662;p116"/>
          <p:cNvSpPr txBox="1"/>
          <p:nvPr>
            <p:ph idx="1" type="body"/>
          </p:nvPr>
        </p:nvSpPr>
        <p:spPr>
          <a:xfrm>
            <a:off x="403200" y="1121229"/>
            <a:ext cx="8297400" cy="3140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e-DE">
                <a:solidFill>
                  <a:schemeClr val="dk2"/>
                </a:solidFill>
              </a:rPr>
              <a:t>Leitung: [2] Ron und Edna</a:t>
            </a:r>
            <a:endParaRPr>
              <a:solidFill>
                <a:schemeClr val="dk2"/>
              </a:solidFill>
            </a:endParaRPr>
          </a:p>
          <a:p>
            <a:pPr indent="0" lvl="0" marL="0" rtl="0" algn="l">
              <a:lnSpc>
                <a:spcPct val="115000"/>
              </a:lnSpc>
              <a:spcBef>
                <a:spcPts val="0"/>
              </a:spcBef>
              <a:spcAft>
                <a:spcPts val="0"/>
              </a:spcAft>
              <a:buNone/>
            </a:pPr>
            <a:r>
              <a:t/>
            </a:r>
            <a:endParaRPr>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de-DE">
                <a:solidFill>
                  <a:schemeClr val="dk2"/>
                </a:solidFill>
              </a:rPr>
              <a:t>Verluste (leider): [1] Martin</a:t>
            </a:r>
            <a:endParaRPr>
              <a:solidFill>
                <a:schemeClr val="dk2"/>
              </a:solidFill>
            </a:endParaRPr>
          </a:p>
          <a:p>
            <a:pPr indent="0" lvl="0" marL="0" rtl="0" algn="l">
              <a:lnSpc>
                <a:spcPct val="115000"/>
              </a:lnSpc>
              <a:spcBef>
                <a:spcPts val="0"/>
              </a:spcBef>
              <a:spcAft>
                <a:spcPts val="0"/>
              </a:spcAft>
              <a:buNone/>
            </a:pPr>
            <a:r>
              <a:t/>
            </a:r>
            <a:endParaRPr>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de-DE">
                <a:solidFill>
                  <a:schemeClr val="dk2"/>
                </a:solidFill>
              </a:rPr>
              <a:t>Weitere Mitwirkende: [0]</a:t>
            </a:r>
            <a:endParaRPr>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de-DE">
                <a:solidFill>
                  <a:schemeClr val="dk2"/>
                </a:solidFill>
              </a:rPr>
              <a:t>  Interesse vorhanden [WS 2017 mit etwa 50 Teilnehmenden]</a:t>
            </a:r>
            <a:endParaRPr>
              <a:solidFill>
                <a:schemeClr val="dk2"/>
              </a:solidFill>
            </a:endParaRPr>
          </a:p>
          <a:p>
            <a:pPr indent="-215900" lvl="0" marL="342900" rtl="0" algn="l">
              <a:spcBef>
                <a:spcPts val="0"/>
              </a:spcBef>
              <a:spcAft>
                <a:spcPts val="0"/>
              </a:spcAft>
              <a:buNone/>
            </a:pPr>
            <a:r>
              <a:t/>
            </a:r>
            <a:endParaRPr>
              <a:solidFill>
                <a:schemeClr val="dk2"/>
              </a:solidFill>
            </a:endParaRPr>
          </a:p>
        </p:txBody>
      </p:sp>
      <p:sp>
        <p:nvSpPr>
          <p:cNvPr id="663" name="Google Shape;663;p116"/>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Der Arbeitskreis und sein Name</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7" name="Shape 667"/>
        <p:cNvGrpSpPr/>
        <p:nvPr/>
      </p:nvGrpSpPr>
      <p:grpSpPr>
        <a:xfrm>
          <a:off x="0" y="0"/>
          <a:ext cx="0" cy="0"/>
          <a:chOff x="0" y="0"/>
          <a:chExt cx="0" cy="0"/>
        </a:xfrm>
      </p:grpSpPr>
      <p:sp>
        <p:nvSpPr>
          <p:cNvPr id="668" name="Google Shape;668;p117"/>
          <p:cNvSpPr txBox="1"/>
          <p:nvPr>
            <p:ph idx="1" type="body"/>
          </p:nvPr>
        </p:nvSpPr>
        <p:spPr>
          <a:xfrm>
            <a:off x="403200" y="1121229"/>
            <a:ext cx="8297400" cy="3140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de-DE">
                <a:solidFill>
                  <a:schemeClr val="dk2"/>
                </a:solidFill>
              </a:rPr>
              <a:t>Was ist der Mehrwert von UX und wie kann ich das zeigen?</a:t>
            </a:r>
            <a:endParaRPr b="1">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de-DE">
                <a:solidFill>
                  <a:schemeClr val="dk2"/>
                </a:solidFill>
              </a:rPr>
              <a:t>Input</a:t>
            </a:r>
            <a:endParaRPr>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de-DE">
                <a:solidFill>
                  <a:schemeClr val="dk2"/>
                </a:solidFill>
              </a:rPr>
              <a:t>✓	Paper: Ergebnisse der AK-Arbeit &amp; Workshop UP16</a:t>
            </a:r>
            <a:endParaRPr>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de-DE">
                <a:solidFill>
                  <a:schemeClr val="dk2"/>
                </a:solidFill>
              </a:rPr>
              <a:t>✓	Studie der Nielsen Norman Group – Umfrage mit UX Professionals:</a:t>
            </a:r>
            <a:br>
              <a:rPr lang="de-DE">
                <a:solidFill>
                  <a:schemeClr val="dk2"/>
                </a:solidFill>
              </a:rPr>
            </a:br>
            <a:r>
              <a:rPr lang="de-DE">
                <a:solidFill>
                  <a:schemeClr val="dk2"/>
                </a:solidFill>
              </a:rPr>
              <a:t>	Poor Management = Mediocre UX Design (Kara Pernice, 2017)</a:t>
            </a:r>
            <a:endParaRPr>
              <a:solidFill>
                <a:schemeClr val="dk2"/>
              </a:solidFill>
            </a:endParaRPr>
          </a:p>
          <a:p>
            <a:pPr indent="0" lvl="0" marL="0" rtl="0" algn="l">
              <a:lnSpc>
                <a:spcPct val="115000"/>
              </a:lnSpc>
              <a:spcBef>
                <a:spcPts val="0"/>
              </a:spcBef>
              <a:spcAft>
                <a:spcPts val="0"/>
              </a:spcAft>
              <a:buNone/>
            </a:pPr>
            <a:r>
              <a:rPr lang="de-DE">
                <a:solidFill>
                  <a:schemeClr val="dk2"/>
                </a:solidFill>
              </a:rPr>
              <a:t>✓	Artikel für Zielgruppenspezifisches argumentieren </a:t>
            </a:r>
            <a:endParaRPr>
              <a:solidFill>
                <a:schemeClr val="dk2"/>
              </a:solidFill>
            </a:endParaRPr>
          </a:p>
          <a:p>
            <a:pPr indent="457200" lvl="0" marL="0" rtl="0" algn="l">
              <a:lnSpc>
                <a:spcPct val="115000"/>
              </a:lnSpc>
              <a:spcBef>
                <a:spcPts val="0"/>
              </a:spcBef>
              <a:spcAft>
                <a:spcPts val="0"/>
              </a:spcAft>
              <a:buClr>
                <a:schemeClr val="dk1"/>
              </a:buClr>
              <a:buSzPts val="1100"/>
              <a:buFont typeface="Arial"/>
              <a:buNone/>
            </a:pPr>
            <a:r>
              <a:rPr lang="de-DE">
                <a:solidFill>
                  <a:schemeClr val="dk2"/>
                </a:solidFill>
              </a:rPr>
              <a:t>Gruppenarbeit</a:t>
            </a:r>
            <a:endParaRPr>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de-DE">
                <a:solidFill>
                  <a:schemeClr val="dk2"/>
                </a:solidFill>
              </a:rPr>
              <a:t>✓ 	Erfolgreich pitchen mit den richtigen Worten</a:t>
            </a:r>
            <a:endParaRPr>
              <a:solidFill>
                <a:schemeClr val="dk2"/>
              </a:solidFill>
            </a:endParaRPr>
          </a:p>
          <a:p>
            <a:pPr indent="0" lvl="0" marL="0" rtl="0" algn="l">
              <a:lnSpc>
                <a:spcPct val="115000"/>
              </a:lnSpc>
              <a:spcBef>
                <a:spcPts val="0"/>
              </a:spcBef>
              <a:spcAft>
                <a:spcPts val="0"/>
              </a:spcAft>
              <a:buNone/>
            </a:pPr>
            <a:r>
              <a:t/>
            </a:r>
            <a:endParaRPr>
              <a:solidFill>
                <a:schemeClr val="dk2"/>
              </a:solidFill>
            </a:endParaRPr>
          </a:p>
        </p:txBody>
      </p:sp>
      <p:sp>
        <p:nvSpPr>
          <p:cNvPr id="669" name="Google Shape;669;p117"/>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Aktuell: Workshop (UP17)</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118"/>
          <p:cNvSpPr txBox="1"/>
          <p:nvPr>
            <p:ph idx="1" type="body"/>
          </p:nvPr>
        </p:nvSpPr>
        <p:spPr>
          <a:xfrm>
            <a:off x="250800" y="1121229"/>
            <a:ext cx="8297400" cy="31404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2"/>
              </a:buClr>
              <a:buSzPts val="2000"/>
              <a:buFont typeface="Lato"/>
              <a:buChar char="▪"/>
            </a:pPr>
            <a:r>
              <a:rPr lang="de-DE">
                <a:solidFill>
                  <a:schemeClr val="dk2"/>
                </a:solidFill>
              </a:rPr>
              <a:t>Ergebnisse aus WS 2017 aufbereiten</a:t>
            </a:r>
            <a:endParaRPr>
              <a:solidFill>
                <a:schemeClr val="dk2"/>
              </a:solidFill>
            </a:endParaRPr>
          </a:p>
          <a:p>
            <a:pPr indent="-355600" lvl="0" marL="457200" rtl="0" algn="l">
              <a:lnSpc>
                <a:spcPct val="115000"/>
              </a:lnSpc>
              <a:spcBef>
                <a:spcPts val="0"/>
              </a:spcBef>
              <a:spcAft>
                <a:spcPts val="0"/>
              </a:spcAft>
              <a:buClr>
                <a:schemeClr val="dk2"/>
              </a:buClr>
              <a:buSzPts val="2000"/>
              <a:buFont typeface="Lato"/>
              <a:buChar char="▪"/>
            </a:pPr>
            <a:r>
              <a:rPr lang="de-DE">
                <a:solidFill>
                  <a:schemeClr val="dk2"/>
                </a:solidFill>
              </a:rPr>
              <a:t>Mit anderen AKs austauschen</a:t>
            </a:r>
            <a:endParaRPr>
              <a:solidFill>
                <a:schemeClr val="dk2"/>
              </a:solidFill>
            </a:endParaRPr>
          </a:p>
          <a:p>
            <a:pPr indent="-355600" lvl="0" marL="457200" rtl="0" algn="l">
              <a:lnSpc>
                <a:spcPct val="115000"/>
              </a:lnSpc>
              <a:spcBef>
                <a:spcPts val="0"/>
              </a:spcBef>
              <a:spcAft>
                <a:spcPts val="0"/>
              </a:spcAft>
              <a:buClr>
                <a:schemeClr val="dk2"/>
              </a:buClr>
              <a:buSzPts val="2000"/>
              <a:buFont typeface="Lato"/>
              <a:buChar char="▪"/>
            </a:pPr>
            <a:r>
              <a:rPr lang="de-DE">
                <a:solidFill>
                  <a:schemeClr val="dk2"/>
                </a:solidFill>
              </a:rPr>
              <a:t>Poster</a:t>
            </a:r>
            <a:endParaRPr>
              <a:solidFill>
                <a:schemeClr val="dk2"/>
              </a:solidFill>
            </a:endParaRPr>
          </a:p>
          <a:p>
            <a:pPr indent="-355600" lvl="0" marL="457200" rtl="0" algn="l">
              <a:lnSpc>
                <a:spcPct val="115000"/>
              </a:lnSpc>
              <a:spcBef>
                <a:spcPts val="0"/>
              </a:spcBef>
              <a:spcAft>
                <a:spcPts val="0"/>
              </a:spcAft>
              <a:buClr>
                <a:schemeClr val="dk2"/>
              </a:buClr>
              <a:buSzPts val="2000"/>
              <a:buFont typeface="Lato"/>
              <a:buChar char="▪"/>
            </a:pPr>
            <a:r>
              <a:rPr lang="de-DE">
                <a:solidFill>
                  <a:schemeClr val="dk2"/>
                </a:solidFill>
              </a:rPr>
              <a:t>Fachschrift</a:t>
            </a:r>
            <a:endParaRPr>
              <a:solidFill>
                <a:schemeClr val="dk2"/>
              </a:solidFill>
            </a:endParaRPr>
          </a:p>
          <a:p>
            <a:pPr indent="-355600" lvl="0" marL="457200" rtl="0" algn="l">
              <a:lnSpc>
                <a:spcPct val="115000"/>
              </a:lnSpc>
              <a:spcBef>
                <a:spcPts val="0"/>
              </a:spcBef>
              <a:spcAft>
                <a:spcPts val="0"/>
              </a:spcAft>
              <a:buClr>
                <a:schemeClr val="dk2"/>
              </a:buClr>
              <a:buSzPts val="2000"/>
              <a:buFont typeface="Lato"/>
              <a:buChar char="▪"/>
            </a:pPr>
            <a:r>
              <a:rPr lang="de-DE">
                <a:solidFill>
                  <a:schemeClr val="dk2"/>
                </a:solidFill>
              </a:rPr>
              <a:t>Weitere Recherche</a:t>
            </a:r>
            <a:endParaRPr>
              <a:solidFill>
                <a:schemeClr val="dk2"/>
              </a:solidFill>
            </a:endParaRPr>
          </a:p>
          <a:p>
            <a:pPr indent="-355600" lvl="0" marL="457200" rtl="0" algn="l">
              <a:lnSpc>
                <a:spcPct val="115000"/>
              </a:lnSpc>
              <a:spcBef>
                <a:spcPts val="0"/>
              </a:spcBef>
              <a:spcAft>
                <a:spcPts val="0"/>
              </a:spcAft>
              <a:buClr>
                <a:schemeClr val="dk2"/>
              </a:buClr>
              <a:buSzPts val="2000"/>
              <a:buFont typeface="Lato"/>
              <a:buChar char="▪"/>
            </a:pPr>
            <a:r>
              <a:rPr lang="de-DE">
                <a:solidFill>
                  <a:schemeClr val="dk2"/>
                </a:solidFill>
              </a:rPr>
              <a:t>Workshop 2018</a:t>
            </a:r>
            <a:endParaRPr>
              <a:solidFill>
                <a:schemeClr val="dk2"/>
              </a:solidFill>
            </a:endParaRPr>
          </a:p>
          <a:p>
            <a:pPr indent="-215900" lvl="0" marL="342900" rtl="0" algn="l">
              <a:spcBef>
                <a:spcPts val="0"/>
              </a:spcBef>
              <a:spcAft>
                <a:spcPts val="0"/>
              </a:spcAft>
              <a:buNone/>
            </a:pPr>
            <a:r>
              <a:t/>
            </a:r>
            <a:endParaRPr/>
          </a:p>
        </p:txBody>
      </p:sp>
      <p:sp>
        <p:nvSpPr>
          <p:cNvPr id="675" name="Google Shape;675;p118"/>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Ausblick</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679" name="Shape 679"/>
        <p:cNvGrpSpPr/>
        <p:nvPr/>
      </p:nvGrpSpPr>
      <p:grpSpPr>
        <a:xfrm>
          <a:off x="0" y="0"/>
          <a:ext cx="0" cy="0"/>
          <a:chOff x="0" y="0"/>
          <a:chExt cx="0" cy="0"/>
        </a:xfrm>
      </p:grpSpPr>
      <p:sp>
        <p:nvSpPr>
          <p:cNvPr id="680" name="Google Shape;680;p119"/>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681" name="Google Shape;681;p119"/>
          <p:cNvSpPr/>
          <p:nvPr/>
        </p:nvSpPr>
        <p:spPr>
          <a:xfrm>
            <a:off x="0" y="0"/>
            <a:ext cx="9145800" cy="4472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Lato"/>
              <a:buNone/>
            </a:pPr>
            <a:r>
              <a:rPr b="0" i="0" lang="de-DE" sz="1400" u="none" cap="none" strike="noStrike">
                <a:solidFill>
                  <a:srgbClr val="000000"/>
                </a:solidFill>
                <a:latin typeface="Lato"/>
                <a:ea typeface="Lato"/>
                <a:cs typeface="Lato"/>
                <a:sym typeface="Lato"/>
              </a:rPr>
              <a:t>      </a:t>
            </a:r>
            <a:endParaRPr/>
          </a:p>
        </p:txBody>
      </p:sp>
      <p:sp>
        <p:nvSpPr>
          <p:cNvPr id="682" name="Google Shape;682;p119"/>
          <p:cNvSpPr txBox="1"/>
          <p:nvPr/>
        </p:nvSpPr>
        <p:spPr>
          <a:xfrm>
            <a:off x="236875" y="578500"/>
            <a:ext cx="8783400" cy="3766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lt1"/>
              </a:buClr>
              <a:buFont typeface="Lato"/>
              <a:buNone/>
            </a:pPr>
            <a:r>
              <a:t/>
            </a:r>
            <a:endParaRPr b="1" sz="4800">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lt1"/>
              </a:buClr>
              <a:buFont typeface="Lato"/>
              <a:buNone/>
            </a:pPr>
            <a:r>
              <a:t/>
            </a:r>
            <a:endParaRPr b="1" sz="4800">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lt1"/>
              </a:buClr>
              <a:buFont typeface="Lato"/>
              <a:buNone/>
            </a:pPr>
            <a:r>
              <a:rPr i="0" lang="de-DE" sz="4800" u="none" cap="none" strike="noStrike">
                <a:solidFill>
                  <a:schemeClr val="lt1"/>
                </a:solidFill>
                <a:latin typeface="Lato"/>
                <a:ea typeface="Lato"/>
                <a:cs typeface="Lato"/>
                <a:sym typeface="Lato"/>
              </a:rPr>
              <a:t>A</a:t>
            </a:r>
            <a:r>
              <a:rPr lang="de-DE" sz="4800">
                <a:solidFill>
                  <a:schemeClr val="lt1"/>
                </a:solidFill>
                <a:latin typeface="Lato"/>
                <a:ea typeface="Lato"/>
                <a:cs typeface="Lato"/>
                <a:sym typeface="Lato"/>
              </a:rPr>
              <a:t>K Usable Security &amp; Privacy</a:t>
            </a:r>
            <a:endParaRPr sz="4800">
              <a:solidFill>
                <a:schemeClr val="lt1"/>
              </a:solidFill>
              <a:latin typeface="Lato"/>
              <a:ea typeface="Lato"/>
              <a:cs typeface="Lato"/>
              <a:sym typeface="Lato"/>
            </a:endParaRPr>
          </a:p>
          <a:p>
            <a:pPr indent="0" lvl="0" marL="0" marR="0" rtl="0" algn="l">
              <a:lnSpc>
                <a:spcPct val="115000"/>
              </a:lnSpc>
              <a:spcBef>
                <a:spcPts val="0"/>
              </a:spcBef>
              <a:spcAft>
                <a:spcPts val="0"/>
              </a:spcAft>
              <a:buClr>
                <a:schemeClr val="lt1"/>
              </a:buClr>
              <a:buFont typeface="Lato"/>
              <a:buNone/>
            </a:pPr>
            <a:r>
              <a:rPr lang="de-DE" sz="2400">
                <a:solidFill>
                  <a:schemeClr val="lt1"/>
                </a:solidFill>
                <a:latin typeface="Lato"/>
                <a:ea typeface="Lato"/>
                <a:cs typeface="Lato"/>
                <a:sym typeface="Lato"/>
              </a:rPr>
              <a:t>Hartmut Schmitt, Prof. Dr. Luigi Lo Iacono </a:t>
            </a:r>
            <a:endParaRPr i="0" sz="2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683" name="Google Shape;683;p119"/>
          <p:cNvSpPr txBox="1"/>
          <p:nvPr/>
        </p:nvSpPr>
        <p:spPr>
          <a:xfrm>
            <a:off x="8866350" y="1374250"/>
            <a:ext cx="12238200" cy="142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48"/>
          <p:cNvSpPr txBox="1"/>
          <p:nvPr>
            <p:ph idx="1"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Ich wünsche mir von der UPA, dass sie mehr für ... macht</a:t>
            </a:r>
            <a:endParaRPr/>
          </a:p>
        </p:txBody>
      </p:sp>
      <p:pic>
        <p:nvPicPr>
          <p:cNvPr id="170" name="Google Shape;170;p48"/>
          <p:cNvPicPr preferRelativeResize="0"/>
          <p:nvPr/>
        </p:nvPicPr>
        <p:blipFill>
          <a:blip r:embed="rId3">
            <a:alphaModFix/>
          </a:blip>
          <a:stretch>
            <a:fillRect/>
          </a:stretch>
        </p:blipFill>
        <p:spPr>
          <a:xfrm>
            <a:off x="162875" y="1079325"/>
            <a:ext cx="4959674" cy="3217749"/>
          </a:xfrm>
          <a:prstGeom prst="rect">
            <a:avLst/>
          </a:prstGeom>
          <a:noFill/>
          <a:ln>
            <a:noFill/>
          </a:ln>
        </p:spPr>
      </p:pic>
      <p:pic>
        <p:nvPicPr>
          <p:cNvPr id="171" name="Google Shape;171;p48"/>
          <p:cNvPicPr preferRelativeResize="0"/>
          <p:nvPr/>
        </p:nvPicPr>
        <p:blipFill>
          <a:blip r:embed="rId4">
            <a:alphaModFix/>
          </a:blip>
          <a:stretch>
            <a:fillRect/>
          </a:stretch>
        </p:blipFill>
        <p:spPr>
          <a:xfrm>
            <a:off x="2756850" y="2367775"/>
            <a:ext cx="6244276" cy="19850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687" name="Shape 687"/>
        <p:cNvGrpSpPr/>
        <p:nvPr/>
      </p:nvGrpSpPr>
      <p:grpSpPr>
        <a:xfrm>
          <a:off x="0" y="0"/>
          <a:ext cx="0" cy="0"/>
          <a:chOff x="0" y="0"/>
          <a:chExt cx="0" cy="0"/>
        </a:xfrm>
      </p:grpSpPr>
      <p:sp>
        <p:nvSpPr>
          <p:cNvPr id="688" name="Google Shape;688;p120"/>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689" name="Google Shape;689;p120"/>
          <p:cNvSpPr txBox="1"/>
          <p:nvPr/>
        </p:nvSpPr>
        <p:spPr>
          <a:xfrm>
            <a:off x="402525" y="325850"/>
            <a:ext cx="84140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t/>
            </a:r>
            <a:endParaRPr b="0" i="0" sz="2400" u="none" cap="none" strike="noStrike">
              <a:solidFill>
                <a:srgbClr val="666666"/>
              </a:solidFill>
              <a:latin typeface="Lato"/>
              <a:ea typeface="Lato"/>
              <a:cs typeface="Lato"/>
              <a:sym typeface="Lato"/>
            </a:endParaRPr>
          </a:p>
        </p:txBody>
      </p:sp>
      <p:sp>
        <p:nvSpPr>
          <p:cNvPr id="690" name="Google Shape;690;p120"/>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1" lang="de-DE" sz="2400">
                <a:solidFill>
                  <a:srgbClr val="FF8900"/>
                </a:solidFill>
                <a:latin typeface="Lato"/>
                <a:ea typeface="Lato"/>
                <a:cs typeface="Lato"/>
                <a:sym typeface="Lato"/>
              </a:rPr>
              <a:t>Arbeitskreis Usable Security &amp; Privacy</a:t>
            </a:r>
            <a:endParaRPr b="1" sz="2400">
              <a:solidFill>
                <a:srgbClr val="FF8900"/>
              </a:solidFill>
              <a:latin typeface="Lato"/>
              <a:ea typeface="Lato"/>
              <a:cs typeface="Lato"/>
              <a:sym typeface="Lato"/>
            </a:endParaRPr>
          </a:p>
        </p:txBody>
      </p:sp>
      <p:sp>
        <p:nvSpPr>
          <p:cNvPr id="691" name="Google Shape;691;p120"/>
          <p:cNvSpPr txBox="1"/>
          <p:nvPr>
            <p:ph idx="1" type="body"/>
          </p:nvPr>
        </p:nvSpPr>
        <p:spPr>
          <a:xfrm>
            <a:off x="457200" y="795130"/>
            <a:ext cx="3994525" cy="41307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seit 2015 aktiv</a:t>
            </a:r>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120"/>
          <p:cNvSpPr txBox="1"/>
          <p:nvPr>
            <p:ph idx="2" type="body"/>
          </p:nvPr>
        </p:nvSpPr>
        <p:spPr>
          <a:xfrm>
            <a:off x="4692273" y="4097601"/>
            <a:ext cx="4451727" cy="499592"/>
          </a:xfrm>
          <a:prstGeom prst="rect">
            <a:avLst/>
          </a:prstGeom>
          <a:noFill/>
          <a:ln>
            <a:noFill/>
          </a:ln>
        </p:spPr>
        <p:txBody>
          <a:bodyPr anchorCtr="0" anchor="ctr" bIns="91425" lIns="91425" spcFirstLastPara="1" rIns="91425" wrap="square" tIns="91425">
            <a:noAutofit/>
          </a:bodyPr>
          <a:lstStyle/>
          <a:p>
            <a:pPr indent="-35999" lvl="0" marL="35999"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Neue Mitglieder sind herzlich willkommen</a:t>
            </a:r>
            <a:r>
              <a:rPr lang="de-DE">
                <a:solidFill>
                  <a:srgbClr val="666666"/>
                </a:solidFill>
                <a:latin typeface="Lato"/>
                <a:ea typeface="Lato"/>
                <a:cs typeface="Lato"/>
                <a:sym typeface="Lato"/>
              </a:rPr>
              <a:t>!</a:t>
            </a:r>
            <a:endParaRPr>
              <a:solidFill>
                <a:srgbClr val="666666"/>
              </a:solidFill>
              <a:latin typeface="Lato"/>
              <a:ea typeface="Lato"/>
              <a:cs typeface="Lato"/>
              <a:sym typeface="Lato"/>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E-Mail an: ak-usable-security-privacy@germanupa.de</a:t>
            </a:r>
            <a:endParaRPr/>
          </a:p>
          <a:p>
            <a:pPr indent="0" lvl="0" marL="0" marR="0" rtl="0" algn="l">
              <a:lnSpc>
                <a:spcPct val="150000"/>
              </a:lnSpc>
              <a:spcBef>
                <a:spcPts val="0"/>
              </a:spcBef>
              <a:spcAft>
                <a:spcPts val="0"/>
              </a:spcAft>
              <a:buClr>
                <a:srgbClr val="000000"/>
              </a:buClr>
              <a:buFont typeface="Arial"/>
              <a:buNone/>
            </a:pPr>
            <a:r>
              <a:t/>
            </a:r>
            <a:endParaRPr b="0" i="0" sz="1400" u="none" cap="none" strike="noStrike">
              <a:solidFill>
                <a:srgbClr val="666666"/>
              </a:solidFill>
              <a:latin typeface="Lato"/>
              <a:ea typeface="Lato"/>
              <a:cs typeface="Lato"/>
              <a:sym typeface="Lato"/>
            </a:endParaRPr>
          </a:p>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693" name="Google Shape;693;p120"/>
          <p:cNvGraphicFramePr/>
          <p:nvPr/>
        </p:nvGraphicFramePr>
        <p:xfrm>
          <a:off x="566447" y="1183100"/>
          <a:ext cx="3000000" cy="3000000"/>
        </p:xfrm>
        <a:graphic>
          <a:graphicData uri="http://schemas.openxmlformats.org/drawingml/2006/table">
            <a:tbl>
              <a:tblPr bandRow="1" firstRow="1">
                <a:noFill/>
                <a:tableStyleId>{FBD27CDB-2994-4908-B8B5-BA19C3E70907}</a:tableStyleId>
              </a:tblPr>
              <a:tblGrid>
                <a:gridCol w="1165675"/>
                <a:gridCol w="2817275"/>
              </a:tblGrid>
              <a:tr h="167250">
                <a:tc>
                  <a:txBody>
                    <a:bodyPr/>
                    <a:lstStyle/>
                    <a:p>
                      <a:pPr indent="-10600" lvl="0" marL="36000" marR="0" rtl="0" algn="l">
                        <a:lnSpc>
                          <a:spcPct val="100000"/>
                        </a:lnSpc>
                        <a:spcBef>
                          <a:spcPts val="0"/>
                        </a:spcBef>
                        <a:spcAft>
                          <a:spcPts val="0"/>
                        </a:spcAft>
                        <a:buClr>
                          <a:srgbClr val="666666"/>
                        </a:buClr>
                        <a:buFont typeface="Lato"/>
                        <a:buNone/>
                      </a:pPr>
                      <a:r>
                        <a:rPr b="0" lang="de-DE" sz="1400" u="none" cap="none" strike="noStrike">
                          <a:solidFill>
                            <a:srgbClr val="FFFFFF"/>
                          </a:solidFill>
                          <a:latin typeface="Lato"/>
                          <a:ea typeface="Lato"/>
                          <a:cs typeface="Lato"/>
                          <a:sym typeface="Lato"/>
                        </a:rPr>
                        <a:t>AK-Leitung</a:t>
                      </a:r>
                      <a:endParaRPr b="0" sz="1400" u="none" cap="none" strike="noStrike">
                        <a:solidFill>
                          <a:srgbClr val="FFFFFF"/>
                        </a:solidFill>
                      </a:endParaRPr>
                    </a:p>
                  </a:txBody>
                  <a:tcPr marT="45725" marB="45725" marR="91450" marL="91450">
                    <a:lnL cap="flat" cmpd="sng" w="12700">
                      <a:solidFill>
                        <a:srgbClr val="666666"/>
                      </a:solidFill>
                      <a:prstDash val="solid"/>
                      <a:round/>
                      <a:headEnd len="sm" w="sm" type="none"/>
                      <a:tailEnd len="sm" w="sm" type="none"/>
                    </a:lnL>
                    <a:lnR cap="flat" cmpd="sng" w="12700">
                      <a:solidFill>
                        <a:srgbClr val="666666"/>
                      </a:solidFill>
                      <a:prstDash val="solid"/>
                      <a:round/>
                      <a:headEnd len="sm" w="sm" type="none"/>
                      <a:tailEnd len="sm" w="sm" type="none"/>
                    </a:lnR>
                    <a:lnT cap="flat" cmpd="sng" w="127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solidFill>
                      <a:srgbClr val="FF9900"/>
                    </a:solidFill>
                  </a:tcPr>
                </a:tc>
                <a:tc>
                  <a:txBody>
                    <a:bodyPr/>
                    <a:lstStyle/>
                    <a:p>
                      <a:pPr indent="-36000" lvl="0" marL="36000" marR="0" rtl="0" algn="l">
                        <a:lnSpc>
                          <a:spcPct val="100000"/>
                        </a:lnSpc>
                        <a:spcBef>
                          <a:spcPts val="0"/>
                        </a:spcBef>
                        <a:spcAft>
                          <a:spcPts val="0"/>
                        </a:spcAft>
                        <a:buClr>
                          <a:srgbClr val="666666"/>
                        </a:buClr>
                        <a:buFont typeface="Lato"/>
                        <a:buNone/>
                      </a:pPr>
                      <a:r>
                        <a:rPr b="0" lang="de-DE" sz="1400" u="none" cap="none" strike="noStrike">
                          <a:solidFill>
                            <a:srgbClr val="FFFFFF"/>
                          </a:solidFill>
                          <a:latin typeface="Lato"/>
                          <a:ea typeface="Lato"/>
                          <a:cs typeface="Lato"/>
                          <a:sym typeface="Lato"/>
                        </a:rPr>
                        <a:t>Hartmut Schmitt</a:t>
                      </a:r>
                      <a:endParaRPr>
                        <a:solidFill>
                          <a:srgbClr val="FFFFFF"/>
                        </a:solidFill>
                      </a:endParaRPr>
                    </a:p>
                    <a:p>
                      <a:pPr indent="-36000" lvl="0" marL="36000" marR="0" rtl="0" algn="l">
                        <a:lnSpc>
                          <a:spcPct val="100000"/>
                        </a:lnSpc>
                        <a:spcBef>
                          <a:spcPts val="0"/>
                        </a:spcBef>
                        <a:spcAft>
                          <a:spcPts val="0"/>
                        </a:spcAft>
                        <a:buClr>
                          <a:srgbClr val="666666"/>
                        </a:buClr>
                        <a:buFont typeface="Lato"/>
                        <a:buNone/>
                      </a:pPr>
                      <a:r>
                        <a:rPr b="0" lang="de-DE" sz="1400" u="none" cap="none" strike="noStrike">
                          <a:solidFill>
                            <a:srgbClr val="FFFFFF"/>
                          </a:solidFill>
                          <a:latin typeface="Lato"/>
                          <a:ea typeface="Lato"/>
                          <a:cs typeface="Lato"/>
                          <a:sym typeface="Lato"/>
                        </a:rPr>
                        <a:t>Luigi Lo Iacono</a:t>
                      </a:r>
                      <a:endParaRPr>
                        <a:solidFill>
                          <a:srgbClr val="FFFFFF"/>
                        </a:solidFill>
                      </a:endParaRPr>
                    </a:p>
                    <a:p>
                      <a:pPr indent="-36000" lvl="0" marL="36000" marR="0" rtl="0" algn="l">
                        <a:lnSpc>
                          <a:spcPct val="100000"/>
                        </a:lnSpc>
                        <a:spcBef>
                          <a:spcPts val="0"/>
                        </a:spcBef>
                        <a:spcAft>
                          <a:spcPts val="0"/>
                        </a:spcAft>
                        <a:buClr>
                          <a:srgbClr val="666666"/>
                        </a:buClr>
                        <a:buFont typeface="Lato"/>
                        <a:buNone/>
                      </a:pPr>
                      <a:r>
                        <a:rPr b="0" lang="de-DE" sz="1400" u="none" cap="none" strike="noStrike">
                          <a:solidFill>
                            <a:srgbClr val="FFFFFF"/>
                          </a:solidFill>
                          <a:latin typeface="Lato"/>
                          <a:ea typeface="Lato"/>
                          <a:cs typeface="Lato"/>
                          <a:sym typeface="Lato"/>
                        </a:rPr>
                        <a:t>Mandy Balthasar</a:t>
                      </a:r>
                      <a:endParaRPr b="0" sz="1400" u="none" cap="none" strike="noStrike">
                        <a:solidFill>
                          <a:srgbClr val="FFFFFF"/>
                        </a:solidFill>
                      </a:endParaRPr>
                    </a:p>
                  </a:txBody>
                  <a:tcPr marT="45725" marB="45725" marR="91450" marL="91450">
                    <a:lnL cap="flat" cmpd="sng" w="12700">
                      <a:solidFill>
                        <a:srgbClr val="666666"/>
                      </a:solidFill>
                      <a:prstDash val="solid"/>
                      <a:round/>
                      <a:headEnd len="sm" w="sm" type="none"/>
                      <a:tailEnd len="sm" w="sm" type="none"/>
                    </a:lnL>
                    <a:lnR cap="flat" cmpd="sng" w="12700">
                      <a:solidFill>
                        <a:srgbClr val="666666"/>
                      </a:solidFill>
                      <a:prstDash val="solid"/>
                      <a:round/>
                      <a:headEnd len="sm" w="sm" type="none"/>
                      <a:tailEnd len="sm" w="sm" type="none"/>
                    </a:lnR>
                    <a:lnT cap="flat" cmpd="sng" w="127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solidFill>
                      <a:srgbClr val="FF9900"/>
                    </a:solidFill>
                  </a:tcPr>
                </a:tc>
              </a:tr>
              <a:tr h="575825">
                <a:tc>
                  <a:txBody>
                    <a:bodyPr/>
                    <a:lstStyle/>
                    <a:p>
                      <a:pPr indent="-35999" lvl="0" marL="35999"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Aktive</a:t>
                      </a:r>
                      <a:endParaRPr>
                        <a:solidFill>
                          <a:srgbClr val="666666"/>
                        </a:solidFill>
                        <a:latin typeface="Lato"/>
                        <a:ea typeface="Lato"/>
                        <a:cs typeface="Lato"/>
                        <a:sym typeface="Lato"/>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Mitglieder</a:t>
                      </a:r>
                      <a:endParaRPr/>
                    </a:p>
                  </a:txBody>
                  <a:tcPr marT="45725" marB="45725" marR="91450" marL="91450">
                    <a:lnL cap="flat" cmpd="sng" w="12700">
                      <a:solidFill>
                        <a:srgbClr val="666666"/>
                      </a:solidFill>
                      <a:prstDash val="solid"/>
                      <a:round/>
                      <a:headEnd len="sm" w="sm" type="none"/>
                      <a:tailEnd len="sm" w="sm" type="none"/>
                    </a:lnL>
                    <a:lnR cap="flat" cmpd="sng" w="12700">
                      <a:solidFill>
                        <a:srgbClr val="666666"/>
                      </a:solidFill>
                      <a:prstDash val="solid"/>
                      <a:round/>
                      <a:headEnd len="sm" w="sm" type="none"/>
                      <a:tailEnd len="sm" w="sm" type="none"/>
                    </a:lnR>
                    <a:lnT cap="flat" cmpd="sng" w="38100">
                      <a:solidFill>
                        <a:srgbClr val="666666"/>
                      </a:solidFill>
                      <a:prstDash val="solid"/>
                      <a:round/>
                      <a:headEnd len="sm" w="sm" type="none"/>
                      <a:tailEnd len="sm" w="sm" type="none"/>
                    </a:lnT>
                    <a:lnB cap="flat" cmpd="sng" w="12700">
                      <a:solidFill>
                        <a:srgbClr val="666666"/>
                      </a:solidFill>
                      <a:prstDash val="solid"/>
                      <a:round/>
                      <a:headEnd len="sm" w="sm" type="none"/>
                      <a:tailEnd len="sm" w="sm" type="none"/>
                    </a:lnB>
                    <a:solidFill>
                      <a:srgbClr val="FFFFFF"/>
                    </a:solidFill>
                  </a:tcPr>
                </a:tc>
                <a:tc>
                  <a:txBody>
                    <a:bodyPr/>
                    <a:lstStyle/>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Anne Hofmeister</a:t>
                      </a:r>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Arkadiusz Frydyada de Piotrowski</a:t>
                      </a:r>
                      <a:endParaRPr b="0" i="0" sz="1400" u="none" cap="none" strike="noStrike">
                        <a:solidFill>
                          <a:srgbClr val="666666"/>
                        </a:solidFill>
                        <a:latin typeface="Lato"/>
                        <a:ea typeface="Lato"/>
                        <a:cs typeface="Lato"/>
                        <a:sym typeface="Lato"/>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Denis Feth</a:t>
                      </a:r>
                      <a:endParaRPr b="0" i="0" sz="1400" u="none" cap="none" strike="noStrike">
                        <a:solidFill>
                          <a:srgbClr val="666666"/>
                        </a:solidFill>
                        <a:latin typeface="Lato"/>
                        <a:ea typeface="Lato"/>
                        <a:cs typeface="Lato"/>
                        <a:sym typeface="Lato"/>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Edna Kropp</a:t>
                      </a:r>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Manuel Rudolph</a:t>
                      </a:r>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Markus Dölle </a:t>
                      </a:r>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Peter Gorski</a:t>
                      </a:r>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Peter Nehren</a:t>
                      </a:r>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Sarah Hausmann</a:t>
                      </a:r>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Timo Jakobi</a:t>
                      </a:r>
                      <a:endParaRPr/>
                    </a:p>
                    <a:p>
                      <a:pPr indent="-36000" lvl="0" marL="36000" marR="0" rtl="0" algn="l">
                        <a:lnSpc>
                          <a:spcPct val="100000"/>
                        </a:lnSpc>
                        <a:spcBef>
                          <a:spcPts val="0"/>
                        </a:spcBef>
                        <a:spcAft>
                          <a:spcPts val="0"/>
                        </a:spcAft>
                        <a:buClr>
                          <a:srgbClr val="666666"/>
                        </a:buClr>
                        <a:buFont typeface="Lato"/>
                        <a:buNone/>
                      </a:pPr>
                      <a:r>
                        <a:rPr b="0" i="0" lang="de-DE" sz="1400" u="none" cap="none" strike="noStrike">
                          <a:solidFill>
                            <a:srgbClr val="666666"/>
                          </a:solidFill>
                          <a:latin typeface="Lato"/>
                          <a:ea typeface="Lato"/>
                          <a:cs typeface="Lato"/>
                          <a:sym typeface="Lato"/>
                        </a:rPr>
                        <a:t>Viet Nguyen</a:t>
                      </a:r>
                      <a:endParaRPr b="0" i="0" sz="1400" u="none" cap="none" strike="noStrike">
                        <a:solidFill>
                          <a:srgbClr val="666666"/>
                        </a:solidFill>
                        <a:latin typeface="Lato"/>
                        <a:ea typeface="Lato"/>
                        <a:cs typeface="Lato"/>
                        <a:sym typeface="Lato"/>
                      </a:endParaRPr>
                    </a:p>
                  </a:txBody>
                  <a:tcPr marT="45725" marB="45725" marR="91450" marL="91450">
                    <a:lnL cap="flat" cmpd="sng" w="12700">
                      <a:solidFill>
                        <a:srgbClr val="666666"/>
                      </a:solidFill>
                      <a:prstDash val="solid"/>
                      <a:round/>
                      <a:headEnd len="sm" w="sm" type="none"/>
                      <a:tailEnd len="sm" w="sm" type="none"/>
                    </a:lnL>
                    <a:lnR cap="flat" cmpd="sng" w="12700">
                      <a:solidFill>
                        <a:srgbClr val="666666"/>
                      </a:solidFill>
                      <a:prstDash val="solid"/>
                      <a:round/>
                      <a:headEnd len="sm" w="sm" type="none"/>
                      <a:tailEnd len="sm" w="sm" type="none"/>
                    </a:lnR>
                    <a:lnT cap="flat" cmpd="sng" w="38100">
                      <a:solidFill>
                        <a:srgbClr val="666666"/>
                      </a:solidFill>
                      <a:prstDash val="solid"/>
                      <a:round/>
                      <a:headEnd len="sm" w="sm" type="none"/>
                      <a:tailEnd len="sm" w="sm" type="none"/>
                    </a:lnT>
                    <a:lnB cap="flat" cmpd="sng" w="12700">
                      <a:solidFill>
                        <a:srgbClr val="666666"/>
                      </a:solidFill>
                      <a:prstDash val="solid"/>
                      <a:round/>
                      <a:headEnd len="sm" w="sm" type="none"/>
                      <a:tailEnd len="sm" w="sm" type="none"/>
                    </a:lnB>
                    <a:solidFill>
                      <a:srgbClr val="FFFFFF"/>
                    </a:solidFill>
                  </a:tcPr>
                </a:tc>
              </a:tr>
            </a:tbl>
          </a:graphicData>
        </a:graphic>
      </p:graphicFrame>
      <p:pic>
        <p:nvPicPr>
          <p:cNvPr id="694" name="Google Shape;694;p120"/>
          <p:cNvPicPr preferRelativeResize="0"/>
          <p:nvPr/>
        </p:nvPicPr>
        <p:blipFill rotWithShape="1">
          <a:blip r:embed="rId4">
            <a:alphaModFix/>
          </a:blip>
          <a:srcRect b="2559" l="990" r="-989" t="12694"/>
          <a:stretch/>
        </p:blipFill>
        <p:spPr>
          <a:xfrm>
            <a:off x="4692275" y="1183100"/>
            <a:ext cx="4497300" cy="2523000"/>
          </a:xfrm>
          <a:prstGeom prst="rect">
            <a:avLst/>
          </a:prstGeom>
          <a:noFill/>
          <a:ln>
            <a:noFill/>
          </a:ln>
        </p:spPr>
      </p:pic>
      <p:sp>
        <p:nvSpPr>
          <p:cNvPr id="695" name="Google Shape;695;p120"/>
          <p:cNvSpPr txBox="1"/>
          <p:nvPr/>
        </p:nvSpPr>
        <p:spPr>
          <a:xfrm>
            <a:off x="5370417" y="1268563"/>
            <a:ext cx="3410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02627"/>
              </a:buClr>
              <a:buFont typeface="Arial"/>
              <a:buNone/>
            </a:pPr>
            <a:r>
              <a:rPr b="1" i="0" lang="de-DE" sz="1800" u="none" cap="none" strike="noStrike">
                <a:solidFill>
                  <a:srgbClr val="FF8900"/>
                </a:solidFill>
                <a:latin typeface="Lato"/>
                <a:ea typeface="Lato"/>
                <a:cs typeface="Lato"/>
                <a:sym typeface="Lato"/>
              </a:rPr>
              <a:t>Januar 2017 (AK-Treffen)</a:t>
            </a:r>
            <a:endParaRPr b="1">
              <a:solidFill>
                <a:srgbClr val="FF89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2">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2">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2">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121"/>
          <p:cNvSpPr txBox="1"/>
          <p:nvPr>
            <p:ph idx="1" type="body"/>
          </p:nvPr>
        </p:nvSpPr>
        <p:spPr>
          <a:xfrm>
            <a:off x="403200" y="1121225"/>
            <a:ext cx="4631400" cy="3140400"/>
          </a:xfrm>
          <a:prstGeom prst="rect">
            <a:avLst/>
          </a:prstGeom>
        </p:spPr>
        <p:txBody>
          <a:bodyPr anchorCtr="0" anchor="t" bIns="91425" lIns="91425" spcFirstLastPara="1" rIns="91425" wrap="square" tIns="91425">
            <a:noAutofit/>
          </a:bodyPr>
          <a:lstStyle/>
          <a:p>
            <a:pPr indent="-215900" lvl="0" marL="342900" marR="0" rtl="0" algn="l">
              <a:lnSpc>
                <a:spcPct val="100000"/>
              </a:lnSpc>
              <a:spcBef>
                <a:spcPts val="0"/>
              </a:spcBef>
              <a:spcAft>
                <a:spcPts val="0"/>
              </a:spcAft>
              <a:buNone/>
            </a:pPr>
            <a:r>
              <a:rPr lang="de-DE"/>
              <a:t>Positionspapie</a:t>
            </a:r>
            <a:r>
              <a:rPr lang="de-DE"/>
              <a:t>r </a:t>
            </a:r>
            <a:endParaRPr/>
          </a:p>
          <a:p>
            <a:pPr indent="-215900" lvl="0" marL="342900" marR="0" rtl="0" algn="l">
              <a:lnSpc>
                <a:spcPct val="100000"/>
              </a:lnSpc>
              <a:spcBef>
                <a:spcPts val="0"/>
              </a:spcBef>
              <a:spcAft>
                <a:spcPts val="0"/>
              </a:spcAft>
              <a:buNone/>
            </a:pPr>
            <a:r>
              <a:rPr lang="de-DE" sz="1600"/>
              <a:t>(Ergebnisse des MuC16-Workshops)</a:t>
            </a:r>
            <a:endParaRPr sz="1600"/>
          </a:p>
          <a:p>
            <a:pPr indent="-215900" lvl="0" marL="342900" marR="0" rtl="0" algn="l">
              <a:lnSpc>
                <a:spcPct val="100000"/>
              </a:lnSpc>
              <a:spcBef>
                <a:spcPts val="0"/>
              </a:spcBef>
              <a:spcAft>
                <a:spcPts val="0"/>
              </a:spcAft>
              <a:buNone/>
            </a:pPr>
            <a:r>
              <a:t/>
            </a:r>
            <a:endParaRPr/>
          </a:p>
          <a:p>
            <a:pPr indent="-215900" lvl="0" marL="342900" marR="0" rtl="0" algn="l">
              <a:lnSpc>
                <a:spcPct val="100000"/>
              </a:lnSpc>
              <a:spcBef>
                <a:spcPts val="0"/>
              </a:spcBef>
              <a:spcAft>
                <a:spcPts val="0"/>
              </a:spcAft>
              <a:buClr>
                <a:srgbClr val="000000"/>
              </a:buClr>
              <a:buSzPts val="1100"/>
              <a:buFont typeface="Arial"/>
              <a:buNone/>
            </a:pPr>
            <a:r>
              <a:rPr lang="de-DE"/>
              <a:t>Veranstaltungen:</a:t>
            </a:r>
            <a:endParaRPr/>
          </a:p>
          <a:p>
            <a:pPr indent="-330200" lvl="0" marL="457200" marR="0" rtl="0" algn="l">
              <a:lnSpc>
                <a:spcPct val="100000"/>
              </a:lnSpc>
              <a:spcBef>
                <a:spcPts val="0"/>
              </a:spcBef>
              <a:spcAft>
                <a:spcPts val="0"/>
              </a:spcAft>
              <a:buSzPts val="1600"/>
              <a:buChar char="▪"/>
            </a:pPr>
            <a:r>
              <a:rPr lang="de-DE" sz="1600"/>
              <a:t>Arbeitskreistreffen </a:t>
            </a:r>
            <a:endParaRPr sz="1600"/>
          </a:p>
          <a:p>
            <a:pPr indent="-330200" lvl="0" marL="457200" marR="0" rtl="0" algn="l">
              <a:lnSpc>
                <a:spcPct val="100000"/>
              </a:lnSpc>
              <a:spcBef>
                <a:spcPts val="0"/>
              </a:spcBef>
              <a:spcAft>
                <a:spcPts val="0"/>
              </a:spcAft>
              <a:buSzPts val="1600"/>
              <a:buChar char="▪"/>
            </a:pPr>
            <a:r>
              <a:rPr lang="de-DE" sz="1600"/>
              <a:t>Usability Stammtisch Berlin</a:t>
            </a:r>
            <a:endParaRPr sz="1600"/>
          </a:p>
          <a:p>
            <a:pPr indent="-330200" lvl="0" marL="457200" marR="0" rtl="0" algn="l">
              <a:lnSpc>
                <a:spcPct val="100000"/>
              </a:lnSpc>
              <a:spcBef>
                <a:spcPts val="0"/>
              </a:spcBef>
              <a:spcAft>
                <a:spcPts val="0"/>
              </a:spcAft>
              <a:buSzPts val="1600"/>
              <a:buChar char="▪"/>
            </a:pPr>
            <a:r>
              <a:rPr lang="de-DE" sz="1600"/>
              <a:t>WUD Würzburg</a:t>
            </a:r>
            <a:endParaRPr sz="1600"/>
          </a:p>
          <a:p>
            <a:pPr indent="-330200" lvl="0" marL="457200" marR="0" rtl="0" algn="l">
              <a:lnSpc>
                <a:spcPct val="100000"/>
              </a:lnSpc>
              <a:spcBef>
                <a:spcPts val="0"/>
              </a:spcBef>
              <a:spcAft>
                <a:spcPts val="0"/>
              </a:spcAft>
              <a:buSzPts val="1600"/>
              <a:buChar char="▪"/>
            </a:pPr>
            <a:r>
              <a:rPr lang="de-DE" sz="1600"/>
              <a:t>DIN-Workshop “Usability und Security”</a:t>
            </a:r>
            <a:endParaRPr sz="1600"/>
          </a:p>
          <a:p>
            <a:pPr indent="-330200" lvl="0" marL="457200" marR="0" rtl="0" algn="l">
              <a:lnSpc>
                <a:spcPct val="100000"/>
              </a:lnSpc>
              <a:spcBef>
                <a:spcPts val="0"/>
              </a:spcBef>
              <a:spcAft>
                <a:spcPts val="0"/>
              </a:spcAft>
              <a:buSzPts val="1600"/>
              <a:buChar char="▪"/>
            </a:pPr>
            <a:r>
              <a:rPr lang="de-DE" sz="1600"/>
              <a:t>CAST-Workshop Usable Security</a:t>
            </a:r>
            <a:endParaRPr sz="1600"/>
          </a:p>
          <a:p>
            <a:pPr indent="-330200" lvl="0" marL="457200" marR="0" rtl="0" algn="l">
              <a:lnSpc>
                <a:spcPct val="100000"/>
              </a:lnSpc>
              <a:spcBef>
                <a:spcPts val="0"/>
              </a:spcBef>
              <a:spcAft>
                <a:spcPts val="0"/>
              </a:spcAft>
              <a:buSzPts val="1600"/>
              <a:buChar char="▪"/>
            </a:pPr>
            <a:r>
              <a:rPr lang="de-DE" sz="1600"/>
              <a:t>MuC 17: AK-Workshop, wissenschaftlicher Workshop</a:t>
            </a:r>
            <a:endParaRPr sz="1600"/>
          </a:p>
          <a:p>
            <a:pPr indent="-215900" lvl="0" marL="342900" rtl="0" algn="l">
              <a:spcBef>
                <a:spcPts val="0"/>
              </a:spcBef>
              <a:spcAft>
                <a:spcPts val="0"/>
              </a:spcAft>
              <a:buNone/>
            </a:pPr>
            <a:r>
              <a:t/>
            </a:r>
            <a:endParaRPr sz="1600"/>
          </a:p>
        </p:txBody>
      </p:sp>
      <p:sp>
        <p:nvSpPr>
          <p:cNvPr id="701" name="Google Shape;701;p121"/>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Highlights (seit MuC16)</a:t>
            </a:r>
            <a:endParaRPr/>
          </a:p>
        </p:txBody>
      </p:sp>
      <p:pic>
        <p:nvPicPr>
          <p:cNvPr id="702" name="Google Shape;702;p121"/>
          <p:cNvPicPr preferRelativeResize="0"/>
          <p:nvPr/>
        </p:nvPicPr>
        <p:blipFill rotWithShape="1">
          <a:blip r:embed="rId3">
            <a:alphaModFix/>
          </a:blip>
          <a:srcRect b="0" l="0" r="0" t="0"/>
          <a:stretch/>
        </p:blipFill>
        <p:spPr>
          <a:xfrm>
            <a:off x="5227984" y="907850"/>
            <a:ext cx="4068000" cy="7050900"/>
          </a:xfrm>
          <a:prstGeom prst="rect">
            <a:avLst/>
          </a:prstGeom>
          <a:noFill/>
          <a:ln>
            <a:noFill/>
          </a:ln>
          <a:effectLst>
            <a:outerShdw blurRad="203200" rotWithShape="0" algn="tr" dir="8100000" dist="38100">
              <a:srgbClr val="000000">
                <a:alpha val="40000"/>
              </a:srgb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sp>
        <p:nvSpPr>
          <p:cNvPr id="707" name="Google Shape;707;p122"/>
          <p:cNvSpPr txBox="1"/>
          <p:nvPr>
            <p:ph idx="1" type="body"/>
          </p:nvPr>
        </p:nvSpPr>
        <p:spPr>
          <a:xfrm>
            <a:off x="403200" y="1121229"/>
            <a:ext cx="8297400" cy="3140400"/>
          </a:xfrm>
          <a:prstGeom prst="rect">
            <a:avLst/>
          </a:prstGeom>
        </p:spPr>
        <p:txBody>
          <a:bodyPr anchorCtr="0" anchor="t" bIns="91425" lIns="91425" spcFirstLastPara="1" rIns="91425" wrap="square" tIns="91425">
            <a:noAutofit/>
          </a:bodyPr>
          <a:lstStyle/>
          <a:p>
            <a:pPr indent="-215900" lvl="0" marL="342900" rtl="0" algn="l">
              <a:spcBef>
                <a:spcPts val="0"/>
              </a:spcBef>
              <a:spcAft>
                <a:spcPts val="0"/>
              </a:spcAft>
              <a:buNone/>
            </a:pPr>
            <a:r>
              <a:rPr lang="de-DE"/>
              <a:t>Inhalte</a:t>
            </a:r>
            <a:endParaRPr/>
          </a:p>
          <a:p>
            <a:pPr indent="-330200" lvl="0" marL="457200" marR="0" rtl="0" algn="l">
              <a:lnSpc>
                <a:spcPct val="100000"/>
              </a:lnSpc>
              <a:spcBef>
                <a:spcPts val="0"/>
              </a:spcBef>
              <a:spcAft>
                <a:spcPts val="0"/>
              </a:spcAft>
              <a:buSzPts val="1600"/>
              <a:buChar char="▪"/>
            </a:pPr>
            <a:r>
              <a:rPr lang="de-DE" sz="1600"/>
              <a:t>Geht das überhaupt?</a:t>
            </a:r>
            <a:endParaRPr sz="1600"/>
          </a:p>
          <a:p>
            <a:pPr indent="-330200" lvl="0" marL="457200" marR="0" rtl="0" algn="l">
              <a:lnSpc>
                <a:spcPct val="100000"/>
              </a:lnSpc>
              <a:spcBef>
                <a:spcPts val="0"/>
              </a:spcBef>
              <a:spcAft>
                <a:spcPts val="0"/>
              </a:spcAft>
              <a:buSzPts val="1600"/>
              <a:buChar char="▪"/>
            </a:pPr>
            <a:r>
              <a:rPr lang="de-DE" sz="1600"/>
              <a:t>Für wen mache ich das?</a:t>
            </a:r>
            <a:endParaRPr sz="1600"/>
          </a:p>
          <a:p>
            <a:pPr indent="-330200" lvl="0" marL="457200" marR="0" rtl="0" algn="l">
              <a:lnSpc>
                <a:spcPct val="100000"/>
              </a:lnSpc>
              <a:spcBef>
                <a:spcPts val="0"/>
              </a:spcBef>
              <a:spcAft>
                <a:spcPts val="0"/>
              </a:spcAft>
              <a:buSzPts val="1600"/>
              <a:buChar char="▪"/>
            </a:pPr>
            <a:r>
              <a:rPr lang="de-DE" sz="1600"/>
              <a:t>Wie gehe ich das an?</a:t>
            </a:r>
            <a:endParaRPr sz="1600"/>
          </a:p>
          <a:p>
            <a:pPr indent="-330200" lvl="0" marL="457200" marR="0" rtl="0" algn="l">
              <a:lnSpc>
                <a:spcPct val="100000"/>
              </a:lnSpc>
              <a:spcBef>
                <a:spcPts val="0"/>
              </a:spcBef>
              <a:spcAft>
                <a:spcPts val="0"/>
              </a:spcAft>
              <a:buSzPts val="1600"/>
              <a:buChar char="▪"/>
            </a:pPr>
            <a:r>
              <a:rPr lang="de-DE" sz="1600"/>
              <a:t>Wie setze ich das um?</a:t>
            </a:r>
            <a:endParaRPr sz="1600"/>
          </a:p>
          <a:p>
            <a:pPr indent="-330200" lvl="0" marL="457200" marR="0" rtl="0" algn="l">
              <a:lnSpc>
                <a:spcPct val="100000"/>
              </a:lnSpc>
              <a:spcBef>
                <a:spcPts val="0"/>
              </a:spcBef>
              <a:spcAft>
                <a:spcPts val="0"/>
              </a:spcAft>
              <a:buSzPts val="1600"/>
              <a:buChar char="▪"/>
            </a:pPr>
            <a:r>
              <a:rPr lang="de-DE" sz="1600"/>
              <a:t>Kann ich das auch mal in Aktion sehen?</a:t>
            </a:r>
            <a:endParaRPr sz="1600"/>
          </a:p>
          <a:p>
            <a:pPr indent="-330200" lvl="0" marL="457200" marR="0" rtl="0" algn="l">
              <a:lnSpc>
                <a:spcPct val="100000"/>
              </a:lnSpc>
              <a:spcBef>
                <a:spcPts val="0"/>
              </a:spcBef>
              <a:spcAft>
                <a:spcPts val="0"/>
              </a:spcAft>
              <a:buSzPts val="1600"/>
              <a:buChar char="▪"/>
            </a:pPr>
            <a:r>
              <a:rPr lang="de-DE" sz="1600"/>
              <a:t>Wie mache ich von hier aus weiter?</a:t>
            </a:r>
            <a:endParaRPr sz="1600"/>
          </a:p>
          <a:p>
            <a:pPr indent="0" lvl="0" marL="0" rtl="0" algn="l">
              <a:spcBef>
                <a:spcPts val="0"/>
              </a:spcBef>
              <a:spcAft>
                <a:spcPts val="0"/>
              </a:spcAft>
              <a:buNone/>
            </a:pPr>
            <a:r>
              <a:t/>
            </a:r>
            <a:endParaRPr sz="1600"/>
          </a:p>
          <a:p>
            <a:pPr indent="-215900" lvl="0" marL="342900" rtl="0" algn="l">
              <a:spcBef>
                <a:spcPts val="0"/>
              </a:spcBef>
              <a:spcAft>
                <a:spcPts val="0"/>
              </a:spcAft>
              <a:buNone/>
            </a:pPr>
            <a:r>
              <a:t/>
            </a:r>
            <a:endParaRPr/>
          </a:p>
        </p:txBody>
      </p:sp>
      <p:sp>
        <p:nvSpPr>
          <p:cNvPr id="708" name="Google Shape;708;p122"/>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Unsere Fachschrift</a:t>
            </a:r>
            <a:endParaRPr/>
          </a:p>
        </p:txBody>
      </p:sp>
      <p:pic>
        <p:nvPicPr>
          <p:cNvPr id="709" name="Google Shape;709;p122"/>
          <p:cNvPicPr preferRelativeResize="0"/>
          <p:nvPr/>
        </p:nvPicPr>
        <p:blipFill rotWithShape="1">
          <a:blip r:embed="rId3">
            <a:alphaModFix/>
          </a:blip>
          <a:srcRect b="2293" l="1096" r="2749" t="7396"/>
          <a:stretch/>
        </p:blipFill>
        <p:spPr>
          <a:xfrm>
            <a:off x="5847800" y="897425"/>
            <a:ext cx="3300300" cy="3435600"/>
          </a:xfrm>
          <a:prstGeom prst="rect">
            <a:avLst/>
          </a:prstGeom>
          <a:noFill/>
          <a:ln>
            <a:noFill/>
          </a:ln>
          <a:effectLst>
            <a:outerShdw blurRad="203200" rotWithShape="0" algn="tr" dir="8100000" dist="38100">
              <a:srgbClr val="000000">
                <a:alpha val="40000"/>
              </a:srgbClr>
            </a:outerShdw>
          </a:effectLst>
        </p:spPr>
      </p:pic>
      <p:sp>
        <p:nvSpPr>
          <p:cNvPr id="710" name="Google Shape;710;p122"/>
          <p:cNvSpPr txBox="1"/>
          <p:nvPr/>
        </p:nvSpPr>
        <p:spPr>
          <a:xfrm>
            <a:off x="528325" y="3409200"/>
            <a:ext cx="3131700" cy="4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de-DE" sz="2400">
                <a:solidFill>
                  <a:srgbClr val="FF8900"/>
                </a:solidFill>
                <a:latin typeface="Lato"/>
                <a:ea typeface="Lato"/>
                <a:cs typeface="Lato"/>
                <a:sym typeface="Lato"/>
              </a:rPr>
              <a:t>Jetzt erschienen!</a:t>
            </a:r>
            <a:endParaRPr b="1" sz="2400">
              <a:solidFill>
                <a:srgbClr val="FF8900"/>
              </a:solidFill>
              <a:latin typeface="Lato"/>
              <a:ea typeface="Lato"/>
              <a:cs typeface="Lato"/>
              <a:sym typeface="Lat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714" name="Shape 714"/>
        <p:cNvGrpSpPr/>
        <p:nvPr/>
      </p:nvGrpSpPr>
      <p:grpSpPr>
        <a:xfrm>
          <a:off x="0" y="0"/>
          <a:ext cx="0" cy="0"/>
          <a:chOff x="0" y="0"/>
          <a:chExt cx="0" cy="0"/>
        </a:xfrm>
      </p:grpSpPr>
      <p:sp>
        <p:nvSpPr>
          <p:cNvPr id="715" name="Google Shape;715;p123"/>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716" name="Google Shape;716;p123"/>
          <p:cNvSpPr/>
          <p:nvPr/>
        </p:nvSpPr>
        <p:spPr>
          <a:xfrm>
            <a:off x="0" y="0"/>
            <a:ext cx="9145800" cy="4472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Lato"/>
              <a:buNone/>
            </a:pPr>
            <a:r>
              <a:rPr b="0" i="0" lang="de-DE" sz="1400" u="none" cap="none" strike="noStrike">
                <a:solidFill>
                  <a:srgbClr val="000000"/>
                </a:solidFill>
                <a:latin typeface="Lato"/>
                <a:ea typeface="Lato"/>
                <a:cs typeface="Lato"/>
                <a:sym typeface="Lato"/>
              </a:rPr>
              <a:t>      </a:t>
            </a:r>
            <a:endParaRPr/>
          </a:p>
        </p:txBody>
      </p:sp>
      <p:sp>
        <p:nvSpPr>
          <p:cNvPr id="717" name="Google Shape;717;p123"/>
          <p:cNvSpPr txBox="1"/>
          <p:nvPr/>
        </p:nvSpPr>
        <p:spPr>
          <a:xfrm>
            <a:off x="303275" y="578500"/>
            <a:ext cx="8783400" cy="3766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lt1"/>
              </a:buClr>
              <a:buFont typeface="Lato"/>
              <a:buNone/>
            </a:pPr>
            <a:r>
              <a:t/>
            </a:r>
            <a:endParaRPr b="1" sz="4800">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lt1"/>
              </a:buClr>
              <a:buFont typeface="Lato"/>
              <a:buNone/>
            </a:pPr>
            <a:r>
              <a:t/>
            </a:r>
            <a:endParaRPr b="1" sz="4800">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lt1"/>
              </a:buClr>
              <a:buFont typeface="Lato"/>
              <a:buNone/>
            </a:pPr>
            <a:r>
              <a:rPr i="0" lang="de-DE" sz="4800" u="none" cap="none" strike="noStrike">
                <a:solidFill>
                  <a:schemeClr val="lt1"/>
                </a:solidFill>
                <a:latin typeface="Lato"/>
                <a:ea typeface="Lato"/>
                <a:cs typeface="Lato"/>
                <a:sym typeface="Lato"/>
              </a:rPr>
              <a:t>A</a:t>
            </a:r>
            <a:r>
              <a:rPr lang="de-DE" sz="4800">
                <a:solidFill>
                  <a:schemeClr val="lt1"/>
                </a:solidFill>
                <a:latin typeface="Lato"/>
                <a:ea typeface="Lato"/>
                <a:cs typeface="Lato"/>
                <a:sym typeface="Lato"/>
              </a:rPr>
              <a:t>K Inhouse Usability</a:t>
            </a:r>
            <a:endParaRPr sz="4800">
              <a:solidFill>
                <a:schemeClr val="lt1"/>
              </a:solidFill>
              <a:latin typeface="Lato"/>
              <a:ea typeface="Lato"/>
              <a:cs typeface="Lato"/>
              <a:sym typeface="Lato"/>
            </a:endParaRPr>
          </a:p>
          <a:p>
            <a:pPr indent="0" lvl="0" marL="0" marR="0" rtl="0" algn="l">
              <a:lnSpc>
                <a:spcPct val="115000"/>
              </a:lnSpc>
              <a:spcBef>
                <a:spcPts val="0"/>
              </a:spcBef>
              <a:spcAft>
                <a:spcPts val="0"/>
              </a:spcAft>
              <a:buClr>
                <a:schemeClr val="lt1"/>
              </a:buClr>
              <a:buFont typeface="Lato"/>
              <a:buNone/>
            </a:pPr>
            <a:r>
              <a:rPr lang="de-DE" sz="2400">
                <a:solidFill>
                  <a:schemeClr val="lt1"/>
                </a:solidFill>
                <a:latin typeface="Lato"/>
                <a:ea typeface="Lato"/>
                <a:cs typeface="Lato"/>
                <a:sym typeface="Lato"/>
              </a:rPr>
              <a:t>Carmen Fehrenbach, Peer Dierolf </a:t>
            </a:r>
            <a:endParaRPr i="0" sz="2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Font typeface="Arial"/>
              <a:buNone/>
            </a:pPr>
            <a:r>
              <a:t/>
            </a:r>
            <a:endParaRPr b="1" i="0" sz="4800" u="none" cap="none" strike="noStrike">
              <a:solidFill>
                <a:schemeClr val="lt1"/>
              </a:solidFill>
              <a:latin typeface="Lato"/>
              <a:ea typeface="Lato"/>
              <a:cs typeface="Lato"/>
              <a:sym typeface="Lato"/>
            </a:endParaRPr>
          </a:p>
        </p:txBody>
      </p:sp>
      <p:sp>
        <p:nvSpPr>
          <p:cNvPr id="718" name="Google Shape;718;p123"/>
          <p:cNvSpPr txBox="1"/>
          <p:nvPr/>
        </p:nvSpPr>
        <p:spPr>
          <a:xfrm>
            <a:off x="8866350" y="1374250"/>
            <a:ext cx="12238200" cy="142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722" name="Shape 722"/>
        <p:cNvGrpSpPr/>
        <p:nvPr/>
      </p:nvGrpSpPr>
      <p:grpSpPr>
        <a:xfrm>
          <a:off x="0" y="0"/>
          <a:ext cx="0" cy="0"/>
          <a:chOff x="0" y="0"/>
          <a:chExt cx="0" cy="0"/>
        </a:xfrm>
      </p:grpSpPr>
      <p:sp>
        <p:nvSpPr>
          <p:cNvPr id="723" name="Google Shape;723;p124"/>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724" name="Google Shape;724;p124"/>
          <p:cNvSpPr txBox="1"/>
          <p:nvPr/>
        </p:nvSpPr>
        <p:spPr>
          <a:xfrm>
            <a:off x="173925" y="402050"/>
            <a:ext cx="8414100"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Arial"/>
              <a:buNone/>
            </a:pPr>
            <a:r>
              <a:t/>
            </a:r>
            <a:endParaRPr b="0" i="0" sz="2400" u="none" cap="none" strike="noStrike">
              <a:solidFill>
                <a:srgbClr val="666666"/>
              </a:solidFill>
              <a:latin typeface="Lato"/>
              <a:ea typeface="Lato"/>
              <a:cs typeface="Lato"/>
              <a:sym typeface="Lato"/>
            </a:endParaRPr>
          </a:p>
        </p:txBody>
      </p:sp>
      <p:pic>
        <p:nvPicPr>
          <p:cNvPr id="725" name="Google Shape;725;p124"/>
          <p:cNvPicPr preferRelativeResize="0"/>
          <p:nvPr/>
        </p:nvPicPr>
        <p:blipFill rotWithShape="1">
          <a:blip r:embed="rId4">
            <a:alphaModFix/>
          </a:blip>
          <a:srcRect b="0" l="0" r="0" t="0"/>
          <a:stretch/>
        </p:blipFill>
        <p:spPr>
          <a:xfrm>
            <a:off x="6977191" y="999174"/>
            <a:ext cx="1227900" cy="1227900"/>
          </a:xfrm>
          <a:prstGeom prst="rect">
            <a:avLst/>
          </a:prstGeom>
          <a:noFill/>
          <a:ln>
            <a:noFill/>
          </a:ln>
        </p:spPr>
      </p:pic>
      <p:pic>
        <p:nvPicPr>
          <p:cNvPr descr="fehrenbach.ashx.png" id="726" name="Google Shape;726;p124"/>
          <p:cNvPicPr preferRelativeResize="0"/>
          <p:nvPr/>
        </p:nvPicPr>
        <p:blipFill rotWithShape="1">
          <a:blip r:embed="rId5">
            <a:alphaModFix/>
          </a:blip>
          <a:srcRect b="0" l="0" r="0" t="0"/>
          <a:stretch/>
        </p:blipFill>
        <p:spPr>
          <a:xfrm>
            <a:off x="3118434" y="999174"/>
            <a:ext cx="1227900" cy="1227900"/>
          </a:xfrm>
          <a:prstGeom prst="rect">
            <a:avLst/>
          </a:prstGeom>
          <a:noFill/>
          <a:ln>
            <a:noFill/>
          </a:ln>
        </p:spPr>
      </p:pic>
      <p:pic>
        <p:nvPicPr>
          <p:cNvPr id="727" name="Google Shape;727;p124"/>
          <p:cNvPicPr preferRelativeResize="0"/>
          <p:nvPr/>
        </p:nvPicPr>
        <p:blipFill rotWithShape="1">
          <a:blip r:embed="rId6">
            <a:alphaModFix/>
          </a:blip>
          <a:srcRect b="0" l="0" r="0" t="0"/>
          <a:stretch/>
        </p:blipFill>
        <p:spPr>
          <a:xfrm>
            <a:off x="546750" y="2656341"/>
            <a:ext cx="1227900" cy="1227900"/>
          </a:xfrm>
          <a:prstGeom prst="rect">
            <a:avLst/>
          </a:prstGeom>
          <a:noFill/>
          <a:ln>
            <a:noFill/>
          </a:ln>
        </p:spPr>
      </p:pic>
      <p:pic>
        <p:nvPicPr>
          <p:cNvPr descr="C:\Users\I010974\Desktop\test.jpg" id="728" name="Google Shape;728;p124"/>
          <p:cNvPicPr preferRelativeResize="0"/>
          <p:nvPr/>
        </p:nvPicPr>
        <p:blipFill rotWithShape="1">
          <a:blip r:embed="rId7">
            <a:alphaModFix/>
          </a:blip>
          <a:srcRect b="0" l="0" r="2389" t="0"/>
          <a:stretch/>
        </p:blipFill>
        <p:spPr>
          <a:xfrm>
            <a:off x="1833250" y="2656341"/>
            <a:ext cx="1227900" cy="1227900"/>
          </a:xfrm>
          <a:prstGeom prst="rect">
            <a:avLst/>
          </a:prstGeom>
          <a:noFill/>
          <a:ln>
            <a:noFill/>
          </a:ln>
        </p:spPr>
      </p:pic>
      <p:pic>
        <p:nvPicPr>
          <p:cNvPr id="729" name="Google Shape;729;p124"/>
          <p:cNvPicPr preferRelativeResize="0"/>
          <p:nvPr/>
        </p:nvPicPr>
        <p:blipFill rotWithShape="1">
          <a:blip r:embed="rId8">
            <a:alphaModFix/>
          </a:blip>
          <a:srcRect b="11568" l="0" r="0" t="3768"/>
          <a:stretch/>
        </p:blipFill>
        <p:spPr>
          <a:xfrm>
            <a:off x="3117676" y="2656341"/>
            <a:ext cx="1227900" cy="1227900"/>
          </a:xfrm>
          <a:prstGeom prst="rect">
            <a:avLst/>
          </a:prstGeom>
          <a:noFill/>
          <a:ln>
            <a:noFill/>
          </a:ln>
        </p:spPr>
      </p:pic>
      <p:pic>
        <p:nvPicPr>
          <p:cNvPr id="730" name="Google Shape;730;p124"/>
          <p:cNvPicPr preferRelativeResize="0"/>
          <p:nvPr/>
        </p:nvPicPr>
        <p:blipFill rotWithShape="1">
          <a:blip r:embed="rId9">
            <a:alphaModFix/>
          </a:blip>
          <a:srcRect b="10153" l="0" r="0" t="4598"/>
          <a:stretch/>
        </p:blipFill>
        <p:spPr>
          <a:xfrm>
            <a:off x="5690939" y="999174"/>
            <a:ext cx="1227900" cy="1227900"/>
          </a:xfrm>
          <a:prstGeom prst="rect">
            <a:avLst/>
          </a:prstGeom>
          <a:noFill/>
          <a:ln>
            <a:noFill/>
          </a:ln>
        </p:spPr>
      </p:pic>
      <p:pic>
        <p:nvPicPr>
          <p:cNvPr id="731" name="Google Shape;731;p124"/>
          <p:cNvPicPr preferRelativeResize="0"/>
          <p:nvPr/>
        </p:nvPicPr>
        <p:blipFill rotWithShape="1">
          <a:blip r:embed="rId10">
            <a:alphaModFix/>
          </a:blip>
          <a:srcRect b="0" l="2670" r="5231" t="17498"/>
          <a:stretch/>
        </p:blipFill>
        <p:spPr>
          <a:xfrm>
            <a:off x="5690687" y="2656341"/>
            <a:ext cx="1225500" cy="1235700"/>
          </a:xfrm>
          <a:prstGeom prst="rect">
            <a:avLst/>
          </a:prstGeom>
          <a:noFill/>
          <a:ln>
            <a:noFill/>
          </a:ln>
        </p:spPr>
      </p:pic>
      <p:sp>
        <p:nvSpPr>
          <p:cNvPr id="732" name="Google Shape;732;p124"/>
          <p:cNvSpPr txBox="1"/>
          <p:nvPr/>
        </p:nvSpPr>
        <p:spPr>
          <a:xfrm>
            <a:off x="1834512" y="2300580"/>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Peer Dierolf</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Carl Zeiss</a:t>
            </a:r>
            <a:endParaRPr/>
          </a:p>
          <a:p>
            <a:pPr indent="0" lvl="0" marL="0" marR="0" rtl="0" algn="ctr">
              <a:lnSpc>
                <a:spcPct val="100000"/>
              </a:lnSpc>
              <a:spcBef>
                <a:spcPts val="0"/>
              </a:spcBef>
              <a:spcAft>
                <a:spcPts val="0"/>
              </a:spcAft>
              <a:buClr>
                <a:srgbClr val="000000"/>
              </a:buClr>
              <a:buFont typeface="Arial"/>
              <a:buNone/>
            </a:pPr>
            <a:r>
              <a:t/>
            </a:r>
            <a:endParaRPr b="0" i="0" sz="1050" u="none" cap="none" strike="noStrike">
              <a:solidFill>
                <a:srgbClr val="000000"/>
              </a:solidFill>
              <a:latin typeface="Arial"/>
              <a:ea typeface="Arial"/>
              <a:cs typeface="Arial"/>
              <a:sym typeface="Arial"/>
            </a:endParaRPr>
          </a:p>
        </p:txBody>
      </p:sp>
      <p:sp>
        <p:nvSpPr>
          <p:cNvPr id="733" name="Google Shape;733;p124"/>
          <p:cNvSpPr txBox="1"/>
          <p:nvPr/>
        </p:nvSpPr>
        <p:spPr>
          <a:xfrm>
            <a:off x="3120765" y="2300580"/>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Carmen Fehrenbach</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Deutsche Telekom</a:t>
            </a:r>
            <a:endParaRPr/>
          </a:p>
          <a:p>
            <a:pPr indent="0" lvl="0" marL="0" marR="0" rtl="0" algn="ctr">
              <a:lnSpc>
                <a:spcPct val="100000"/>
              </a:lnSpc>
              <a:spcBef>
                <a:spcPts val="0"/>
              </a:spcBef>
              <a:spcAft>
                <a:spcPts val="0"/>
              </a:spcAft>
              <a:buClr>
                <a:srgbClr val="000000"/>
              </a:buClr>
              <a:buFont typeface="Arial"/>
              <a:buNone/>
            </a:pPr>
            <a:r>
              <a:t/>
            </a:r>
            <a:endParaRPr b="0" i="0" sz="1050" u="none" cap="none" strike="noStrike">
              <a:solidFill>
                <a:srgbClr val="000000"/>
              </a:solidFill>
              <a:latin typeface="Arial"/>
              <a:ea typeface="Arial"/>
              <a:cs typeface="Arial"/>
              <a:sym typeface="Arial"/>
            </a:endParaRPr>
          </a:p>
        </p:txBody>
      </p:sp>
      <p:sp>
        <p:nvSpPr>
          <p:cNvPr id="734" name="Google Shape;734;p124"/>
          <p:cNvSpPr txBox="1"/>
          <p:nvPr/>
        </p:nvSpPr>
        <p:spPr>
          <a:xfrm>
            <a:off x="5693269" y="2300580"/>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Tanja Rösner</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M.M.Warburg &amp; CO</a:t>
            </a:r>
            <a:endParaRPr/>
          </a:p>
          <a:p>
            <a:pPr indent="0" lvl="0" marL="0" marR="0" rtl="0" algn="ctr">
              <a:lnSpc>
                <a:spcPct val="100000"/>
              </a:lnSpc>
              <a:spcBef>
                <a:spcPts val="0"/>
              </a:spcBef>
              <a:spcAft>
                <a:spcPts val="0"/>
              </a:spcAft>
              <a:buClr>
                <a:srgbClr val="000000"/>
              </a:buClr>
              <a:buFont typeface="Arial"/>
              <a:buNone/>
            </a:pPr>
            <a:r>
              <a:t/>
            </a:r>
            <a:endParaRPr b="0" i="0" sz="1050" u="none" cap="none" strike="noStrike">
              <a:solidFill>
                <a:srgbClr val="000000"/>
              </a:solidFill>
              <a:latin typeface="Arial"/>
              <a:ea typeface="Arial"/>
              <a:cs typeface="Arial"/>
              <a:sym typeface="Arial"/>
            </a:endParaRPr>
          </a:p>
        </p:txBody>
      </p:sp>
      <p:sp>
        <p:nvSpPr>
          <p:cNvPr id="735" name="Google Shape;735;p124"/>
          <p:cNvSpPr txBox="1"/>
          <p:nvPr/>
        </p:nvSpPr>
        <p:spPr>
          <a:xfrm>
            <a:off x="6979521" y="2300580"/>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Jonathan Diehl</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Inform</a:t>
            </a:r>
            <a:endParaRPr/>
          </a:p>
          <a:p>
            <a:pPr indent="0" lvl="0" marL="0" marR="0" rtl="0" algn="ctr">
              <a:lnSpc>
                <a:spcPct val="100000"/>
              </a:lnSpc>
              <a:spcBef>
                <a:spcPts val="0"/>
              </a:spcBef>
              <a:spcAft>
                <a:spcPts val="0"/>
              </a:spcAft>
              <a:buClr>
                <a:srgbClr val="000000"/>
              </a:buClr>
              <a:buFont typeface="Arial"/>
              <a:buNone/>
            </a:pPr>
            <a:r>
              <a:t/>
            </a:r>
            <a:endParaRPr b="0" i="0" sz="1050" u="none" cap="none" strike="noStrike">
              <a:solidFill>
                <a:srgbClr val="000000"/>
              </a:solidFill>
              <a:latin typeface="Arial"/>
              <a:ea typeface="Arial"/>
              <a:cs typeface="Arial"/>
              <a:sym typeface="Arial"/>
            </a:endParaRPr>
          </a:p>
        </p:txBody>
      </p:sp>
      <p:sp>
        <p:nvSpPr>
          <p:cNvPr id="736" name="Google Shape;736;p124"/>
          <p:cNvSpPr txBox="1"/>
          <p:nvPr/>
        </p:nvSpPr>
        <p:spPr>
          <a:xfrm>
            <a:off x="546750" y="3964033"/>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Juliane Emisch</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Lufthansa Industry Solutions</a:t>
            </a:r>
            <a:endParaRPr/>
          </a:p>
          <a:p>
            <a:pPr indent="0" lvl="0" marL="0" marR="0" rtl="0" algn="ctr">
              <a:lnSpc>
                <a:spcPct val="100000"/>
              </a:lnSpc>
              <a:spcBef>
                <a:spcPts val="0"/>
              </a:spcBef>
              <a:spcAft>
                <a:spcPts val="0"/>
              </a:spcAft>
              <a:buClr>
                <a:srgbClr val="000000"/>
              </a:buClr>
              <a:buFont typeface="Arial"/>
              <a:buNone/>
            </a:pPr>
            <a:r>
              <a:t/>
            </a:r>
            <a:endParaRPr b="0" i="0" sz="1050" u="none" cap="none" strike="noStrike">
              <a:solidFill>
                <a:srgbClr val="000000"/>
              </a:solidFill>
              <a:latin typeface="Arial"/>
              <a:ea typeface="Arial"/>
              <a:cs typeface="Arial"/>
              <a:sym typeface="Arial"/>
            </a:endParaRPr>
          </a:p>
        </p:txBody>
      </p:sp>
      <p:sp>
        <p:nvSpPr>
          <p:cNvPr id="737" name="Google Shape;737;p124"/>
          <p:cNvSpPr txBox="1"/>
          <p:nvPr/>
        </p:nvSpPr>
        <p:spPr>
          <a:xfrm>
            <a:off x="1831513" y="3964033"/>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Matthias Denke</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Axa</a:t>
            </a:r>
            <a:endParaRPr/>
          </a:p>
          <a:p>
            <a:pPr indent="0" lvl="0" marL="0" marR="0" rtl="0" algn="ctr">
              <a:lnSpc>
                <a:spcPct val="100000"/>
              </a:lnSpc>
              <a:spcBef>
                <a:spcPts val="0"/>
              </a:spcBef>
              <a:spcAft>
                <a:spcPts val="0"/>
              </a:spcAft>
              <a:buClr>
                <a:srgbClr val="000000"/>
              </a:buClr>
              <a:buFont typeface="Arial"/>
              <a:buNone/>
            </a:pPr>
            <a:r>
              <a:t/>
            </a:r>
            <a:endParaRPr b="0" i="0" sz="1050" u="none" cap="none" strike="noStrike">
              <a:solidFill>
                <a:srgbClr val="000000"/>
              </a:solidFill>
              <a:latin typeface="Arial"/>
              <a:ea typeface="Arial"/>
              <a:cs typeface="Arial"/>
              <a:sym typeface="Arial"/>
            </a:endParaRPr>
          </a:p>
        </p:txBody>
      </p:sp>
      <p:sp>
        <p:nvSpPr>
          <p:cNvPr id="738" name="Google Shape;738;p124"/>
          <p:cNvSpPr txBox="1"/>
          <p:nvPr/>
        </p:nvSpPr>
        <p:spPr>
          <a:xfrm>
            <a:off x="3116275" y="3964033"/>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Sandra Riedewald</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Proceq SA</a:t>
            </a:r>
            <a:endParaRPr/>
          </a:p>
        </p:txBody>
      </p:sp>
      <p:sp>
        <p:nvSpPr>
          <p:cNvPr id="739" name="Google Shape;739;p124"/>
          <p:cNvSpPr txBox="1"/>
          <p:nvPr/>
        </p:nvSpPr>
        <p:spPr>
          <a:xfrm>
            <a:off x="5685800" y="3964033"/>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Melanie Ganzhorn</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Trumpf</a:t>
            </a:r>
            <a:endParaRPr/>
          </a:p>
          <a:p>
            <a:pPr indent="0" lvl="0" marL="0" marR="0" rtl="0" algn="ctr">
              <a:lnSpc>
                <a:spcPct val="100000"/>
              </a:lnSpc>
              <a:spcBef>
                <a:spcPts val="0"/>
              </a:spcBef>
              <a:spcAft>
                <a:spcPts val="0"/>
              </a:spcAft>
              <a:buClr>
                <a:srgbClr val="000000"/>
              </a:buClr>
              <a:buFont typeface="Arial"/>
              <a:buNone/>
            </a:pPr>
            <a:r>
              <a:t/>
            </a:r>
            <a:endParaRPr b="0" i="0" sz="1050" u="none" cap="none" strike="noStrike">
              <a:solidFill>
                <a:srgbClr val="000000"/>
              </a:solidFill>
              <a:latin typeface="Arial"/>
              <a:ea typeface="Arial"/>
              <a:cs typeface="Arial"/>
              <a:sym typeface="Arial"/>
            </a:endParaRPr>
          </a:p>
        </p:txBody>
      </p:sp>
      <p:sp>
        <p:nvSpPr>
          <p:cNvPr id="740" name="Google Shape;740;p124"/>
          <p:cNvSpPr txBox="1"/>
          <p:nvPr/>
        </p:nvSpPr>
        <p:spPr>
          <a:xfrm>
            <a:off x="4417587" y="2300580"/>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Andreas Nawrath</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T-Systems</a:t>
            </a:r>
            <a:endParaRPr/>
          </a:p>
          <a:p>
            <a:pPr indent="0" lvl="0" marL="0" marR="0" rtl="0" algn="ctr">
              <a:lnSpc>
                <a:spcPct val="100000"/>
              </a:lnSpc>
              <a:spcBef>
                <a:spcPts val="0"/>
              </a:spcBef>
              <a:spcAft>
                <a:spcPts val="0"/>
              </a:spcAft>
              <a:buClr>
                <a:srgbClr val="000000"/>
              </a:buClr>
              <a:buFont typeface="Arial"/>
              <a:buNone/>
            </a:pPr>
            <a:r>
              <a:t/>
            </a:r>
            <a:endParaRPr b="0" i="0" sz="1050" u="none" cap="none" strike="noStrike">
              <a:solidFill>
                <a:srgbClr val="000000"/>
              </a:solidFill>
              <a:latin typeface="Arial"/>
              <a:ea typeface="Arial"/>
              <a:cs typeface="Arial"/>
              <a:sym typeface="Arial"/>
            </a:endParaRPr>
          </a:p>
        </p:txBody>
      </p:sp>
      <p:pic>
        <p:nvPicPr>
          <p:cNvPr descr="bonetserra_gloria.jpg" id="741" name="Google Shape;741;p124"/>
          <p:cNvPicPr preferRelativeResize="0"/>
          <p:nvPr/>
        </p:nvPicPr>
        <p:blipFill rotWithShape="1">
          <a:blip r:embed="rId11">
            <a:alphaModFix/>
          </a:blip>
          <a:srcRect b="2551" l="0" r="0" t="2543"/>
          <a:stretch/>
        </p:blipFill>
        <p:spPr>
          <a:xfrm>
            <a:off x="545875" y="999174"/>
            <a:ext cx="1227900" cy="1227900"/>
          </a:xfrm>
          <a:prstGeom prst="rect">
            <a:avLst/>
          </a:prstGeom>
          <a:noFill/>
          <a:ln>
            <a:noFill/>
          </a:ln>
        </p:spPr>
      </p:pic>
      <p:sp>
        <p:nvSpPr>
          <p:cNvPr id="742" name="Google Shape;742;p124"/>
          <p:cNvSpPr txBox="1"/>
          <p:nvPr/>
        </p:nvSpPr>
        <p:spPr>
          <a:xfrm>
            <a:off x="545875" y="2300580"/>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Gloria Bonet Serra</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EnBW</a:t>
            </a:r>
            <a:endParaRPr/>
          </a:p>
          <a:p>
            <a:pPr indent="0" lvl="0" marL="0" marR="0" rtl="0" algn="ctr">
              <a:lnSpc>
                <a:spcPct val="100000"/>
              </a:lnSpc>
              <a:spcBef>
                <a:spcPts val="0"/>
              </a:spcBef>
              <a:spcAft>
                <a:spcPts val="0"/>
              </a:spcAft>
              <a:buClr>
                <a:srgbClr val="000000"/>
              </a:buClr>
              <a:buFont typeface="Arial"/>
              <a:buNone/>
            </a:pPr>
            <a:r>
              <a:t/>
            </a:r>
            <a:endParaRPr b="0" i="0" sz="1050" u="none" cap="none" strike="noStrike">
              <a:solidFill>
                <a:srgbClr val="000000"/>
              </a:solidFill>
              <a:latin typeface="Arial"/>
              <a:ea typeface="Arial"/>
              <a:cs typeface="Arial"/>
              <a:sym typeface="Arial"/>
            </a:endParaRPr>
          </a:p>
        </p:txBody>
      </p:sp>
      <p:pic>
        <p:nvPicPr>
          <p:cNvPr descr="Nawrath Andreas.tif" id="743" name="Google Shape;743;p124"/>
          <p:cNvPicPr preferRelativeResize="0"/>
          <p:nvPr/>
        </p:nvPicPr>
        <p:blipFill rotWithShape="1">
          <a:blip r:embed="rId12">
            <a:alphaModFix/>
          </a:blip>
          <a:srcRect b="0" l="0" r="0" t="0"/>
          <a:stretch/>
        </p:blipFill>
        <p:spPr>
          <a:xfrm>
            <a:off x="4405834" y="999174"/>
            <a:ext cx="1227900" cy="1227900"/>
          </a:xfrm>
          <a:prstGeom prst="rect">
            <a:avLst/>
          </a:prstGeom>
          <a:noFill/>
          <a:ln>
            <a:noFill/>
          </a:ln>
        </p:spPr>
      </p:pic>
      <p:pic>
        <p:nvPicPr>
          <p:cNvPr descr="Schmidt Christiane.tif" id="744" name="Google Shape;744;p124"/>
          <p:cNvPicPr preferRelativeResize="0"/>
          <p:nvPr/>
        </p:nvPicPr>
        <p:blipFill rotWithShape="1">
          <a:blip r:embed="rId13">
            <a:alphaModFix/>
          </a:blip>
          <a:srcRect b="969" l="0" r="2741" t="961"/>
          <a:stretch/>
        </p:blipFill>
        <p:spPr>
          <a:xfrm>
            <a:off x="4404424" y="2656341"/>
            <a:ext cx="1225500" cy="1235700"/>
          </a:xfrm>
          <a:prstGeom prst="rect">
            <a:avLst/>
          </a:prstGeom>
          <a:noFill/>
          <a:ln>
            <a:noFill/>
          </a:ln>
        </p:spPr>
      </p:pic>
      <p:sp>
        <p:nvSpPr>
          <p:cNvPr id="745" name="Google Shape;745;p124"/>
          <p:cNvSpPr txBox="1"/>
          <p:nvPr/>
        </p:nvSpPr>
        <p:spPr>
          <a:xfrm>
            <a:off x="4401038" y="3964033"/>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Christiane Schmidt</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Init AG</a:t>
            </a:r>
            <a:endParaRPr/>
          </a:p>
          <a:p>
            <a:pPr indent="0" lvl="0" marL="0" marR="0" rtl="0" algn="ctr">
              <a:lnSpc>
                <a:spcPct val="100000"/>
              </a:lnSpc>
              <a:spcBef>
                <a:spcPts val="0"/>
              </a:spcBef>
              <a:spcAft>
                <a:spcPts val="0"/>
              </a:spcAft>
              <a:buClr>
                <a:srgbClr val="000000"/>
              </a:buClr>
              <a:buFont typeface="Arial"/>
              <a:buNone/>
            </a:pPr>
            <a:r>
              <a:t/>
            </a:r>
            <a:endParaRPr b="0" i="0" sz="1050" u="none" cap="none" strike="noStrike">
              <a:solidFill>
                <a:srgbClr val="000000"/>
              </a:solidFill>
              <a:latin typeface="Arial"/>
              <a:ea typeface="Arial"/>
              <a:cs typeface="Arial"/>
              <a:sym typeface="Arial"/>
            </a:endParaRPr>
          </a:p>
        </p:txBody>
      </p:sp>
      <p:pic>
        <p:nvPicPr>
          <p:cNvPr descr="Käfer Julia.tif" id="746" name="Google Shape;746;p124"/>
          <p:cNvPicPr preferRelativeResize="0"/>
          <p:nvPr/>
        </p:nvPicPr>
        <p:blipFill rotWithShape="1">
          <a:blip r:embed="rId14">
            <a:alphaModFix/>
          </a:blip>
          <a:srcRect b="969" l="0" r="2543" t="961"/>
          <a:stretch/>
        </p:blipFill>
        <p:spPr>
          <a:xfrm>
            <a:off x="6976949" y="2656341"/>
            <a:ext cx="1227900" cy="1235700"/>
          </a:xfrm>
          <a:prstGeom prst="rect">
            <a:avLst/>
          </a:prstGeom>
          <a:noFill/>
          <a:ln>
            <a:noFill/>
          </a:ln>
        </p:spPr>
      </p:pic>
      <p:sp>
        <p:nvSpPr>
          <p:cNvPr id="747" name="Google Shape;747;p124"/>
          <p:cNvSpPr txBox="1"/>
          <p:nvPr/>
        </p:nvSpPr>
        <p:spPr>
          <a:xfrm>
            <a:off x="6970563" y="3964033"/>
            <a:ext cx="1225500" cy="19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404040"/>
              </a:buClr>
              <a:buFont typeface="Lato"/>
              <a:buNone/>
            </a:pPr>
            <a:r>
              <a:rPr b="0" i="0" lang="de-DE" sz="1000" u="none" cap="none" strike="noStrike">
                <a:solidFill>
                  <a:srgbClr val="404040"/>
                </a:solidFill>
                <a:latin typeface="Lato"/>
                <a:ea typeface="Lato"/>
                <a:cs typeface="Lato"/>
                <a:sym typeface="Lato"/>
              </a:rPr>
              <a:t>Julia Käfer</a:t>
            </a:r>
            <a:endParaRPr/>
          </a:p>
          <a:p>
            <a:pPr indent="0" lvl="0" marL="0" marR="0" rtl="0" algn="ctr">
              <a:lnSpc>
                <a:spcPct val="100000"/>
              </a:lnSpc>
              <a:spcBef>
                <a:spcPts val="0"/>
              </a:spcBef>
              <a:spcAft>
                <a:spcPts val="0"/>
              </a:spcAft>
              <a:buClr>
                <a:srgbClr val="404040"/>
              </a:buClr>
              <a:buFont typeface="Lato"/>
              <a:buNone/>
            </a:pPr>
            <a:r>
              <a:rPr b="0" i="0" lang="de-DE" sz="800" u="none" cap="none" strike="noStrike">
                <a:solidFill>
                  <a:srgbClr val="404040"/>
                </a:solidFill>
                <a:latin typeface="Lato"/>
                <a:ea typeface="Lato"/>
                <a:cs typeface="Lato"/>
                <a:sym typeface="Lato"/>
              </a:rPr>
              <a:t>Pixum</a:t>
            </a:r>
            <a:endParaRPr/>
          </a:p>
          <a:p>
            <a:pPr indent="0" lvl="0" marL="0" marR="0" rtl="0" algn="ctr">
              <a:lnSpc>
                <a:spcPct val="100000"/>
              </a:lnSpc>
              <a:spcBef>
                <a:spcPts val="0"/>
              </a:spcBef>
              <a:spcAft>
                <a:spcPts val="0"/>
              </a:spcAft>
              <a:buClr>
                <a:srgbClr val="000000"/>
              </a:buClr>
              <a:buFont typeface="Arial"/>
              <a:buNone/>
            </a:pPr>
            <a:r>
              <a:t/>
            </a:r>
            <a:endParaRPr b="0" i="0" sz="1050" u="none" cap="none" strike="noStrike">
              <a:solidFill>
                <a:srgbClr val="000000"/>
              </a:solidFill>
              <a:latin typeface="Arial"/>
              <a:ea typeface="Arial"/>
              <a:cs typeface="Arial"/>
              <a:sym typeface="Arial"/>
            </a:endParaRPr>
          </a:p>
        </p:txBody>
      </p:sp>
      <p:pic>
        <p:nvPicPr>
          <p:cNvPr descr="Dierolf Peer.tif" id="748" name="Google Shape;748;p124"/>
          <p:cNvPicPr preferRelativeResize="0"/>
          <p:nvPr/>
        </p:nvPicPr>
        <p:blipFill rotWithShape="1">
          <a:blip r:embed="rId15">
            <a:alphaModFix/>
          </a:blip>
          <a:srcRect b="0" l="0" r="0" t="0"/>
          <a:stretch/>
        </p:blipFill>
        <p:spPr>
          <a:xfrm>
            <a:off x="1833334" y="999174"/>
            <a:ext cx="1227900" cy="1227900"/>
          </a:xfrm>
          <a:prstGeom prst="rect">
            <a:avLst/>
          </a:prstGeom>
          <a:noFill/>
          <a:ln>
            <a:noFill/>
          </a:ln>
        </p:spPr>
      </p:pic>
      <p:sp>
        <p:nvSpPr>
          <p:cNvPr id="749" name="Google Shape;749;p124"/>
          <p:cNvSpPr/>
          <p:nvPr/>
        </p:nvSpPr>
        <p:spPr>
          <a:xfrm>
            <a:off x="542925" y="1009650"/>
            <a:ext cx="1227900" cy="1217400"/>
          </a:xfrm>
          <a:prstGeom prst="rect">
            <a:avLst/>
          </a:prstGeom>
          <a:noFill/>
          <a:ln cap="flat" cmpd="sng" w="38100">
            <a:solidFill>
              <a:srgbClr val="FF8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124"/>
          <p:cNvSpPr/>
          <p:nvPr/>
        </p:nvSpPr>
        <p:spPr>
          <a:xfrm>
            <a:off x="4404687" y="1004425"/>
            <a:ext cx="1227900" cy="1217400"/>
          </a:xfrm>
          <a:prstGeom prst="rect">
            <a:avLst/>
          </a:prstGeom>
          <a:noFill/>
          <a:ln cap="flat" cmpd="sng" w="38100">
            <a:solidFill>
              <a:srgbClr val="FF8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124"/>
          <p:cNvSpPr/>
          <p:nvPr/>
        </p:nvSpPr>
        <p:spPr>
          <a:xfrm>
            <a:off x="548825" y="2665500"/>
            <a:ext cx="1227900" cy="1217400"/>
          </a:xfrm>
          <a:prstGeom prst="rect">
            <a:avLst/>
          </a:prstGeom>
          <a:noFill/>
          <a:ln cap="flat" cmpd="sng" w="38100">
            <a:solidFill>
              <a:srgbClr val="FF8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124"/>
          <p:cNvSpPr/>
          <p:nvPr/>
        </p:nvSpPr>
        <p:spPr>
          <a:xfrm>
            <a:off x="4404175" y="2665500"/>
            <a:ext cx="1227900" cy="1217400"/>
          </a:xfrm>
          <a:prstGeom prst="rect">
            <a:avLst/>
          </a:prstGeom>
          <a:noFill/>
          <a:ln cap="flat" cmpd="sng" w="38100">
            <a:solidFill>
              <a:srgbClr val="FF8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124"/>
          <p:cNvSpPr/>
          <p:nvPr/>
        </p:nvSpPr>
        <p:spPr>
          <a:xfrm>
            <a:off x="6976075" y="1004425"/>
            <a:ext cx="1227900" cy="1217400"/>
          </a:xfrm>
          <a:prstGeom prst="rect">
            <a:avLst/>
          </a:prstGeom>
          <a:noFill/>
          <a:ln cap="flat" cmpd="sng" w="38100">
            <a:solidFill>
              <a:srgbClr val="FF8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124"/>
          <p:cNvSpPr/>
          <p:nvPr/>
        </p:nvSpPr>
        <p:spPr>
          <a:xfrm>
            <a:off x="6974775" y="2674650"/>
            <a:ext cx="1227900" cy="1217400"/>
          </a:xfrm>
          <a:prstGeom prst="rect">
            <a:avLst/>
          </a:prstGeom>
          <a:noFill/>
          <a:ln cap="flat" cmpd="sng" w="38100">
            <a:solidFill>
              <a:srgbClr val="FF8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124"/>
          <p:cNvSpPr/>
          <p:nvPr/>
        </p:nvSpPr>
        <p:spPr>
          <a:xfrm>
            <a:off x="5688400" y="2665500"/>
            <a:ext cx="1227900" cy="1217400"/>
          </a:xfrm>
          <a:prstGeom prst="rect">
            <a:avLst/>
          </a:prstGeom>
          <a:noFill/>
          <a:ln cap="flat" cmpd="sng" w="38100">
            <a:solidFill>
              <a:srgbClr val="FF8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124"/>
          <p:cNvSpPr/>
          <p:nvPr/>
        </p:nvSpPr>
        <p:spPr>
          <a:xfrm>
            <a:off x="3119575" y="1004425"/>
            <a:ext cx="1227900" cy="1217400"/>
          </a:xfrm>
          <a:prstGeom prst="rect">
            <a:avLst/>
          </a:prstGeom>
          <a:noFill/>
          <a:ln cap="flat" cmpd="sng" w="38100">
            <a:solidFill>
              <a:srgbClr val="FF8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124"/>
          <p:cNvSpPr txBox="1"/>
          <p:nvPr>
            <p:ph type="title"/>
          </p:nvPr>
        </p:nvSpPr>
        <p:spPr>
          <a:xfrm>
            <a:off x="457200" y="358378"/>
            <a:ext cx="8229600" cy="8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1" lang="de-DE" sz="2400">
                <a:solidFill>
                  <a:srgbClr val="FF8900"/>
                </a:solidFill>
                <a:latin typeface="Lato"/>
                <a:ea typeface="Lato"/>
                <a:cs typeface="Lato"/>
                <a:sym typeface="Lato"/>
              </a:rPr>
              <a:t>MITGLIEDER</a:t>
            </a:r>
            <a:r>
              <a:rPr b="0" i="0" lang="de-DE" sz="2400" u="none" cap="none" strike="noStrike">
                <a:solidFill>
                  <a:srgbClr val="3F3F3F"/>
                </a:solidFill>
                <a:latin typeface="Lato"/>
                <a:ea typeface="Lato"/>
                <a:cs typeface="Lato"/>
                <a:sym typeface="Lato"/>
              </a:rPr>
              <a:t> </a:t>
            </a:r>
            <a:r>
              <a:rPr b="1" lang="de-DE" sz="2400">
                <a:solidFill>
                  <a:srgbClr val="FF8900"/>
                </a:solidFill>
                <a:latin typeface="Lato"/>
                <a:ea typeface="Lato"/>
                <a:cs typeface="Lato"/>
                <a:sym typeface="Lato"/>
              </a:rPr>
              <a:t>DES</a:t>
            </a:r>
            <a:r>
              <a:rPr b="0" i="0" lang="de-DE" sz="2400" u="none" cap="none" strike="noStrike">
                <a:solidFill>
                  <a:srgbClr val="3F3F3F"/>
                </a:solidFill>
                <a:latin typeface="Lato"/>
                <a:ea typeface="Lato"/>
                <a:cs typeface="Lato"/>
                <a:sym typeface="Lato"/>
              </a:rPr>
              <a:t> </a:t>
            </a:r>
            <a:r>
              <a:rPr b="1" lang="de-DE" sz="2400">
                <a:solidFill>
                  <a:srgbClr val="FF8900"/>
                </a:solidFill>
                <a:latin typeface="Lato"/>
                <a:ea typeface="Lato"/>
                <a:cs typeface="Lato"/>
                <a:sym typeface="Lato"/>
              </a:rPr>
              <a:t>ARBEITSKREISES</a:t>
            </a:r>
            <a:br>
              <a:rPr b="0" i="0" lang="de-DE" sz="2400" u="none" cap="none" strike="noStrike">
                <a:solidFill>
                  <a:srgbClr val="3F3F3F"/>
                </a:solidFill>
                <a:latin typeface="Lato"/>
                <a:ea typeface="Lato"/>
                <a:cs typeface="Lato"/>
                <a:sym typeface="Lato"/>
              </a:rPr>
            </a:br>
            <a:endParaRPr b="0" i="0" sz="2400" u="none" cap="none" strike="noStrike">
              <a:solidFill>
                <a:srgbClr val="3F3F3F"/>
              </a:solidFill>
              <a:latin typeface="Lato"/>
              <a:ea typeface="Lato"/>
              <a:cs typeface="Lato"/>
              <a:sym typeface="Lato"/>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1" name="Shape 761"/>
        <p:cNvGrpSpPr/>
        <p:nvPr/>
      </p:nvGrpSpPr>
      <p:grpSpPr>
        <a:xfrm>
          <a:off x="0" y="0"/>
          <a:ext cx="0" cy="0"/>
          <a:chOff x="0" y="0"/>
          <a:chExt cx="0" cy="0"/>
        </a:xfrm>
      </p:grpSpPr>
      <p:sp>
        <p:nvSpPr>
          <p:cNvPr id="762" name="Google Shape;762;p125"/>
          <p:cNvSpPr txBox="1"/>
          <p:nvPr>
            <p:ph idx="1" type="body"/>
          </p:nvPr>
        </p:nvSpPr>
        <p:spPr>
          <a:xfrm>
            <a:off x="403200" y="1121229"/>
            <a:ext cx="8297400" cy="3140400"/>
          </a:xfrm>
          <a:prstGeom prst="rect">
            <a:avLst/>
          </a:prstGeom>
        </p:spPr>
        <p:txBody>
          <a:bodyPr anchorCtr="0" anchor="t" bIns="91425" lIns="91425" spcFirstLastPara="1" rIns="91425" wrap="square" tIns="91425">
            <a:noAutofit/>
          </a:bodyPr>
          <a:lstStyle/>
          <a:p>
            <a:pPr indent="-215900" lvl="0" marL="342900" rtl="0" algn="l">
              <a:spcBef>
                <a:spcPts val="0"/>
              </a:spcBef>
              <a:spcAft>
                <a:spcPts val="0"/>
              </a:spcAft>
              <a:buNone/>
            </a:pPr>
            <a:r>
              <a:rPr lang="de-DE"/>
              <a:t>2016 September bis Dezember</a:t>
            </a:r>
            <a:endParaRPr/>
          </a:p>
          <a:p>
            <a:pPr indent="-355600" lvl="0" marL="457200" marR="0" rtl="0" algn="l">
              <a:lnSpc>
                <a:spcPct val="100000"/>
              </a:lnSpc>
              <a:spcBef>
                <a:spcPts val="0"/>
              </a:spcBef>
              <a:spcAft>
                <a:spcPts val="0"/>
              </a:spcAft>
              <a:buSzPts val="2000"/>
              <a:buChar char="▪"/>
            </a:pPr>
            <a:r>
              <a:rPr lang="de-DE"/>
              <a:t>Workshop auf der Mensch und Computer 2016 in Aachen </a:t>
            </a:r>
            <a:br>
              <a:rPr lang="de-DE"/>
            </a:br>
            <a:r>
              <a:rPr lang="de-DE"/>
              <a:t>„But The CEO’s Wife Thinks… – und andere Herausforderungen im Unternehmens-Kontext“ </a:t>
            </a:r>
            <a:endParaRPr/>
          </a:p>
          <a:p>
            <a:pPr indent="-355600" lvl="0" marL="457200" marR="0" rtl="0" algn="l">
              <a:lnSpc>
                <a:spcPct val="100000"/>
              </a:lnSpc>
              <a:spcBef>
                <a:spcPts val="0"/>
              </a:spcBef>
              <a:spcAft>
                <a:spcPts val="0"/>
              </a:spcAft>
              <a:buSzPts val="2000"/>
              <a:buChar char="▪"/>
            </a:pPr>
            <a:r>
              <a:rPr lang="de-DE"/>
              <a:t>Wo sehen Inhouse Professionals die Herausforderungen in ihrem Arbeitsalltag und welche Informationen und Handreichungen wünschen sie sich?</a:t>
            </a:r>
            <a:endParaRPr/>
          </a:p>
          <a:p>
            <a:pPr indent="-355600" lvl="0" marL="457200" marR="0" rtl="0" algn="l">
              <a:lnSpc>
                <a:spcPct val="100000"/>
              </a:lnSpc>
              <a:spcBef>
                <a:spcPts val="0"/>
              </a:spcBef>
              <a:spcAft>
                <a:spcPts val="0"/>
              </a:spcAft>
              <a:buSzPts val="2000"/>
              <a:buChar char="▪"/>
            </a:pPr>
            <a:r>
              <a:rPr lang="de-DE"/>
              <a:t>Auswertung der Ergebnisse des Workshops und Aufteilung in zwei Expertengruppen: </a:t>
            </a:r>
            <a:br>
              <a:rPr lang="de-DE"/>
            </a:br>
            <a:r>
              <a:rPr lang="de-DE"/>
              <a:t>(1) UX verkaufen und etablieren | (2) UX Organisationsformen</a:t>
            </a:r>
            <a:endParaRPr/>
          </a:p>
          <a:p>
            <a:pPr indent="-215900" lvl="0" marL="342900" marR="0" rtl="0" algn="l">
              <a:lnSpc>
                <a:spcPct val="100000"/>
              </a:lnSpc>
              <a:spcBef>
                <a:spcPts val="0"/>
              </a:spcBef>
              <a:spcAft>
                <a:spcPts val="0"/>
              </a:spcAft>
              <a:buNone/>
            </a:pPr>
            <a:r>
              <a:t/>
            </a:r>
            <a:endParaRPr/>
          </a:p>
          <a:p>
            <a:pPr indent="-215900" lvl="0" marL="342900" rtl="0" algn="l">
              <a:spcBef>
                <a:spcPts val="0"/>
              </a:spcBef>
              <a:spcAft>
                <a:spcPts val="0"/>
              </a:spcAft>
              <a:buNone/>
            </a:pPr>
            <a:r>
              <a:t/>
            </a:r>
            <a:endParaRPr/>
          </a:p>
        </p:txBody>
      </p:sp>
      <p:sp>
        <p:nvSpPr>
          <p:cNvPr id="763" name="Google Shape;763;p125"/>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Aktivitäten der letzten 12 Monate – 2016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7" name="Shape 767"/>
        <p:cNvGrpSpPr/>
        <p:nvPr/>
      </p:nvGrpSpPr>
      <p:grpSpPr>
        <a:xfrm>
          <a:off x="0" y="0"/>
          <a:ext cx="0" cy="0"/>
          <a:chOff x="0" y="0"/>
          <a:chExt cx="0" cy="0"/>
        </a:xfrm>
      </p:grpSpPr>
      <p:sp>
        <p:nvSpPr>
          <p:cNvPr id="768" name="Google Shape;768;p126"/>
          <p:cNvSpPr txBox="1"/>
          <p:nvPr>
            <p:ph idx="1" type="body"/>
          </p:nvPr>
        </p:nvSpPr>
        <p:spPr>
          <a:xfrm>
            <a:off x="403200" y="1121229"/>
            <a:ext cx="8297400" cy="3140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de-DE"/>
              <a:t>bis </a:t>
            </a:r>
            <a:r>
              <a:rPr lang="de-DE"/>
              <a:t>März</a:t>
            </a:r>
            <a:endParaRPr/>
          </a:p>
          <a:p>
            <a:pPr indent="-330200" lvl="0" marL="457200" marR="0" rtl="0" algn="l">
              <a:lnSpc>
                <a:spcPct val="100000"/>
              </a:lnSpc>
              <a:spcBef>
                <a:spcPts val="0"/>
              </a:spcBef>
              <a:spcAft>
                <a:spcPts val="0"/>
              </a:spcAft>
              <a:buSzPts val="1600"/>
              <a:buChar char="▪"/>
            </a:pPr>
            <a:r>
              <a:rPr lang="de-DE" sz="1600"/>
              <a:t>Durchführung teilstrukturierter Interviews innerhalb der Expertengruppe</a:t>
            </a:r>
            <a:endParaRPr sz="1600"/>
          </a:p>
          <a:p>
            <a:pPr indent="-330200" lvl="0" marL="457200" marR="0" rtl="0" algn="l">
              <a:lnSpc>
                <a:spcPct val="100000"/>
              </a:lnSpc>
              <a:spcBef>
                <a:spcPts val="0"/>
              </a:spcBef>
              <a:spcAft>
                <a:spcPts val="0"/>
              </a:spcAft>
              <a:buSzPts val="1600"/>
              <a:buChar char="▪"/>
            </a:pPr>
            <a:r>
              <a:rPr lang="de-DE" sz="1600"/>
              <a:t>Planung einer Onlineumfrage zur Situation der Inhouse Professionals (postponed)</a:t>
            </a:r>
            <a:endParaRPr sz="1600"/>
          </a:p>
          <a:p>
            <a:pPr indent="0" lvl="0" marL="0" marR="0" rtl="0" algn="l">
              <a:lnSpc>
                <a:spcPct val="100000"/>
              </a:lnSpc>
              <a:spcBef>
                <a:spcPts val="0"/>
              </a:spcBef>
              <a:spcAft>
                <a:spcPts val="0"/>
              </a:spcAft>
              <a:buNone/>
            </a:pPr>
            <a:r>
              <a:rPr lang="de-DE"/>
              <a:t>bis Juli</a:t>
            </a:r>
            <a:endParaRPr sz="1600"/>
          </a:p>
          <a:p>
            <a:pPr indent="-330200" lvl="0" marL="457200" marR="0" rtl="0" algn="l">
              <a:lnSpc>
                <a:spcPct val="100000"/>
              </a:lnSpc>
              <a:spcBef>
                <a:spcPts val="0"/>
              </a:spcBef>
              <a:spcAft>
                <a:spcPts val="0"/>
              </a:spcAft>
              <a:buSzPts val="1600"/>
              <a:buChar char="▪"/>
            </a:pPr>
            <a:r>
              <a:rPr lang="de-DE" sz="1600"/>
              <a:t>Durchführung weiterer Interviews und gemeinsame Auswertung</a:t>
            </a:r>
            <a:endParaRPr sz="1600"/>
          </a:p>
          <a:p>
            <a:pPr indent="-330200" lvl="0" marL="457200" marR="0" rtl="0" algn="l">
              <a:lnSpc>
                <a:spcPct val="100000"/>
              </a:lnSpc>
              <a:spcBef>
                <a:spcPts val="0"/>
              </a:spcBef>
              <a:spcAft>
                <a:spcPts val="0"/>
              </a:spcAft>
              <a:buSzPts val="1600"/>
              <a:buChar char="▪"/>
            </a:pPr>
            <a:r>
              <a:rPr lang="de-DE" sz="1600"/>
              <a:t>Beitrag für die Mensch und Computer 2017</a:t>
            </a:r>
            <a:br>
              <a:rPr lang="de-DE" sz="1600"/>
            </a:br>
            <a:r>
              <a:rPr lang="de-DE" sz="1600"/>
              <a:t>„Von kleinen Enablern und großen Newbies – Missionen, Hürden, Erfolgsrezepte“</a:t>
            </a:r>
            <a:endParaRPr sz="1600"/>
          </a:p>
          <a:p>
            <a:pPr indent="0" lvl="0" marL="0" marR="0" rtl="0" algn="l">
              <a:lnSpc>
                <a:spcPct val="100000"/>
              </a:lnSpc>
              <a:spcBef>
                <a:spcPts val="0"/>
              </a:spcBef>
              <a:spcAft>
                <a:spcPts val="0"/>
              </a:spcAft>
              <a:buNone/>
            </a:pPr>
            <a:r>
              <a:rPr lang="de-DE"/>
              <a:t>bis September</a:t>
            </a:r>
            <a:endParaRPr sz="1600"/>
          </a:p>
          <a:p>
            <a:pPr indent="-330200" lvl="0" marL="457200" marR="0" rtl="0" algn="l">
              <a:lnSpc>
                <a:spcPct val="100000"/>
              </a:lnSpc>
              <a:spcBef>
                <a:spcPts val="0"/>
              </a:spcBef>
              <a:spcAft>
                <a:spcPts val="0"/>
              </a:spcAft>
              <a:buSzPts val="1600"/>
              <a:buChar char="▪"/>
            </a:pPr>
            <a:r>
              <a:rPr lang="de-DE" sz="1600"/>
              <a:t>Planung des Workshops für die Mensch und Computer 2017 in Regensburg</a:t>
            </a:r>
            <a:endParaRPr sz="1600"/>
          </a:p>
          <a:p>
            <a:pPr indent="-330200" lvl="0" marL="457200" marR="0" rtl="0" algn="l">
              <a:lnSpc>
                <a:spcPct val="100000"/>
              </a:lnSpc>
              <a:spcBef>
                <a:spcPts val="0"/>
              </a:spcBef>
              <a:spcAft>
                <a:spcPts val="0"/>
              </a:spcAft>
              <a:buSzPts val="1600"/>
              <a:buChar char="▪"/>
            </a:pPr>
            <a:r>
              <a:rPr lang="de-DE" sz="1600"/>
              <a:t>Workshop: Erstellen von Unternehmensprofilen und UX-Inhouse-Personas</a:t>
            </a:r>
            <a:endParaRPr sz="1600"/>
          </a:p>
          <a:p>
            <a:pPr indent="0" lvl="0" marL="0" marR="0" rtl="0" algn="l">
              <a:lnSpc>
                <a:spcPct val="100000"/>
              </a:lnSpc>
              <a:spcBef>
                <a:spcPts val="0"/>
              </a:spcBef>
              <a:spcAft>
                <a:spcPts val="0"/>
              </a:spcAft>
              <a:buNone/>
            </a:pPr>
            <a:r>
              <a:t/>
            </a:r>
            <a:endParaRPr sz="1600"/>
          </a:p>
          <a:p>
            <a:pPr indent="0" lvl="0" marL="0" marR="0" rtl="0" algn="l">
              <a:lnSpc>
                <a:spcPct val="100000"/>
              </a:lnSpc>
              <a:spcBef>
                <a:spcPts val="0"/>
              </a:spcBef>
              <a:spcAft>
                <a:spcPts val="0"/>
              </a:spcAft>
              <a:buNone/>
            </a:pPr>
            <a:r>
              <a:t/>
            </a:r>
            <a:endParaRPr sz="1600"/>
          </a:p>
          <a:p>
            <a:pPr indent="0" lvl="0" marL="0" marR="0" rtl="0" algn="l">
              <a:lnSpc>
                <a:spcPct val="100000"/>
              </a:lnSpc>
              <a:spcBef>
                <a:spcPts val="0"/>
              </a:spcBef>
              <a:spcAft>
                <a:spcPts val="0"/>
              </a:spcAft>
              <a:buNone/>
            </a:pPr>
            <a:r>
              <a:t/>
            </a:r>
            <a:endParaRPr sz="1600"/>
          </a:p>
          <a:p>
            <a:pPr indent="0" lvl="0" marL="0" marR="0" rtl="0" algn="l">
              <a:lnSpc>
                <a:spcPct val="100000"/>
              </a:lnSpc>
              <a:spcBef>
                <a:spcPts val="0"/>
              </a:spcBef>
              <a:spcAft>
                <a:spcPts val="0"/>
              </a:spcAft>
              <a:buNone/>
            </a:pPr>
            <a:r>
              <a:t/>
            </a:r>
            <a:endParaRPr sz="1600"/>
          </a:p>
          <a:p>
            <a:pPr indent="0" lvl="0" marL="0" rtl="0" algn="l">
              <a:spcBef>
                <a:spcPts val="0"/>
              </a:spcBef>
              <a:spcAft>
                <a:spcPts val="0"/>
              </a:spcAft>
              <a:buNone/>
            </a:pPr>
            <a:r>
              <a:t/>
            </a:r>
            <a:endParaRPr/>
          </a:p>
        </p:txBody>
      </p:sp>
      <p:sp>
        <p:nvSpPr>
          <p:cNvPr id="769" name="Google Shape;769;p126"/>
          <p:cNvSpPr txBox="1"/>
          <p:nvPr>
            <p:ph idx="2" type="body"/>
          </p:nvPr>
        </p:nvSpPr>
        <p:spPr>
          <a:xfrm>
            <a:off x="403199" y="32400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Aktivitäten der letzten 12 Monate – 2017</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3" name="Shape 773"/>
        <p:cNvGrpSpPr/>
        <p:nvPr/>
      </p:nvGrpSpPr>
      <p:grpSpPr>
        <a:xfrm>
          <a:off x="0" y="0"/>
          <a:ext cx="0" cy="0"/>
          <a:chOff x="0" y="0"/>
          <a:chExt cx="0" cy="0"/>
        </a:xfrm>
      </p:grpSpPr>
      <p:sp>
        <p:nvSpPr>
          <p:cNvPr id="774" name="Google Shape;774;p127"/>
          <p:cNvSpPr txBox="1"/>
          <p:nvPr>
            <p:ph type="title"/>
          </p:nvPr>
        </p:nvSpPr>
        <p:spPr>
          <a:xfrm>
            <a:off x="236875" y="1929725"/>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4800" u="none" cap="none" strike="noStrike">
                <a:solidFill>
                  <a:schemeClr val="lt1"/>
                </a:solidFill>
                <a:latin typeface="Lato"/>
                <a:ea typeface="Lato"/>
                <a:cs typeface="Lato"/>
                <a:sym typeface="Lato"/>
              </a:rPr>
              <a:t>Usability Achievement Award</a:t>
            </a:r>
            <a:endParaRPr b="0" i="0" sz="4800" u="none" cap="none" strike="noStrike">
              <a:solidFill>
                <a:schemeClr val="lt1"/>
              </a:solidFill>
              <a:latin typeface="Lato"/>
              <a:ea typeface="Lato"/>
              <a:cs typeface="Lato"/>
              <a:sym typeface="Lato"/>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8" name="Shape 778"/>
        <p:cNvGrpSpPr/>
        <p:nvPr/>
      </p:nvGrpSpPr>
      <p:grpSpPr>
        <a:xfrm>
          <a:off x="0" y="0"/>
          <a:ext cx="0" cy="0"/>
          <a:chOff x="0" y="0"/>
          <a:chExt cx="0" cy="0"/>
        </a:xfrm>
      </p:grpSpPr>
      <p:sp>
        <p:nvSpPr>
          <p:cNvPr id="779" name="Google Shape;779;p128"/>
          <p:cNvSpPr txBox="1"/>
          <p:nvPr>
            <p:ph idx="1" type="body"/>
          </p:nvPr>
        </p:nvSpPr>
        <p:spPr>
          <a:xfrm>
            <a:off x="250800" y="1121229"/>
            <a:ext cx="8297400" cy="3140400"/>
          </a:xfrm>
          <a:prstGeom prst="rect">
            <a:avLst/>
          </a:prstGeom>
        </p:spPr>
        <p:txBody>
          <a:bodyPr anchorCtr="0" anchor="t" bIns="91425" lIns="91425" spcFirstLastPara="1" rIns="91425" wrap="square" tIns="91425">
            <a:noAutofit/>
          </a:bodyPr>
          <a:lstStyle/>
          <a:p>
            <a:pPr indent="-215900" lvl="0" marL="342900" rtl="0" algn="l">
              <a:lnSpc>
                <a:spcPct val="115000"/>
              </a:lnSpc>
              <a:spcBef>
                <a:spcPts val="0"/>
              </a:spcBef>
              <a:spcAft>
                <a:spcPts val="0"/>
              </a:spcAft>
              <a:buNone/>
            </a:pPr>
            <a:r>
              <a:rPr lang="de-DE"/>
              <a:t>2007 - 2008 Vize-Präsident</a:t>
            </a:r>
            <a:endParaRPr/>
          </a:p>
          <a:p>
            <a:pPr indent="-215900" lvl="0" marL="342900" rtl="0" algn="l">
              <a:lnSpc>
                <a:spcPct val="115000"/>
              </a:lnSpc>
              <a:spcBef>
                <a:spcPts val="0"/>
              </a:spcBef>
              <a:spcAft>
                <a:spcPts val="0"/>
              </a:spcAft>
              <a:buNone/>
            </a:pPr>
            <a:r>
              <a:rPr lang="de-DE"/>
              <a:t>2008 - 2010 Präsident</a:t>
            </a:r>
            <a:endParaRPr/>
          </a:p>
          <a:p>
            <a:pPr indent="-215900" lvl="0" marL="342900" rtl="0" algn="l">
              <a:lnSpc>
                <a:spcPct val="115000"/>
              </a:lnSpc>
              <a:spcBef>
                <a:spcPts val="0"/>
              </a:spcBef>
              <a:spcAft>
                <a:spcPts val="0"/>
              </a:spcAft>
              <a:buNone/>
            </a:pPr>
            <a:r>
              <a:rPr lang="de-DE"/>
              <a:t>2010 - 2011 Schriftführer/Web Direktor</a:t>
            </a:r>
            <a:endParaRPr/>
          </a:p>
          <a:p>
            <a:pPr indent="-215900" lvl="0" marL="342900" rtl="0" algn="l">
              <a:lnSpc>
                <a:spcPct val="115000"/>
              </a:lnSpc>
              <a:spcBef>
                <a:spcPts val="0"/>
              </a:spcBef>
              <a:spcAft>
                <a:spcPts val="0"/>
              </a:spcAft>
              <a:buNone/>
            </a:pPr>
            <a:r>
              <a:rPr lang="de-DE"/>
              <a:t>2012 - 2014 Fachvorstand</a:t>
            </a:r>
            <a:endParaRPr/>
          </a:p>
          <a:p>
            <a:pPr indent="-215900" lvl="0" marL="342900" rtl="0" algn="l">
              <a:lnSpc>
                <a:spcPct val="115000"/>
              </a:lnSpc>
              <a:spcBef>
                <a:spcPts val="0"/>
              </a:spcBef>
              <a:spcAft>
                <a:spcPts val="0"/>
              </a:spcAft>
              <a:buNone/>
            </a:pPr>
            <a:r>
              <a:t/>
            </a:r>
            <a:endParaRPr/>
          </a:p>
          <a:p>
            <a:pPr indent="-215900" lvl="0" marL="342900" rtl="0" algn="l">
              <a:lnSpc>
                <a:spcPct val="115000"/>
              </a:lnSpc>
              <a:spcBef>
                <a:spcPts val="0"/>
              </a:spcBef>
              <a:spcAft>
                <a:spcPts val="0"/>
              </a:spcAft>
              <a:buNone/>
            </a:pPr>
            <a:r>
              <a:rPr lang="de-DE"/>
              <a:t>2017 Usability Achievement Award</a:t>
            </a:r>
            <a:endParaRPr/>
          </a:p>
          <a:p>
            <a:pPr indent="-215900" lvl="0" marL="342900" rtl="0" algn="l">
              <a:spcBef>
                <a:spcPts val="0"/>
              </a:spcBef>
              <a:spcAft>
                <a:spcPts val="0"/>
              </a:spcAft>
              <a:buNone/>
            </a:pPr>
            <a:r>
              <a:rPr lang="de-DE"/>
              <a:t> </a:t>
            </a:r>
            <a:endParaRPr/>
          </a:p>
        </p:txBody>
      </p:sp>
      <p:sp>
        <p:nvSpPr>
          <p:cNvPr id="780" name="Google Shape;780;p128"/>
          <p:cNvSpPr txBox="1"/>
          <p:nvPr>
            <p:ph idx="2" type="body"/>
          </p:nvPr>
        </p:nvSpPr>
        <p:spPr>
          <a:xfrm>
            <a:off x="405749" y="367850"/>
            <a:ext cx="8332500" cy="54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de-DE"/>
              <a:t>Henning</a:t>
            </a:r>
            <a:r>
              <a:rPr lang="de-DE"/>
              <a:t> Brau</a:t>
            </a:r>
            <a:endParaRPr/>
          </a:p>
        </p:txBody>
      </p:sp>
      <p:pic>
        <p:nvPicPr>
          <p:cNvPr descr="Henning.jpg" id="781" name="Google Shape;781;p128"/>
          <p:cNvPicPr preferRelativeResize="0"/>
          <p:nvPr/>
        </p:nvPicPr>
        <p:blipFill>
          <a:blip r:embed="rId3">
            <a:alphaModFix/>
          </a:blip>
          <a:stretch>
            <a:fillRect/>
          </a:stretch>
        </p:blipFill>
        <p:spPr>
          <a:xfrm>
            <a:off x="5881200" y="1121225"/>
            <a:ext cx="2438400" cy="24384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5" name="Shape 785"/>
        <p:cNvGrpSpPr/>
        <p:nvPr/>
      </p:nvGrpSpPr>
      <p:grpSpPr>
        <a:xfrm>
          <a:off x="0" y="0"/>
          <a:ext cx="0" cy="0"/>
          <a:chOff x="0" y="0"/>
          <a:chExt cx="0" cy="0"/>
        </a:xfrm>
      </p:grpSpPr>
      <p:sp>
        <p:nvSpPr>
          <p:cNvPr id="786" name="Google Shape;786;p129"/>
          <p:cNvSpPr txBox="1"/>
          <p:nvPr>
            <p:ph idx="1" type="body"/>
          </p:nvPr>
        </p:nvSpPr>
        <p:spPr>
          <a:xfrm>
            <a:off x="403199" y="324000"/>
            <a:ext cx="8332500" cy="54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0" lang="de-DE" sz="2000">
                <a:solidFill>
                  <a:schemeClr val="dk2"/>
                </a:solidFill>
              </a:rPr>
              <a:t>Henning Brau</a:t>
            </a:r>
            <a:endParaRPr b="0" i="0" sz="2000" u="none" cap="none" strike="noStrike">
              <a:solidFill>
                <a:srgbClr val="666666"/>
              </a:solidFill>
              <a:latin typeface="Lato"/>
              <a:ea typeface="Lato"/>
              <a:cs typeface="Lato"/>
              <a:sym typeface="Lato"/>
            </a:endParaRPr>
          </a:p>
        </p:txBody>
      </p:sp>
      <p:sp>
        <p:nvSpPr>
          <p:cNvPr id="787" name="Google Shape;787;p129"/>
          <p:cNvSpPr txBox="1"/>
          <p:nvPr/>
        </p:nvSpPr>
        <p:spPr>
          <a:xfrm>
            <a:off x="6292000" y="1874950"/>
            <a:ext cx="7596600" cy="8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88" name="Google Shape;788;p129" title="Grußbotschaft Henning Brau.mov">
            <a:hlinkClick r:id="rId3"/>
          </p:cNvPr>
          <p:cNvPicPr preferRelativeResize="0"/>
          <p:nvPr/>
        </p:nvPicPr>
        <p:blipFill>
          <a:blip r:embed="rId4">
            <a:alphaModFix/>
          </a:blip>
          <a:stretch>
            <a:fillRect/>
          </a:stretch>
        </p:blipFill>
        <p:spPr>
          <a:xfrm>
            <a:off x="1777825" y="775275"/>
            <a:ext cx="4790567" cy="3592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49"/>
          <p:cNvSpPr txBox="1"/>
          <p:nvPr>
            <p:ph idx="2" type="body"/>
          </p:nvPr>
        </p:nvSpPr>
        <p:spPr>
          <a:xfrm>
            <a:off x="403200" y="199025"/>
            <a:ext cx="4075200" cy="42438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1</a:t>
            </a:r>
            <a:r>
              <a:rPr lang="de-DE" sz="1200">
                <a:solidFill>
                  <a:schemeClr val="dk1"/>
                </a:solidFill>
                <a:latin typeface="Calibri"/>
                <a:ea typeface="Calibri"/>
                <a:cs typeface="Calibri"/>
                <a:sym typeface="Calibri"/>
              </a:rPr>
              <a:t>   Beobachtung, Analyse und aktive </a:t>
            </a:r>
            <a:r>
              <a:rPr lang="de-DE" sz="1200">
                <a:solidFill>
                  <a:srgbClr val="FF9900"/>
                </a:solidFill>
                <a:latin typeface="Calibri"/>
                <a:ea typeface="Calibri"/>
                <a:cs typeface="Calibri"/>
                <a:sym typeface="Calibri"/>
              </a:rPr>
              <a:t>Einflussnahme</a:t>
            </a:r>
            <a:r>
              <a:rPr lang="de-DE" sz="1200">
                <a:solidFill>
                  <a:schemeClr val="dk1"/>
                </a:solidFill>
                <a:latin typeface="Calibri"/>
                <a:ea typeface="Calibri"/>
                <a:cs typeface="Calibri"/>
                <a:sym typeface="Calibri"/>
              </a:rPr>
              <a:t> auf       politische und gesetzgeberische Vorhaben auf Landes-, Bundes- und EU-Ebene</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2</a:t>
            </a:r>
            <a:r>
              <a:rPr lang="de-DE" sz="1200">
                <a:solidFill>
                  <a:schemeClr val="dk1"/>
                </a:solidFill>
                <a:latin typeface="Calibri"/>
                <a:ea typeface="Calibri"/>
                <a:cs typeface="Calibri"/>
                <a:sym typeface="Calibri"/>
              </a:rPr>
              <a:t>   Weiterentwicklung des Berufsbilds in Richtung “User Centred Innovation”</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3</a:t>
            </a:r>
            <a:r>
              <a:rPr lang="de-DE" sz="1200">
                <a:solidFill>
                  <a:schemeClr val="dk1"/>
                </a:solidFill>
                <a:latin typeface="Calibri"/>
                <a:ea typeface="Calibri"/>
                <a:cs typeface="Calibri"/>
                <a:sym typeface="Calibri"/>
              </a:rPr>
              <a:t>   Selbstwahrnehmung der Usability-Reife von Unternehmen bzw. der fehlenden Usability-Reife</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4</a:t>
            </a:r>
            <a:r>
              <a:rPr lang="de-DE" sz="1200">
                <a:solidFill>
                  <a:schemeClr val="dk1"/>
                </a:solidFill>
                <a:latin typeface="Calibri"/>
                <a:ea typeface="Calibri"/>
                <a:cs typeface="Calibri"/>
                <a:sym typeface="Calibri"/>
              </a:rPr>
              <a:t>   Ich fühle mich an sich gut aufgehoben und vertreten... aber Netzwerke vor Ort ließen sich verstärken (da kann ich mir aber </a:t>
            </a:r>
            <a:r>
              <a:rPr lang="de-DE" sz="1200">
                <a:solidFill>
                  <a:srgbClr val="FF9900"/>
                </a:solidFill>
                <a:latin typeface="Calibri"/>
                <a:ea typeface="Calibri"/>
                <a:cs typeface="Calibri"/>
                <a:sym typeface="Calibri"/>
              </a:rPr>
              <a:t>an die eigene Nase fassen</a:t>
            </a:r>
            <a:r>
              <a:rPr lang="de-DE" sz="1200">
                <a:solidFill>
                  <a:schemeClr val="dk1"/>
                </a:solidFill>
                <a:latin typeface="Calibri"/>
                <a:ea typeface="Calibri"/>
                <a:cs typeface="Calibri"/>
                <a:sym typeface="Calibri"/>
              </a:rPr>
              <a:t> und auch etwas dazu beitragen…)</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5</a:t>
            </a:r>
            <a:r>
              <a:rPr lang="de-DE" sz="1200">
                <a:solidFill>
                  <a:schemeClr val="dk1"/>
                </a:solidFill>
                <a:latin typeface="Calibri"/>
                <a:ea typeface="Calibri"/>
                <a:cs typeface="Calibri"/>
                <a:sym typeface="Calibri"/>
              </a:rPr>
              <a:t>   Design Thinking</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6</a:t>
            </a:r>
            <a:r>
              <a:rPr lang="de-DE" sz="1200">
                <a:solidFill>
                  <a:schemeClr val="dk1"/>
                </a:solidFill>
                <a:latin typeface="Calibri"/>
                <a:ea typeface="Calibri"/>
                <a:cs typeface="Calibri"/>
                <a:sym typeface="Calibri"/>
              </a:rPr>
              <a:t>   Gezielte Lobbyarbeit, insbesondere im Bereich Safety</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7 </a:t>
            </a:r>
            <a:r>
              <a:rPr lang="de-DE" sz="1200">
                <a:solidFill>
                  <a:schemeClr val="dk1"/>
                </a:solidFill>
                <a:latin typeface="Calibri"/>
                <a:ea typeface="Calibri"/>
                <a:cs typeface="Calibri"/>
                <a:sym typeface="Calibri"/>
              </a:rPr>
              <a:t>  </a:t>
            </a:r>
            <a:r>
              <a:rPr lang="de-DE" sz="1200">
                <a:solidFill>
                  <a:srgbClr val="FF9900"/>
                </a:solidFill>
                <a:latin typeface="Calibri"/>
                <a:ea typeface="Calibri"/>
                <a:cs typeface="Calibri"/>
                <a:sym typeface="Calibri"/>
              </a:rPr>
              <a:t>Online</a:t>
            </a:r>
            <a:r>
              <a:rPr lang="de-DE" sz="1200">
                <a:solidFill>
                  <a:schemeClr val="dk1"/>
                </a:solidFill>
                <a:latin typeface="Calibri"/>
                <a:ea typeface="Calibri"/>
                <a:cs typeface="Calibri"/>
                <a:sym typeface="Calibri"/>
              </a:rPr>
              <a:t> abrufbare Methoden-Sets, Fallbeispiele, Tools und Webinare</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8</a:t>
            </a:r>
            <a:r>
              <a:rPr lang="de-DE" sz="1200">
                <a:solidFill>
                  <a:schemeClr val="dk1"/>
                </a:solidFill>
                <a:latin typeface="Calibri"/>
                <a:ea typeface="Calibri"/>
                <a:cs typeface="Calibri"/>
                <a:sym typeface="Calibri"/>
              </a:rPr>
              <a:t>  Vernetzung mit anderen bestehenden Gremien und Berufsvervänden aus anschlussfähigen Bereichen</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rgbClr val="000000"/>
              </a:buClr>
              <a:buSzPts val="1100"/>
              <a:buFont typeface="Arial"/>
              <a:buNone/>
            </a:pPr>
            <a:r>
              <a:t/>
            </a:r>
            <a:endParaRPr sz="1200">
              <a:solidFill>
                <a:schemeClr val="dk1"/>
              </a:solidFill>
              <a:latin typeface="Calibri"/>
              <a:ea typeface="Calibri"/>
              <a:cs typeface="Calibri"/>
              <a:sym typeface="Calibri"/>
            </a:endParaRPr>
          </a:p>
        </p:txBody>
      </p:sp>
      <p:sp>
        <p:nvSpPr>
          <p:cNvPr id="177" name="Google Shape;177;p49"/>
          <p:cNvSpPr txBox="1"/>
          <p:nvPr>
            <p:ph idx="2" type="body"/>
          </p:nvPr>
        </p:nvSpPr>
        <p:spPr>
          <a:xfrm>
            <a:off x="4662025" y="199025"/>
            <a:ext cx="4075200" cy="43149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9</a:t>
            </a:r>
            <a:r>
              <a:rPr lang="de-DE" sz="1200">
                <a:solidFill>
                  <a:schemeClr val="dk1"/>
                </a:solidFill>
                <a:latin typeface="Calibri"/>
                <a:ea typeface="Calibri"/>
                <a:cs typeface="Calibri"/>
                <a:sym typeface="Calibri"/>
              </a:rPr>
              <a:t>   Berufseinstieg für Neueinsteiger (hauptsächl. Netzwerken), forschungsbasiertes Arbeiten</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10   </a:t>
            </a:r>
            <a:r>
              <a:rPr lang="de-DE" sz="1200">
                <a:solidFill>
                  <a:srgbClr val="FF9900"/>
                </a:solidFill>
                <a:latin typeface="Calibri"/>
                <a:ea typeface="Calibri"/>
                <a:cs typeface="Calibri"/>
                <a:sym typeface="Calibri"/>
              </a:rPr>
              <a:t>Wissensvermittlung, Fachschriften, Mitgliederzeitschrift</a:t>
            </a:r>
            <a:endParaRPr sz="1200">
              <a:solidFill>
                <a:srgbClr val="FF9900"/>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11   </a:t>
            </a:r>
            <a:r>
              <a:rPr lang="de-DE" sz="1200">
                <a:solidFill>
                  <a:schemeClr val="dk1"/>
                </a:solidFill>
                <a:latin typeface="Calibri"/>
                <a:ea typeface="Calibri"/>
                <a:cs typeface="Calibri"/>
                <a:sym typeface="Calibri"/>
              </a:rPr>
              <a:t>Argumente/Vorgehensweisen, wie man Kunden von der Notwendigkeit von Usability überzeugt</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12   </a:t>
            </a:r>
            <a:r>
              <a:rPr lang="de-DE" sz="1200">
                <a:solidFill>
                  <a:schemeClr val="dk1"/>
                </a:solidFill>
                <a:latin typeface="Calibri"/>
                <a:ea typeface="Calibri"/>
                <a:cs typeface="Calibri"/>
                <a:sym typeface="Calibri"/>
              </a:rPr>
              <a:t>Sehr gut macht das der </a:t>
            </a:r>
            <a:r>
              <a:rPr lang="de-DE" sz="1200">
                <a:solidFill>
                  <a:srgbClr val="FF9900"/>
                </a:solidFill>
                <a:latin typeface="Calibri"/>
                <a:ea typeface="Calibri"/>
                <a:cs typeface="Calibri"/>
                <a:sym typeface="Calibri"/>
              </a:rPr>
              <a:t>BVDW</a:t>
            </a:r>
            <a:endParaRPr sz="1200">
              <a:solidFill>
                <a:srgbClr val="FF9900"/>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13   </a:t>
            </a:r>
            <a:r>
              <a:rPr lang="de-DE" sz="1200">
                <a:solidFill>
                  <a:schemeClr val="dk1"/>
                </a:solidFill>
                <a:latin typeface="Calibri"/>
                <a:ea typeface="Calibri"/>
                <a:cs typeface="Calibri"/>
                <a:sym typeface="Calibri"/>
              </a:rPr>
              <a:t>Usability &amp; UX Designer als freiberufliche Tätigkeit (anstelle </a:t>
            </a:r>
            <a:r>
              <a:rPr lang="de-DE" sz="1200">
                <a:solidFill>
                  <a:srgbClr val="FF9900"/>
                </a:solidFill>
                <a:latin typeface="Calibri"/>
                <a:ea typeface="Calibri"/>
                <a:cs typeface="Calibri"/>
                <a:sym typeface="Calibri"/>
              </a:rPr>
              <a:t>Gewerbesteuer</a:t>
            </a:r>
            <a:r>
              <a:rPr lang="de-DE"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14</a:t>
            </a:r>
            <a:r>
              <a:rPr lang="de-DE" sz="1200">
                <a:solidFill>
                  <a:schemeClr val="dk1"/>
                </a:solidFill>
                <a:latin typeface="Calibri"/>
                <a:ea typeface="Calibri"/>
                <a:cs typeface="Calibri"/>
                <a:sym typeface="Calibri"/>
              </a:rPr>
              <a:t>   Industrie 4.0</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15</a:t>
            </a:r>
            <a:r>
              <a:rPr lang="de-DE" sz="1200">
                <a:solidFill>
                  <a:schemeClr val="dk1"/>
                </a:solidFill>
                <a:latin typeface="Calibri"/>
                <a:ea typeface="Calibri"/>
                <a:cs typeface="Calibri"/>
                <a:sym typeface="Calibri"/>
              </a:rPr>
              <a:t>   </a:t>
            </a:r>
            <a:r>
              <a:rPr lang="de-DE" sz="1200">
                <a:solidFill>
                  <a:srgbClr val="FF9900"/>
                </a:solidFill>
                <a:latin typeface="Calibri"/>
                <a:ea typeface="Calibri"/>
                <a:cs typeface="Calibri"/>
                <a:sym typeface="Calibri"/>
              </a:rPr>
              <a:t>Lobbyarbeit</a:t>
            </a:r>
            <a:r>
              <a:rPr lang="de-DE" sz="1200">
                <a:solidFill>
                  <a:schemeClr val="dk1"/>
                </a:solidFill>
                <a:latin typeface="Calibri"/>
                <a:ea typeface="Calibri"/>
                <a:cs typeface="Calibri"/>
                <a:sym typeface="Calibri"/>
              </a:rPr>
              <a:t> in der Politik und Wirtschaft</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16</a:t>
            </a:r>
            <a:r>
              <a:rPr lang="de-DE" sz="1200">
                <a:solidFill>
                  <a:schemeClr val="dk1"/>
                </a:solidFill>
                <a:latin typeface="Calibri"/>
                <a:ea typeface="Calibri"/>
                <a:cs typeface="Calibri"/>
                <a:sym typeface="Calibri"/>
              </a:rPr>
              <a:t>   ZUSTIMMUNG zu (nicht bloß Akzeptanz von) UX &amp; CX in Unternehmen</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17</a:t>
            </a:r>
            <a:r>
              <a:rPr lang="de-DE" sz="1200">
                <a:solidFill>
                  <a:schemeClr val="dk1"/>
                </a:solidFill>
                <a:latin typeface="Calibri"/>
                <a:ea typeface="Calibri"/>
                <a:cs typeface="Calibri"/>
                <a:sym typeface="Calibri"/>
              </a:rPr>
              <a:t>   Ihr macht einen guten Job! Danke!</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b="1" lang="de-DE" sz="1200">
                <a:solidFill>
                  <a:schemeClr val="dk1"/>
                </a:solidFill>
                <a:latin typeface="Calibri"/>
                <a:ea typeface="Calibri"/>
                <a:cs typeface="Calibri"/>
                <a:sym typeface="Calibri"/>
              </a:rPr>
              <a:t>18   </a:t>
            </a:r>
            <a:r>
              <a:rPr lang="de-DE" sz="1200">
                <a:solidFill>
                  <a:schemeClr val="dk1"/>
                </a:solidFill>
                <a:latin typeface="Calibri"/>
                <a:ea typeface="Calibri"/>
                <a:cs typeface="Calibri"/>
                <a:sym typeface="Calibri"/>
              </a:rPr>
              <a:t>politische Lobbyarbeit, Einflussnahme bei Gesetzgebung und Verordnungen</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None/>
            </a:pPr>
            <a:r>
              <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100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2" name="Shape 792"/>
        <p:cNvGrpSpPr/>
        <p:nvPr/>
      </p:nvGrpSpPr>
      <p:grpSpPr>
        <a:xfrm>
          <a:off x="0" y="0"/>
          <a:ext cx="0" cy="0"/>
          <a:chOff x="0" y="0"/>
          <a:chExt cx="0" cy="0"/>
        </a:xfrm>
      </p:grpSpPr>
      <p:sp>
        <p:nvSpPr>
          <p:cNvPr id="793" name="Google Shape;793;p130"/>
          <p:cNvSpPr txBox="1"/>
          <p:nvPr>
            <p:ph type="title"/>
          </p:nvPr>
        </p:nvSpPr>
        <p:spPr>
          <a:xfrm>
            <a:off x="162700" y="1905000"/>
            <a:ext cx="8229600" cy="25326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0" i="0" lang="de-DE" sz="4800" u="none" cap="none" strike="noStrike">
                <a:solidFill>
                  <a:schemeClr val="lt1"/>
                </a:solidFill>
                <a:latin typeface="Lato"/>
                <a:ea typeface="Lato"/>
                <a:cs typeface="Lato"/>
                <a:sym typeface="Lato"/>
              </a:rPr>
              <a:t>Mitglieder- &amp; Kassenbericht</a:t>
            </a:r>
            <a:endParaRPr b="0" i="0" sz="4800" u="none" cap="none" strike="noStrike">
              <a:solidFill>
                <a:schemeClr val="lt1"/>
              </a:solidFill>
              <a:latin typeface="Lato"/>
              <a:ea typeface="Lato"/>
              <a:cs typeface="Lato"/>
              <a:sym typeface="Lato"/>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7" name="Shape 797"/>
        <p:cNvGrpSpPr/>
        <p:nvPr/>
      </p:nvGrpSpPr>
      <p:grpSpPr>
        <a:xfrm>
          <a:off x="0" y="0"/>
          <a:ext cx="0" cy="0"/>
          <a:chOff x="0" y="0"/>
          <a:chExt cx="0" cy="0"/>
        </a:xfrm>
      </p:grpSpPr>
      <p:sp>
        <p:nvSpPr>
          <p:cNvPr id="798" name="Google Shape;798;p131"/>
          <p:cNvSpPr txBox="1"/>
          <p:nvPr>
            <p:ph idx="2" type="body"/>
          </p:nvPr>
        </p:nvSpPr>
        <p:spPr>
          <a:xfrm>
            <a:off x="403199" y="324000"/>
            <a:ext cx="8332500" cy="546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Entwicklung der Mitgliederzahlen</a:t>
            </a:r>
            <a:endParaRPr b="1" i="0" sz="2400" u="none" cap="none" strike="noStrike">
              <a:solidFill>
                <a:srgbClr val="FF8900"/>
              </a:solidFill>
              <a:latin typeface="Lato"/>
              <a:ea typeface="Lato"/>
              <a:cs typeface="Lato"/>
              <a:sym typeface="Lato"/>
            </a:endParaRPr>
          </a:p>
        </p:txBody>
      </p:sp>
      <p:pic>
        <p:nvPicPr>
          <p:cNvPr id="799" name="Google Shape;799;p131"/>
          <p:cNvPicPr preferRelativeResize="0"/>
          <p:nvPr/>
        </p:nvPicPr>
        <p:blipFill>
          <a:blip r:embed="rId3">
            <a:alphaModFix/>
          </a:blip>
          <a:stretch>
            <a:fillRect/>
          </a:stretch>
        </p:blipFill>
        <p:spPr>
          <a:xfrm>
            <a:off x="618688" y="894713"/>
            <a:ext cx="7906625" cy="3506475"/>
          </a:xfrm>
          <a:prstGeom prst="rect">
            <a:avLst/>
          </a:prstGeom>
          <a:noFill/>
          <a:ln>
            <a:noFill/>
          </a:ln>
        </p:spPr>
      </p:pic>
      <p:sp>
        <p:nvSpPr>
          <p:cNvPr id="800" name="Google Shape;800;p131"/>
          <p:cNvSpPr/>
          <p:nvPr/>
        </p:nvSpPr>
        <p:spPr>
          <a:xfrm>
            <a:off x="8687575" y="1449850"/>
            <a:ext cx="161100" cy="25659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31"/>
          <p:cNvSpPr txBox="1"/>
          <p:nvPr/>
        </p:nvSpPr>
        <p:spPr>
          <a:xfrm>
            <a:off x="8499125" y="1054250"/>
            <a:ext cx="8745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300">
                <a:solidFill>
                  <a:srgbClr val="666666"/>
                </a:solidFill>
                <a:latin typeface="Lato"/>
                <a:ea typeface="Lato"/>
                <a:cs typeface="Lato"/>
                <a:sym typeface="Lato"/>
              </a:rPr>
              <a:t>1402</a:t>
            </a:r>
            <a:endParaRPr sz="1300">
              <a:solidFill>
                <a:srgbClr val="666666"/>
              </a:solidFill>
              <a:latin typeface="Lato"/>
              <a:ea typeface="Lato"/>
              <a:cs typeface="Lato"/>
              <a:sym typeface="Lato"/>
            </a:endParaRPr>
          </a:p>
        </p:txBody>
      </p:sp>
      <p:sp>
        <p:nvSpPr>
          <p:cNvPr id="802" name="Google Shape;802;p131"/>
          <p:cNvSpPr txBox="1"/>
          <p:nvPr/>
        </p:nvSpPr>
        <p:spPr>
          <a:xfrm>
            <a:off x="8525325" y="4015750"/>
            <a:ext cx="8745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300">
                <a:solidFill>
                  <a:srgbClr val="666666"/>
                </a:solidFill>
                <a:latin typeface="Lato"/>
                <a:ea typeface="Lato"/>
                <a:cs typeface="Lato"/>
                <a:sym typeface="Lato"/>
              </a:rPr>
              <a:t>2017</a:t>
            </a:r>
            <a:endParaRPr sz="1300">
              <a:solidFill>
                <a:srgbClr val="666666"/>
              </a:solidFill>
              <a:latin typeface="Lato"/>
              <a:ea typeface="Lato"/>
              <a:cs typeface="Lato"/>
              <a:sym typeface="Lato"/>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6" name="Shape 806"/>
        <p:cNvGrpSpPr/>
        <p:nvPr/>
      </p:nvGrpSpPr>
      <p:grpSpPr>
        <a:xfrm>
          <a:off x="0" y="0"/>
          <a:ext cx="0" cy="0"/>
          <a:chOff x="0" y="0"/>
          <a:chExt cx="0" cy="0"/>
        </a:xfrm>
      </p:grpSpPr>
      <p:sp>
        <p:nvSpPr>
          <p:cNvPr id="807" name="Google Shape;807;p132"/>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graphicFrame>
        <p:nvGraphicFramePr>
          <p:cNvPr id="808" name="Google Shape;808;p132"/>
          <p:cNvGraphicFramePr/>
          <p:nvPr/>
        </p:nvGraphicFramePr>
        <p:xfrm>
          <a:off x="491575" y="907850"/>
          <a:ext cx="3000000" cy="3000000"/>
        </p:xfrm>
        <a:graphic>
          <a:graphicData uri="http://schemas.openxmlformats.org/drawingml/2006/table">
            <a:tbl>
              <a:tblPr>
                <a:noFill/>
                <a:tableStyleId>{414AF04D-5F74-4CA3-9AC4-D98190126BC7}</a:tableStyleId>
              </a:tblPr>
              <a:tblGrid>
                <a:gridCol w="1152175"/>
                <a:gridCol w="2899650"/>
                <a:gridCol w="1777950"/>
                <a:gridCol w="2273850"/>
              </a:tblGrid>
              <a:tr h="443900">
                <a:tc gridSpan="3">
                  <a:txBody>
                    <a:bodyPr/>
                    <a:lstStyle/>
                    <a:p>
                      <a:pPr indent="0" lvl="0" marL="0" marR="0" rtl="0" algn="l">
                        <a:lnSpc>
                          <a:spcPct val="100000"/>
                        </a:lnSpc>
                        <a:spcBef>
                          <a:spcPts val="0"/>
                        </a:spcBef>
                        <a:spcAft>
                          <a:spcPts val="0"/>
                        </a:spcAft>
                        <a:buClr>
                          <a:schemeClr val="dk2"/>
                        </a:buClr>
                        <a:buFont typeface="Lato"/>
                        <a:buNone/>
                      </a:pPr>
                      <a:r>
                        <a:rPr lang="de-DE" sz="1800" u="none" cap="none" strike="noStrike">
                          <a:solidFill>
                            <a:schemeClr val="dk2"/>
                          </a:solidFill>
                          <a:latin typeface="Lato"/>
                          <a:ea typeface="Lato"/>
                          <a:cs typeface="Lato"/>
                          <a:sym typeface="Lato"/>
                        </a:rPr>
                        <a:t>Vortrag per 16.08.2016</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1"/>
                        </a:buClr>
                        <a:buFont typeface="Arial"/>
                        <a:buNone/>
                      </a:pPr>
                      <a:r>
                        <a:rPr b="1" lang="de-DE" sz="1800">
                          <a:solidFill>
                            <a:schemeClr val="dk2"/>
                          </a:solidFill>
                          <a:latin typeface="Lato"/>
                          <a:ea typeface="Lato"/>
                          <a:cs typeface="Lato"/>
                          <a:sym typeface="Lato"/>
                        </a:rPr>
                        <a:t>69</a:t>
                      </a:r>
                      <a:r>
                        <a:rPr b="1" lang="de-DE" sz="1800" u="none" cap="none" strike="noStrike">
                          <a:solidFill>
                            <a:schemeClr val="dk2"/>
                          </a:solidFill>
                          <a:latin typeface="Lato"/>
                          <a:ea typeface="Lato"/>
                          <a:cs typeface="Lato"/>
                          <a:sym typeface="Lato"/>
                        </a:rPr>
                        <a:t>.079,20 €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93950">
                <a:tc>
                  <a:txBody>
                    <a:bodyPr/>
                    <a:lstStyle/>
                    <a:p>
                      <a:pPr indent="0" lvl="0" marL="0" marR="0" rtl="0" algn="l">
                        <a:lnSpc>
                          <a:spcPct val="100000"/>
                        </a:lnSpc>
                        <a:spcBef>
                          <a:spcPts val="0"/>
                        </a:spcBef>
                        <a:spcAft>
                          <a:spcPts val="0"/>
                        </a:spcAft>
                        <a:buClr>
                          <a:schemeClr val="dk1"/>
                        </a:buClr>
                        <a:buFont typeface="Arial"/>
                        <a:buNone/>
                      </a:pPr>
                      <a:r>
                        <a:rPr lang="de-DE" sz="1400" u="none" cap="none" strike="noStrike">
                          <a:solidFill>
                            <a:schemeClr val="dk2"/>
                          </a:solidFill>
                          <a:latin typeface="Lato"/>
                          <a:ea typeface="Lato"/>
                          <a:cs typeface="Lato"/>
                          <a:sym typeface="Lato"/>
                        </a:rPr>
                        <a:t>Einnahmen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Font typeface="Arial"/>
                        <a:buNone/>
                      </a:pPr>
                      <a:r>
                        <a:rPr lang="de-DE" sz="1400" u="none" cap="none" strike="noStrike">
                          <a:solidFill>
                            <a:schemeClr val="dk2"/>
                          </a:solidFill>
                          <a:latin typeface="Lato"/>
                          <a:ea typeface="Lato"/>
                          <a:cs typeface="Lato"/>
                          <a:sym typeface="Lato"/>
                        </a:rPr>
                        <a:t>Mitgliedsbeiträge</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Font typeface="Arial"/>
                        <a:buNone/>
                      </a:pPr>
                      <a:r>
                        <a:rPr lang="de-DE" sz="1400" u="none" cap="none" strike="noStrike">
                          <a:solidFill>
                            <a:schemeClr val="dk2"/>
                          </a:solidFill>
                          <a:latin typeface="Lato"/>
                          <a:ea typeface="Lato"/>
                          <a:cs typeface="Lato"/>
                          <a:sym typeface="Lato"/>
                        </a:rPr>
                        <a:t>68.630,00 €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93950">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Font typeface="Arial"/>
                        <a:buNone/>
                      </a:pPr>
                      <a:r>
                        <a:rPr lang="de-DE" sz="1400" u="none" cap="none" strike="noStrike">
                          <a:solidFill>
                            <a:schemeClr val="dk2"/>
                          </a:solidFill>
                          <a:latin typeface="Lato"/>
                          <a:ea typeface="Lato"/>
                          <a:cs typeface="Lato"/>
                          <a:sym typeface="Lato"/>
                        </a:rPr>
                        <a:t>Ressorts</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Font typeface="Arial"/>
                        <a:buNone/>
                      </a:pPr>
                      <a:r>
                        <a:rPr lang="de-DE">
                          <a:solidFill>
                            <a:schemeClr val="dk2"/>
                          </a:solidFill>
                          <a:latin typeface="Lato"/>
                          <a:ea typeface="Lato"/>
                          <a:cs typeface="Lato"/>
                          <a:sym typeface="Lato"/>
                        </a:rPr>
                        <a:t>2</a:t>
                      </a:r>
                      <a:r>
                        <a:rPr lang="de-DE" sz="1400" u="none" cap="none" strike="noStrike">
                          <a:solidFill>
                            <a:schemeClr val="dk2"/>
                          </a:solidFill>
                          <a:latin typeface="Lato"/>
                          <a:ea typeface="Lato"/>
                          <a:cs typeface="Lato"/>
                          <a:sym typeface="Lato"/>
                        </a:rPr>
                        <a:t>5.053,08 €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93950">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Font typeface="Arial"/>
                        <a:buNone/>
                      </a:pPr>
                      <a:r>
                        <a:rPr lang="de-DE" sz="1400" u="none" cap="none" strike="noStrike">
                          <a:solidFill>
                            <a:schemeClr val="dk2"/>
                          </a:solidFill>
                          <a:latin typeface="Lato"/>
                          <a:ea typeface="Lato"/>
                          <a:cs typeface="Lato"/>
                          <a:sym typeface="Lato"/>
                        </a:rPr>
                        <a:t>i-Com</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Font typeface="Arial"/>
                        <a:buNone/>
                      </a:pPr>
                      <a:r>
                        <a:rPr lang="de-DE">
                          <a:solidFill>
                            <a:schemeClr val="dk2"/>
                          </a:solidFill>
                          <a:latin typeface="Lato"/>
                          <a:ea typeface="Lato"/>
                          <a:cs typeface="Lato"/>
                          <a:sym typeface="Lato"/>
                        </a:rPr>
                        <a:t>3</a:t>
                      </a:r>
                      <a:r>
                        <a:rPr lang="de-DE" sz="1400" u="none" cap="none" strike="noStrike">
                          <a:solidFill>
                            <a:schemeClr val="dk2"/>
                          </a:solidFill>
                          <a:latin typeface="Lato"/>
                          <a:ea typeface="Lato"/>
                          <a:cs typeface="Lato"/>
                          <a:sym typeface="Lato"/>
                        </a:rPr>
                        <a:t>.278,00 €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93950">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Font typeface="Arial"/>
                        <a:buNone/>
                      </a:pPr>
                      <a:r>
                        <a:rPr lang="de-DE" sz="1400" u="none" cap="none" strike="noStrike">
                          <a:solidFill>
                            <a:schemeClr val="dk2"/>
                          </a:solidFill>
                          <a:latin typeface="Lato"/>
                          <a:ea typeface="Lato"/>
                          <a:cs typeface="Lato"/>
                          <a:sym typeface="Lato"/>
                        </a:rPr>
                        <a:t>Sponsoring</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Font typeface="Arial"/>
                        <a:buNone/>
                      </a:pPr>
                      <a:r>
                        <a:rPr lang="de-DE" sz="1400" u="none" cap="none" strike="noStrike">
                          <a:solidFill>
                            <a:schemeClr val="dk2"/>
                          </a:solidFill>
                          <a:latin typeface="Lato"/>
                          <a:ea typeface="Lato"/>
                          <a:cs typeface="Lato"/>
                          <a:sym typeface="Lato"/>
                        </a:rPr>
                        <a:t>48.665,00 €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alpha val="0"/>
                        </a:srgbClr>
                      </a:solidFill>
                      <a:prstDash val="solid"/>
                      <a:round/>
                      <a:headEnd len="sm" w="sm" type="none"/>
                      <a:tailEnd len="sm" w="sm" type="none"/>
                    </a:lnB>
                  </a:tcPr>
                </a:tc>
              </a:tr>
              <a:tr h="479575">
                <a:tc gridSpan="3">
                  <a:txBody>
                    <a:bodyPr/>
                    <a:lstStyle/>
                    <a:p>
                      <a:pPr indent="0" lvl="0" marL="0" marR="0" rtl="0" algn="l">
                        <a:lnSpc>
                          <a:spcPct val="100000"/>
                        </a:lnSpc>
                        <a:spcBef>
                          <a:spcPts val="0"/>
                        </a:spcBef>
                        <a:spcAft>
                          <a:spcPts val="0"/>
                        </a:spcAft>
                        <a:buClr>
                          <a:schemeClr val="dk2"/>
                        </a:buClr>
                        <a:buFont typeface="Lato"/>
                        <a:buNone/>
                      </a:pPr>
                      <a:r>
                        <a:rPr lang="de-DE" sz="1800" u="none" cap="none" strike="noStrike">
                          <a:solidFill>
                            <a:schemeClr val="dk2"/>
                          </a:solidFill>
                          <a:latin typeface="Lato"/>
                          <a:ea typeface="Lato"/>
                          <a:cs typeface="Lato"/>
                          <a:sym typeface="Lato"/>
                        </a:rPr>
                        <a:t>Summe Einnahmen	</a:t>
                      </a:r>
                      <a:endParaRPr/>
                    </a:p>
                  </a:txBody>
                  <a:tcPr marT="91425" marB="91425" marR="91425" marL="91425">
                    <a:lnL cap="flat" cmpd="sng" w="9525">
                      <a:solidFill>
                        <a:srgbClr val="FF8900">
                          <a:alpha val="0"/>
                        </a:srgbClr>
                      </a:solidFill>
                      <a:prstDash val="solid"/>
                      <a:round/>
                      <a:headEnd len="sm" w="sm" type="none"/>
                      <a:tailEnd len="sm" w="sm" type="none"/>
                    </a:lnL>
                    <a:lnR cap="flat" cmpd="sng" w="9525">
                      <a:solidFill>
                        <a:srgbClr val="FF8900">
                          <a:alpha val="0"/>
                        </a:srgbClr>
                      </a:solidFill>
                      <a:prstDash val="solid"/>
                      <a:round/>
                      <a:headEnd len="sm" w="sm" type="none"/>
                      <a:tailEnd len="sm" w="sm" type="none"/>
                    </a:lnR>
                    <a:lnT cap="flat" cmpd="sng" w="9525">
                      <a:solidFill>
                        <a:srgbClr val="FF8900">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1"/>
                        </a:buClr>
                        <a:buFont typeface="Arial"/>
                        <a:buNone/>
                      </a:pPr>
                      <a:r>
                        <a:rPr b="1" lang="de-DE" sz="1800" u="none" cap="none" strike="noStrike">
                          <a:solidFill>
                            <a:schemeClr val="dk2"/>
                          </a:solidFill>
                          <a:latin typeface="Lato"/>
                          <a:ea typeface="Lato"/>
                          <a:cs typeface="Lato"/>
                          <a:sym typeface="Lato"/>
                        </a:rPr>
                        <a:t>1</a:t>
                      </a:r>
                      <a:r>
                        <a:rPr b="1" lang="de-DE" sz="1800">
                          <a:solidFill>
                            <a:schemeClr val="dk2"/>
                          </a:solidFill>
                          <a:latin typeface="Lato"/>
                          <a:ea typeface="Lato"/>
                          <a:cs typeface="Lato"/>
                          <a:sym typeface="Lato"/>
                        </a:rPr>
                        <a:t>45</a:t>
                      </a:r>
                      <a:r>
                        <a:rPr b="1" lang="de-DE" sz="1800" u="none" cap="none" strike="noStrike">
                          <a:solidFill>
                            <a:schemeClr val="dk2"/>
                          </a:solidFill>
                          <a:latin typeface="Lato"/>
                          <a:ea typeface="Lato"/>
                          <a:cs typeface="Lato"/>
                          <a:sym typeface="Lato"/>
                        </a:rPr>
                        <a:t>.626,08 €</a:t>
                      </a:r>
                      <a:endParaRPr/>
                    </a:p>
                  </a:txBody>
                  <a:tcPr marT="91425" marB="91425" marR="91425" marL="91425">
                    <a:lnL cap="flat" cmpd="sng" w="9525">
                      <a:solidFill>
                        <a:srgbClr val="FF8900">
                          <a:alpha val="0"/>
                        </a:srgbClr>
                      </a:solidFill>
                      <a:prstDash val="solid"/>
                      <a:round/>
                      <a:headEnd len="sm" w="sm" type="none"/>
                      <a:tailEnd len="sm" w="sm" type="none"/>
                    </a:lnL>
                    <a:lnR cap="flat" cmpd="sng" w="9525">
                      <a:solidFill>
                        <a:srgbClr val="FF8900">
                          <a:alpha val="0"/>
                        </a:srgbClr>
                      </a:solidFill>
                      <a:prstDash val="solid"/>
                      <a:round/>
                      <a:headEnd len="sm" w="sm" type="none"/>
                      <a:tailEnd len="sm" w="sm" type="none"/>
                    </a:lnR>
                    <a:lnT cap="flat" cmpd="sng" w="9525">
                      <a:solidFill>
                        <a:srgbClr val="FF8900">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479575">
                <a:tc gridSpan="3">
                  <a:txBody>
                    <a:bodyPr/>
                    <a:lstStyle/>
                    <a:p>
                      <a:pPr indent="0" lvl="0" marL="0" marR="0" rtl="0" algn="l">
                        <a:lnSpc>
                          <a:spcPct val="100000"/>
                        </a:lnSpc>
                        <a:spcBef>
                          <a:spcPts val="0"/>
                        </a:spcBef>
                        <a:spcAft>
                          <a:spcPts val="0"/>
                        </a:spcAft>
                        <a:buClr>
                          <a:schemeClr val="dk2"/>
                        </a:buClr>
                        <a:buFont typeface="Lato"/>
                        <a:buNone/>
                      </a:pPr>
                      <a:r>
                        <a:rPr lang="de-DE" sz="1800" u="none" cap="none" strike="noStrike">
                          <a:solidFill>
                            <a:schemeClr val="dk2"/>
                          </a:solidFill>
                          <a:latin typeface="Lato"/>
                          <a:ea typeface="Lato"/>
                          <a:cs typeface="Lato"/>
                          <a:sym typeface="Lato"/>
                        </a:rPr>
                        <a:t>Zwischensumme</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1"/>
                        </a:buClr>
                        <a:buFont typeface="Arial"/>
                        <a:buNone/>
                      </a:pPr>
                      <a:r>
                        <a:rPr b="1" lang="de-DE" sz="1800">
                          <a:solidFill>
                            <a:schemeClr val="dk2"/>
                          </a:solidFill>
                          <a:latin typeface="Lato"/>
                          <a:ea typeface="Lato"/>
                          <a:cs typeface="Lato"/>
                          <a:sym typeface="Lato"/>
                        </a:rPr>
                        <a:t>2</a:t>
                      </a:r>
                      <a:r>
                        <a:rPr b="1" lang="de-DE" sz="1800" u="none" cap="none" strike="noStrike">
                          <a:solidFill>
                            <a:schemeClr val="dk2"/>
                          </a:solidFill>
                          <a:latin typeface="Lato"/>
                          <a:ea typeface="Lato"/>
                          <a:cs typeface="Lato"/>
                          <a:sym typeface="Lato"/>
                        </a:rPr>
                        <a:t>14.705,28 €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r>
            </a:tbl>
          </a:graphicData>
        </a:graphic>
      </p:graphicFrame>
      <p:sp>
        <p:nvSpPr>
          <p:cNvPr id="809" name="Google Shape;809;p132"/>
          <p:cNvSpPr txBox="1"/>
          <p:nvPr/>
        </p:nvSpPr>
        <p:spPr>
          <a:xfrm>
            <a:off x="402525" y="325850"/>
            <a:ext cx="8414100"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Kassenbericht 2016/2017</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3" name="Shape 813"/>
        <p:cNvGrpSpPr/>
        <p:nvPr/>
      </p:nvGrpSpPr>
      <p:grpSpPr>
        <a:xfrm>
          <a:off x="0" y="0"/>
          <a:ext cx="0" cy="0"/>
          <a:chOff x="0" y="0"/>
          <a:chExt cx="0" cy="0"/>
        </a:xfrm>
      </p:grpSpPr>
      <p:sp>
        <p:nvSpPr>
          <p:cNvPr id="814" name="Google Shape;814;p133"/>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815" name="Google Shape;815;p133"/>
          <p:cNvSpPr txBox="1"/>
          <p:nvPr/>
        </p:nvSpPr>
        <p:spPr>
          <a:xfrm>
            <a:off x="402525" y="325850"/>
            <a:ext cx="8414100"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Kassenbericht 201</a:t>
            </a:r>
            <a:r>
              <a:rPr b="1" lang="de-DE" sz="2400">
                <a:solidFill>
                  <a:srgbClr val="FF8900"/>
                </a:solidFill>
                <a:latin typeface="Lato"/>
                <a:ea typeface="Lato"/>
                <a:cs typeface="Lato"/>
                <a:sym typeface="Lato"/>
              </a:rPr>
              <a:t>6</a:t>
            </a:r>
            <a:r>
              <a:rPr b="1" i="0" lang="de-DE" sz="2400" u="none" cap="none" strike="noStrike">
                <a:solidFill>
                  <a:srgbClr val="FF8900"/>
                </a:solidFill>
                <a:latin typeface="Lato"/>
                <a:ea typeface="Lato"/>
                <a:cs typeface="Lato"/>
                <a:sym typeface="Lato"/>
              </a:rPr>
              <a:t>/201</a:t>
            </a:r>
            <a:r>
              <a:rPr b="1" lang="de-DE" sz="2400">
                <a:solidFill>
                  <a:srgbClr val="FF8900"/>
                </a:solidFill>
                <a:latin typeface="Lato"/>
                <a:ea typeface="Lato"/>
                <a:cs typeface="Lato"/>
                <a:sym typeface="Lato"/>
              </a:rPr>
              <a:t>7</a:t>
            </a:r>
            <a:endParaRPr/>
          </a:p>
        </p:txBody>
      </p:sp>
      <p:graphicFrame>
        <p:nvGraphicFramePr>
          <p:cNvPr id="816" name="Google Shape;816;p133"/>
          <p:cNvGraphicFramePr/>
          <p:nvPr/>
        </p:nvGraphicFramePr>
        <p:xfrm>
          <a:off x="491575" y="907850"/>
          <a:ext cx="3000000" cy="3000000"/>
        </p:xfrm>
        <a:graphic>
          <a:graphicData uri="http://schemas.openxmlformats.org/drawingml/2006/table">
            <a:tbl>
              <a:tblPr>
                <a:noFill/>
                <a:tableStyleId>{414AF04D-5F74-4CA3-9AC4-D98190126BC7}</a:tableStyleId>
              </a:tblPr>
              <a:tblGrid>
                <a:gridCol w="1152175"/>
                <a:gridCol w="2899650"/>
                <a:gridCol w="1777950"/>
                <a:gridCol w="2273850"/>
              </a:tblGrid>
              <a:tr h="443900">
                <a:tc gridSpan="3">
                  <a:txBody>
                    <a:bodyPr/>
                    <a:lstStyle/>
                    <a:p>
                      <a:pPr indent="0" lvl="0" marL="0" marR="0" rtl="0" algn="l">
                        <a:lnSpc>
                          <a:spcPct val="100000"/>
                        </a:lnSpc>
                        <a:spcBef>
                          <a:spcPts val="0"/>
                        </a:spcBef>
                        <a:spcAft>
                          <a:spcPts val="0"/>
                        </a:spcAft>
                        <a:buClr>
                          <a:schemeClr val="dk2"/>
                        </a:buClr>
                        <a:buFont typeface="Lato"/>
                        <a:buNone/>
                      </a:pPr>
                      <a:r>
                        <a:rPr lang="de-DE" sz="1800" u="none" cap="none" strike="noStrike">
                          <a:solidFill>
                            <a:schemeClr val="dk2"/>
                          </a:solidFill>
                          <a:latin typeface="Lato"/>
                          <a:ea typeface="Lato"/>
                          <a:cs typeface="Lato"/>
                          <a:sym typeface="Lato"/>
                        </a:rPr>
                        <a:t>Zwischensumme</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2"/>
                        </a:buClr>
                        <a:buFont typeface="Lato"/>
                        <a:buNone/>
                      </a:pPr>
                      <a:r>
                        <a:rPr b="1" lang="de-DE" sz="1800">
                          <a:solidFill>
                            <a:schemeClr val="dk2"/>
                          </a:solidFill>
                          <a:latin typeface="Lato"/>
                          <a:ea typeface="Lato"/>
                          <a:cs typeface="Lato"/>
                          <a:sym typeface="Lato"/>
                        </a:rPr>
                        <a:t>214</a:t>
                      </a:r>
                      <a:r>
                        <a:rPr b="1" lang="de-DE" sz="1800" u="none" cap="none" strike="noStrike">
                          <a:solidFill>
                            <a:schemeClr val="dk2"/>
                          </a:solidFill>
                          <a:latin typeface="Lato"/>
                          <a:ea typeface="Lato"/>
                          <a:cs typeface="Lato"/>
                          <a:sym typeface="Lato"/>
                        </a:rPr>
                        <a:t>.70</a:t>
                      </a:r>
                      <a:r>
                        <a:rPr b="1" lang="de-DE" sz="1800">
                          <a:solidFill>
                            <a:schemeClr val="dk2"/>
                          </a:solidFill>
                          <a:latin typeface="Lato"/>
                          <a:ea typeface="Lato"/>
                          <a:cs typeface="Lato"/>
                          <a:sym typeface="Lato"/>
                        </a:rPr>
                        <a:t>5</a:t>
                      </a:r>
                      <a:r>
                        <a:rPr b="1" lang="de-DE" sz="1800" u="none" cap="none" strike="noStrike">
                          <a:solidFill>
                            <a:schemeClr val="dk2"/>
                          </a:solidFill>
                          <a:latin typeface="Lato"/>
                          <a:ea typeface="Lato"/>
                          <a:cs typeface="Lato"/>
                          <a:sym typeface="Lato"/>
                        </a:rPr>
                        <a:t>,28 €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93950">
                <a:tc>
                  <a:txBody>
                    <a:bodyPr/>
                    <a:lstStyle/>
                    <a:p>
                      <a:pPr indent="0" lvl="0" marL="0" marR="0" rtl="0" algn="l">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Ausgaben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Ressorts</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96</a:t>
                      </a:r>
                      <a:r>
                        <a:rPr lang="de-DE" sz="1400" u="none" cap="none" strike="noStrike">
                          <a:solidFill>
                            <a:schemeClr val="dk2"/>
                          </a:solidFill>
                          <a:latin typeface="Lato"/>
                          <a:ea typeface="Lato"/>
                          <a:cs typeface="Lato"/>
                          <a:sym typeface="Lato"/>
                        </a:rPr>
                        <a:t>.419,32 €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93950">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Mitgliedsbeiträge</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297</a:t>
                      </a:r>
                      <a:r>
                        <a:rPr lang="de-DE" sz="1400" u="none" cap="none" strike="noStrike">
                          <a:solidFill>
                            <a:schemeClr val="dk2"/>
                          </a:solidFill>
                          <a:latin typeface="Lato"/>
                          <a:ea typeface="Lato"/>
                          <a:cs typeface="Lato"/>
                          <a:sym typeface="Lato"/>
                        </a:rPr>
                        <a:t>,00 €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93950">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2"/>
                        </a:buClr>
                        <a:buFont typeface="Lato"/>
                        <a:buNone/>
                      </a:pPr>
                      <a:r>
                        <a:rPr lang="de-DE">
                          <a:solidFill>
                            <a:schemeClr val="dk2"/>
                          </a:solidFill>
                          <a:latin typeface="Lato"/>
                          <a:ea typeface="Lato"/>
                          <a:cs typeface="Lato"/>
                          <a:sym typeface="Lato"/>
                        </a:rPr>
                        <a:t>i-Com</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4.493</a:t>
                      </a:r>
                      <a:r>
                        <a:rPr lang="de-DE" sz="1400" u="none" cap="none" strike="noStrike">
                          <a:solidFill>
                            <a:schemeClr val="dk2"/>
                          </a:solidFill>
                          <a:latin typeface="Lato"/>
                          <a:ea typeface="Lato"/>
                          <a:cs typeface="Lato"/>
                          <a:sym typeface="Lato"/>
                        </a:rPr>
                        <a:t>,0</a:t>
                      </a:r>
                      <a:r>
                        <a:rPr lang="de-DE">
                          <a:solidFill>
                            <a:schemeClr val="dk2"/>
                          </a:solidFill>
                          <a:latin typeface="Lato"/>
                          <a:ea typeface="Lato"/>
                          <a:cs typeface="Lato"/>
                          <a:sym typeface="Lato"/>
                        </a:rPr>
                        <a:t>6</a:t>
                      </a:r>
                      <a:r>
                        <a:rPr lang="de-DE" sz="1400" u="none" cap="none" strike="noStrike">
                          <a:solidFill>
                            <a:schemeClr val="dk2"/>
                          </a:solidFill>
                          <a:latin typeface="Lato"/>
                          <a:ea typeface="Lato"/>
                          <a:cs typeface="Lato"/>
                          <a:sym typeface="Lato"/>
                        </a:rPr>
                        <a:t>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93950">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Sponsoring</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324</a:t>
                      </a:r>
                      <a:r>
                        <a:rPr lang="de-DE" sz="1400" u="none" cap="none" strike="noStrike">
                          <a:solidFill>
                            <a:schemeClr val="dk2"/>
                          </a:solidFill>
                          <a:latin typeface="Lato"/>
                          <a:ea typeface="Lato"/>
                          <a:cs typeface="Lato"/>
                          <a:sym typeface="Lato"/>
                        </a:rPr>
                        <a:t>,87 €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alpha val="0"/>
                        </a:srgbClr>
                      </a:solidFill>
                      <a:prstDash val="solid"/>
                      <a:round/>
                      <a:headEnd len="sm" w="sm" type="none"/>
                      <a:tailEnd len="sm" w="sm" type="none"/>
                    </a:lnB>
                  </a:tcPr>
                </a:tc>
              </a:tr>
              <a:tr h="479575">
                <a:tc gridSpan="3">
                  <a:txBody>
                    <a:bodyPr/>
                    <a:lstStyle/>
                    <a:p>
                      <a:pPr indent="0" lvl="0" marL="0" marR="0" rtl="0" algn="l">
                        <a:lnSpc>
                          <a:spcPct val="100000"/>
                        </a:lnSpc>
                        <a:spcBef>
                          <a:spcPts val="0"/>
                        </a:spcBef>
                        <a:spcAft>
                          <a:spcPts val="0"/>
                        </a:spcAft>
                        <a:buClr>
                          <a:schemeClr val="dk2"/>
                        </a:buClr>
                        <a:buFont typeface="Lato"/>
                        <a:buNone/>
                      </a:pPr>
                      <a:r>
                        <a:rPr lang="de-DE" sz="1800" u="none" cap="none" strike="noStrike">
                          <a:solidFill>
                            <a:schemeClr val="dk2"/>
                          </a:solidFill>
                          <a:latin typeface="Lato"/>
                          <a:ea typeface="Lato"/>
                          <a:cs typeface="Lato"/>
                          <a:sym typeface="Lato"/>
                        </a:rPr>
                        <a:t>Summe Ausgaben	</a:t>
                      </a:r>
                      <a:endParaRPr/>
                    </a:p>
                  </a:txBody>
                  <a:tcPr marT="91425" marB="91425" marR="91425" marL="91425">
                    <a:lnL cap="flat" cmpd="sng" w="9525">
                      <a:solidFill>
                        <a:srgbClr val="FF8900">
                          <a:alpha val="0"/>
                        </a:srgbClr>
                      </a:solidFill>
                      <a:prstDash val="solid"/>
                      <a:round/>
                      <a:headEnd len="sm" w="sm" type="none"/>
                      <a:tailEnd len="sm" w="sm" type="none"/>
                    </a:lnL>
                    <a:lnR cap="flat" cmpd="sng" w="9525">
                      <a:solidFill>
                        <a:srgbClr val="FF8900">
                          <a:alpha val="0"/>
                        </a:srgbClr>
                      </a:solidFill>
                      <a:prstDash val="solid"/>
                      <a:round/>
                      <a:headEnd len="sm" w="sm" type="none"/>
                      <a:tailEnd len="sm" w="sm" type="none"/>
                    </a:lnR>
                    <a:lnT cap="flat" cmpd="sng" w="9525">
                      <a:solidFill>
                        <a:srgbClr val="FF8900">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2"/>
                        </a:buClr>
                        <a:buFont typeface="Lato"/>
                        <a:buNone/>
                      </a:pPr>
                      <a:r>
                        <a:rPr b="1" lang="de-DE" sz="1800">
                          <a:solidFill>
                            <a:schemeClr val="dk2"/>
                          </a:solidFill>
                          <a:latin typeface="Lato"/>
                          <a:ea typeface="Lato"/>
                          <a:cs typeface="Lato"/>
                          <a:sym typeface="Lato"/>
                        </a:rPr>
                        <a:t>10</a:t>
                      </a:r>
                      <a:r>
                        <a:rPr b="1" lang="de-DE" sz="1800" u="none" cap="none" strike="noStrike">
                          <a:solidFill>
                            <a:schemeClr val="dk2"/>
                          </a:solidFill>
                          <a:latin typeface="Lato"/>
                          <a:ea typeface="Lato"/>
                          <a:cs typeface="Lato"/>
                          <a:sym typeface="Lato"/>
                        </a:rPr>
                        <a:t>1.534,25 €</a:t>
                      </a:r>
                      <a:endParaRPr/>
                    </a:p>
                  </a:txBody>
                  <a:tcPr marT="91425" marB="91425" marR="91425" marL="91425">
                    <a:lnL cap="flat" cmpd="sng" w="9525">
                      <a:solidFill>
                        <a:srgbClr val="FF8900">
                          <a:alpha val="0"/>
                        </a:srgbClr>
                      </a:solidFill>
                      <a:prstDash val="solid"/>
                      <a:round/>
                      <a:headEnd len="sm" w="sm" type="none"/>
                      <a:tailEnd len="sm" w="sm" type="none"/>
                    </a:lnL>
                    <a:lnR cap="flat" cmpd="sng" w="9525">
                      <a:solidFill>
                        <a:srgbClr val="FF8900">
                          <a:alpha val="0"/>
                        </a:srgbClr>
                      </a:solidFill>
                      <a:prstDash val="solid"/>
                      <a:round/>
                      <a:headEnd len="sm" w="sm" type="none"/>
                      <a:tailEnd len="sm" w="sm" type="none"/>
                    </a:lnR>
                    <a:lnT cap="flat" cmpd="sng" w="9525">
                      <a:solidFill>
                        <a:srgbClr val="FF8900">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479575">
                <a:tc gridSpan="3">
                  <a:txBody>
                    <a:bodyPr/>
                    <a:lstStyle/>
                    <a:p>
                      <a:pPr indent="0" lvl="0" marL="0" marR="0" rtl="0" algn="l">
                        <a:lnSpc>
                          <a:spcPct val="100000"/>
                        </a:lnSpc>
                        <a:spcBef>
                          <a:spcPts val="0"/>
                        </a:spcBef>
                        <a:spcAft>
                          <a:spcPts val="0"/>
                        </a:spcAft>
                        <a:buClr>
                          <a:schemeClr val="dk2"/>
                        </a:buClr>
                        <a:buFont typeface="Lato"/>
                        <a:buNone/>
                      </a:pPr>
                      <a:r>
                        <a:rPr lang="de-DE" sz="1800" u="none" cap="none" strike="noStrike">
                          <a:solidFill>
                            <a:schemeClr val="dk2"/>
                          </a:solidFill>
                          <a:latin typeface="Lato"/>
                          <a:ea typeface="Lato"/>
                          <a:cs typeface="Lato"/>
                          <a:sym typeface="Lato"/>
                        </a:rPr>
                        <a:t>Saldo am </a:t>
                      </a:r>
                      <a:r>
                        <a:rPr lang="de-DE" sz="1800">
                          <a:solidFill>
                            <a:schemeClr val="dk2"/>
                          </a:solidFill>
                          <a:latin typeface="Lato"/>
                          <a:ea typeface="Lato"/>
                          <a:cs typeface="Lato"/>
                          <a:sym typeface="Lato"/>
                        </a:rPr>
                        <a:t>30</a:t>
                      </a:r>
                      <a:r>
                        <a:rPr lang="de-DE" sz="1800" u="none" cap="none" strike="noStrike">
                          <a:solidFill>
                            <a:schemeClr val="dk2"/>
                          </a:solidFill>
                          <a:latin typeface="Lato"/>
                          <a:ea typeface="Lato"/>
                          <a:cs typeface="Lato"/>
                          <a:sym typeface="Lato"/>
                        </a:rPr>
                        <a:t>.06.201</a:t>
                      </a:r>
                      <a:r>
                        <a:rPr lang="de-DE" sz="1800">
                          <a:solidFill>
                            <a:schemeClr val="dk2"/>
                          </a:solidFill>
                          <a:latin typeface="Lato"/>
                          <a:ea typeface="Lato"/>
                          <a:cs typeface="Lato"/>
                          <a:sym typeface="Lato"/>
                        </a:rPr>
                        <a:t>7</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2"/>
                        </a:buClr>
                        <a:buFont typeface="Lato"/>
                        <a:buNone/>
                      </a:pPr>
                      <a:r>
                        <a:rPr b="1" lang="de-DE" sz="1800">
                          <a:solidFill>
                            <a:schemeClr val="dk2"/>
                          </a:solidFill>
                          <a:latin typeface="Lato"/>
                          <a:ea typeface="Lato"/>
                          <a:cs typeface="Lato"/>
                          <a:sym typeface="Lato"/>
                        </a:rPr>
                        <a:t>113</a:t>
                      </a:r>
                      <a:r>
                        <a:rPr b="1" lang="de-DE" sz="1800" u="none" cap="none" strike="noStrike">
                          <a:solidFill>
                            <a:schemeClr val="dk2"/>
                          </a:solidFill>
                          <a:latin typeface="Lato"/>
                          <a:ea typeface="Lato"/>
                          <a:cs typeface="Lato"/>
                          <a:sym typeface="Lato"/>
                        </a:rPr>
                        <a:t>.171,03 €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0" name="Shape 820"/>
        <p:cNvGrpSpPr/>
        <p:nvPr/>
      </p:nvGrpSpPr>
      <p:grpSpPr>
        <a:xfrm>
          <a:off x="0" y="0"/>
          <a:ext cx="0" cy="0"/>
          <a:chOff x="0" y="0"/>
          <a:chExt cx="0" cy="0"/>
        </a:xfrm>
      </p:grpSpPr>
      <p:sp>
        <p:nvSpPr>
          <p:cNvPr id="821" name="Google Shape;821;p134"/>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822" name="Google Shape;822;p134"/>
          <p:cNvSpPr txBox="1"/>
          <p:nvPr/>
        </p:nvSpPr>
        <p:spPr>
          <a:xfrm>
            <a:off x="402525" y="325850"/>
            <a:ext cx="8414100"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Kassenbericht 2016/201</a:t>
            </a:r>
            <a:r>
              <a:rPr b="1" lang="de-DE" sz="2400">
                <a:solidFill>
                  <a:srgbClr val="FF8900"/>
                </a:solidFill>
                <a:latin typeface="Lato"/>
                <a:ea typeface="Lato"/>
                <a:cs typeface="Lato"/>
                <a:sym typeface="Lato"/>
              </a:rPr>
              <a:t>7</a:t>
            </a:r>
            <a:endParaRPr/>
          </a:p>
        </p:txBody>
      </p:sp>
      <p:graphicFrame>
        <p:nvGraphicFramePr>
          <p:cNvPr id="823" name="Google Shape;823;p134"/>
          <p:cNvGraphicFramePr/>
          <p:nvPr/>
        </p:nvGraphicFramePr>
        <p:xfrm>
          <a:off x="440700" y="1467350"/>
          <a:ext cx="3000000" cy="3000000"/>
        </p:xfrm>
        <a:graphic>
          <a:graphicData uri="http://schemas.openxmlformats.org/drawingml/2006/table">
            <a:tbl>
              <a:tblPr>
                <a:noFill/>
                <a:tableStyleId>{414AF04D-5F74-4CA3-9AC4-D98190126BC7}</a:tableStyleId>
              </a:tblPr>
              <a:tblGrid>
                <a:gridCol w="1152175"/>
                <a:gridCol w="2899650"/>
                <a:gridCol w="1777950"/>
                <a:gridCol w="2273850"/>
              </a:tblGrid>
              <a:tr h="393950">
                <a:tc>
                  <a:txBody>
                    <a:bodyPr/>
                    <a:lstStyle/>
                    <a:p>
                      <a:pPr indent="0" lvl="0" marL="0" marR="0" rtl="0" algn="l">
                        <a:lnSpc>
                          <a:spcPct val="100000"/>
                        </a:lnSpc>
                        <a:spcBef>
                          <a:spcPts val="0"/>
                        </a:spcBef>
                        <a:spcAft>
                          <a:spcPts val="0"/>
                        </a:spcAft>
                        <a:buClr>
                          <a:srgbClr val="000000"/>
                        </a:buClr>
                        <a:buFont typeface="Lato"/>
                        <a:buNone/>
                      </a:pPr>
                      <a:r>
                        <a:rPr lang="de-DE" sz="1400" u="none" cap="none" strike="noStrike">
                          <a:latin typeface="Lato"/>
                          <a:ea typeface="Lato"/>
                          <a:cs typeface="Lato"/>
                          <a:sym typeface="Lato"/>
                        </a:rPr>
                        <a:t>Salden</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Postbank</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112</a:t>
                      </a:r>
                      <a:r>
                        <a:rPr lang="de-DE" sz="1400" u="none" cap="none" strike="noStrike">
                          <a:solidFill>
                            <a:schemeClr val="dk2"/>
                          </a:solidFill>
                          <a:latin typeface="Lato"/>
                          <a:ea typeface="Lato"/>
                          <a:cs typeface="Lato"/>
                          <a:sym typeface="Lato"/>
                        </a:rPr>
                        <a:t>.</a:t>
                      </a:r>
                      <a:r>
                        <a:rPr lang="de-DE">
                          <a:solidFill>
                            <a:schemeClr val="dk2"/>
                          </a:solidFill>
                          <a:latin typeface="Lato"/>
                          <a:ea typeface="Lato"/>
                          <a:cs typeface="Lato"/>
                          <a:sym typeface="Lato"/>
                        </a:rPr>
                        <a:t>123</a:t>
                      </a:r>
                      <a:r>
                        <a:rPr lang="de-DE" sz="1400" u="none" cap="none" strike="noStrike">
                          <a:solidFill>
                            <a:schemeClr val="dk2"/>
                          </a:solidFill>
                          <a:latin typeface="Lato"/>
                          <a:ea typeface="Lato"/>
                          <a:cs typeface="Lato"/>
                          <a:sym typeface="Lato"/>
                        </a:rPr>
                        <a:t>,56 €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93950">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VISA Prepaid Kreditkarte</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1</a:t>
                      </a:r>
                      <a:r>
                        <a:rPr lang="de-DE" sz="1400" u="none" cap="none" strike="noStrike">
                          <a:solidFill>
                            <a:schemeClr val="dk2"/>
                          </a:solidFill>
                          <a:latin typeface="Lato"/>
                          <a:ea typeface="Lato"/>
                          <a:cs typeface="Lato"/>
                          <a:sym typeface="Lato"/>
                        </a:rPr>
                        <a:t>.047,47 €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479575">
                <a:tc gridSpan="3">
                  <a:txBody>
                    <a:bodyPr/>
                    <a:lstStyle/>
                    <a:p>
                      <a:pPr indent="0" lvl="0" marL="0" marR="0" rtl="0" algn="l">
                        <a:lnSpc>
                          <a:spcPct val="100000"/>
                        </a:lnSpc>
                        <a:spcBef>
                          <a:spcPts val="0"/>
                        </a:spcBef>
                        <a:spcAft>
                          <a:spcPts val="0"/>
                        </a:spcAft>
                        <a:buClr>
                          <a:schemeClr val="dk2"/>
                        </a:buClr>
                        <a:buFont typeface="Lato"/>
                        <a:buNone/>
                      </a:pPr>
                      <a:r>
                        <a:rPr lang="de-DE" sz="1800" u="none" cap="none" strike="noStrike">
                          <a:solidFill>
                            <a:schemeClr val="dk2"/>
                          </a:solidFill>
                          <a:latin typeface="Lato"/>
                          <a:ea typeface="Lato"/>
                          <a:cs typeface="Lato"/>
                          <a:sym typeface="Lato"/>
                        </a:rPr>
                        <a:t>Saldo am </a:t>
                      </a:r>
                      <a:r>
                        <a:rPr lang="de-DE" sz="1800">
                          <a:solidFill>
                            <a:schemeClr val="dk2"/>
                          </a:solidFill>
                          <a:latin typeface="Lato"/>
                          <a:ea typeface="Lato"/>
                          <a:cs typeface="Lato"/>
                          <a:sym typeface="Lato"/>
                        </a:rPr>
                        <a:t>30</a:t>
                      </a:r>
                      <a:r>
                        <a:rPr lang="de-DE" sz="1800" u="none" cap="none" strike="noStrike">
                          <a:solidFill>
                            <a:schemeClr val="dk2"/>
                          </a:solidFill>
                          <a:latin typeface="Lato"/>
                          <a:ea typeface="Lato"/>
                          <a:cs typeface="Lato"/>
                          <a:sym typeface="Lato"/>
                        </a:rPr>
                        <a:t>.06.2017</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hMerge="1"/>
                <a:tc hMerge="1"/>
                <a:tc>
                  <a:txBody>
                    <a:bodyPr/>
                    <a:lstStyle/>
                    <a:p>
                      <a:pPr indent="0" lvl="0" marL="0" marR="0" rtl="0" algn="r">
                        <a:lnSpc>
                          <a:spcPct val="100000"/>
                        </a:lnSpc>
                        <a:spcBef>
                          <a:spcPts val="0"/>
                        </a:spcBef>
                        <a:spcAft>
                          <a:spcPts val="0"/>
                        </a:spcAft>
                        <a:buClr>
                          <a:schemeClr val="dk2"/>
                        </a:buClr>
                        <a:buFont typeface="Lato"/>
                        <a:buNone/>
                      </a:pPr>
                      <a:r>
                        <a:rPr b="1" lang="de-DE" sz="1800">
                          <a:solidFill>
                            <a:schemeClr val="dk2"/>
                          </a:solidFill>
                          <a:latin typeface="Lato"/>
                          <a:ea typeface="Lato"/>
                          <a:cs typeface="Lato"/>
                          <a:sym typeface="Lato"/>
                        </a:rPr>
                        <a:t>113</a:t>
                      </a:r>
                      <a:r>
                        <a:rPr b="1" lang="de-DE" sz="1800" u="none" cap="none" strike="noStrike">
                          <a:solidFill>
                            <a:schemeClr val="dk2"/>
                          </a:solidFill>
                          <a:latin typeface="Lato"/>
                          <a:ea typeface="Lato"/>
                          <a:cs typeface="Lato"/>
                          <a:sym typeface="Lato"/>
                        </a:rPr>
                        <a:t>.</a:t>
                      </a:r>
                      <a:r>
                        <a:rPr b="1" lang="de-DE" sz="1800">
                          <a:solidFill>
                            <a:schemeClr val="dk2"/>
                          </a:solidFill>
                          <a:latin typeface="Lato"/>
                          <a:ea typeface="Lato"/>
                          <a:cs typeface="Lato"/>
                          <a:sym typeface="Lato"/>
                        </a:rPr>
                        <a:t>171</a:t>
                      </a:r>
                      <a:r>
                        <a:rPr b="1" lang="de-DE" sz="1800" u="none" cap="none" strike="noStrike">
                          <a:solidFill>
                            <a:schemeClr val="dk2"/>
                          </a:solidFill>
                          <a:latin typeface="Lato"/>
                          <a:ea typeface="Lato"/>
                          <a:cs typeface="Lato"/>
                          <a:sym typeface="Lato"/>
                        </a:rPr>
                        <a:t>,03 €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sp>
        <p:nvSpPr>
          <p:cNvPr id="828" name="Google Shape;828;p135"/>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829" name="Google Shape;829;p135"/>
          <p:cNvSpPr txBox="1"/>
          <p:nvPr/>
        </p:nvSpPr>
        <p:spPr>
          <a:xfrm>
            <a:off x="402525" y="325850"/>
            <a:ext cx="8414100"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Budgets 2016/201</a:t>
            </a:r>
            <a:r>
              <a:rPr b="1" lang="de-DE" sz="2400">
                <a:solidFill>
                  <a:srgbClr val="FF8900"/>
                </a:solidFill>
                <a:latin typeface="Lato"/>
                <a:ea typeface="Lato"/>
                <a:cs typeface="Lato"/>
                <a:sym typeface="Lato"/>
              </a:rPr>
              <a:t>7</a:t>
            </a:r>
            <a:endParaRPr/>
          </a:p>
        </p:txBody>
      </p:sp>
      <p:graphicFrame>
        <p:nvGraphicFramePr>
          <p:cNvPr id="830" name="Google Shape;830;p135"/>
          <p:cNvGraphicFramePr/>
          <p:nvPr/>
        </p:nvGraphicFramePr>
        <p:xfrm>
          <a:off x="355750" y="1094665"/>
          <a:ext cx="3000000" cy="3000000"/>
        </p:xfrm>
        <a:graphic>
          <a:graphicData uri="http://schemas.openxmlformats.org/drawingml/2006/table">
            <a:tbl>
              <a:tblPr>
                <a:noFill/>
                <a:tableStyleId>{414AF04D-5F74-4CA3-9AC4-D98190126BC7}</a:tableStyleId>
              </a:tblPr>
              <a:tblGrid>
                <a:gridCol w="1912200"/>
                <a:gridCol w="1460800"/>
                <a:gridCol w="1686500"/>
                <a:gridCol w="1686500"/>
                <a:gridCol w="1686500"/>
              </a:tblGrid>
              <a:tr h="405100">
                <a:tc>
                  <a:txBody>
                    <a:bodyPr/>
                    <a:lstStyle/>
                    <a:p>
                      <a:pPr indent="0" lvl="0" marL="0" marR="0" rtl="0" algn="l">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Position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Budget</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Ausgaben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Einnahmen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Differenz</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3882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Präsidium</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8</a:t>
                      </a:r>
                      <a:r>
                        <a:rPr lang="de-DE" sz="1400" u="none" cap="none" strike="noStrike">
                          <a:solidFill>
                            <a:schemeClr val="dk2"/>
                          </a:solidFill>
                          <a:latin typeface="Lato"/>
                          <a:ea typeface="Lato"/>
                          <a:cs typeface="Lato"/>
                          <a:sym typeface="Lato"/>
                        </a:rPr>
                        <a:t>.400,00 €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1</a:t>
                      </a:r>
                      <a:r>
                        <a:rPr lang="de-DE" sz="1400" u="none" cap="none" strike="noStrike">
                          <a:solidFill>
                            <a:schemeClr val="dk2"/>
                          </a:solidFill>
                          <a:latin typeface="Lato"/>
                          <a:ea typeface="Lato"/>
                          <a:cs typeface="Lato"/>
                          <a:sym typeface="Lato"/>
                        </a:rPr>
                        <a:t>.</a:t>
                      </a:r>
                      <a:r>
                        <a:rPr lang="de-DE">
                          <a:solidFill>
                            <a:schemeClr val="dk2"/>
                          </a:solidFill>
                          <a:latin typeface="Lato"/>
                          <a:ea typeface="Lato"/>
                          <a:cs typeface="Lato"/>
                          <a:sym typeface="Lato"/>
                        </a:rPr>
                        <a:t>965</a:t>
                      </a:r>
                      <a:r>
                        <a:rPr lang="de-DE" sz="1400" u="none" cap="none" strike="noStrike">
                          <a:solidFill>
                            <a:schemeClr val="dk2"/>
                          </a:solidFill>
                          <a:latin typeface="Lato"/>
                          <a:ea typeface="Lato"/>
                          <a:cs typeface="Lato"/>
                          <a:sym typeface="Lato"/>
                        </a:rPr>
                        <a:t>.75 €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0,00</a:t>
                      </a:r>
                      <a:r>
                        <a:rPr lang="de-DE" sz="1400" u="none" cap="none" strike="noStrike">
                          <a:solidFill>
                            <a:schemeClr val="dk2"/>
                          </a:solidFill>
                          <a:latin typeface="Lato"/>
                          <a:ea typeface="Lato"/>
                          <a:cs typeface="Lato"/>
                          <a:sym typeface="Lato"/>
                        </a:rPr>
                        <a:t>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lang="de-DE">
                          <a:solidFill>
                            <a:schemeClr val="dk2"/>
                          </a:solidFill>
                          <a:latin typeface="Lato"/>
                          <a:ea typeface="Lato"/>
                          <a:cs typeface="Lato"/>
                          <a:sym typeface="Lato"/>
                        </a:rPr>
                        <a:t>6</a:t>
                      </a:r>
                      <a:r>
                        <a:rPr lang="de-DE" sz="1400" u="none" cap="none" strike="noStrike">
                          <a:solidFill>
                            <a:schemeClr val="dk2"/>
                          </a:solidFill>
                          <a:latin typeface="Lato"/>
                          <a:ea typeface="Lato"/>
                          <a:cs typeface="Lato"/>
                          <a:sym typeface="Lato"/>
                        </a:rPr>
                        <a:t>.</a:t>
                      </a:r>
                      <a:r>
                        <a:rPr lang="de-DE">
                          <a:solidFill>
                            <a:schemeClr val="dk2"/>
                          </a:solidFill>
                          <a:latin typeface="Lato"/>
                          <a:ea typeface="Lato"/>
                          <a:cs typeface="Lato"/>
                          <a:sym typeface="Lato"/>
                        </a:rPr>
                        <a:t>434</a:t>
                      </a:r>
                      <a:r>
                        <a:rPr lang="de-DE" sz="1400" u="none" cap="none" strike="noStrike">
                          <a:solidFill>
                            <a:schemeClr val="dk2"/>
                          </a:solidFill>
                          <a:latin typeface="Lato"/>
                          <a:ea typeface="Lato"/>
                          <a:cs typeface="Lato"/>
                          <a:sym typeface="Lato"/>
                        </a:rPr>
                        <a:t>,25 €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3882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Veranstaltungen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9</a:t>
                      </a:r>
                      <a:r>
                        <a:rPr lang="de-DE" sz="1400" u="none" cap="none" strike="noStrike">
                          <a:solidFill>
                            <a:schemeClr val="dk2"/>
                          </a:solidFill>
                          <a:latin typeface="Lato"/>
                          <a:ea typeface="Lato"/>
                          <a:cs typeface="Lato"/>
                          <a:sym typeface="Lato"/>
                        </a:rPr>
                        <a:t>.350,00 €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19.144,83 €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19.297</a:t>
                      </a:r>
                      <a:r>
                        <a:rPr lang="de-DE" sz="1400" u="none" cap="none" strike="noStrike">
                          <a:solidFill>
                            <a:schemeClr val="dk2"/>
                          </a:solidFill>
                          <a:latin typeface="Lato"/>
                          <a:ea typeface="Lato"/>
                          <a:cs typeface="Lato"/>
                          <a:sym typeface="Lato"/>
                        </a:rPr>
                        <a:t>,08 €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lang="de-DE">
                          <a:solidFill>
                            <a:schemeClr val="dk2"/>
                          </a:solidFill>
                          <a:latin typeface="Lato"/>
                          <a:ea typeface="Lato"/>
                          <a:cs typeface="Lato"/>
                          <a:sym typeface="Lato"/>
                        </a:rPr>
                        <a:t>9.502</a:t>
                      </a:r>
                      <a:r>
                        <a:rPr lang="de-DE" sz="1400" u="none" cap="none" strike="noStrike">
                          <a:solidFill>
                            <a:schemeClr val="dk2"/>
                          </a:solidFill>
                          <a:latin typeface="Lato"/>
                          <a:ea typeface="Lato"/>
                          <a:cs typeface="Lato"/>
                          <a:sym typeface="Lato"/>
                        </a:rPr>
                        <a:t>,25 €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3882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UP School</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6.600,00 €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8</a:t>
                      </a:r>
                      <a:r>
                        <a:rPr lang="de-DE" sz="1400" u="none" cap="none" strike="noStrike">
                          <a:solidFill>
                            <a:schemeClr val="dk2"/>
                          </a:solidFill>
                          <a:latin typeface="Lato"/>
                          <a:ea typeface="Lato"/>
                          <a:cs typeface="Lato"/>
                          <a:sym typeface="Lato"/>
                        </a:rPr>
                        <a:t>.068,25 €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3.</a:t>
                      </a:r>
                      <a:r>
                        <a:rPr lang="de-DE" sz="1400" u="none" cap="none" strike="noStrike">
                          <a:solidFill>
                            <a:schemeClr val="dk2"/>
                          </a:solidFill>
                          <a:latin typeface="Lato"/>
                          <a:ea typeface="Lato"/>
                          <a:cs typeface="Lato"/>
                          <a:sym typeface="Lato"/>
                        </a:rPr>
                        <a:t>400,00 €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lang="de-DE">
                          <a:solidFill>
                            <a:schemeClr val="dk2"/>
                          </a:solidFill>
                          <a:latin typeface="Lato"/>
                          <a:ea typeface="Lato"/>
                          <a:cs typeface="Lato"/>
                          <a:sym typeface="Lato"/>
                        </a:rPr>
                        <a:t>1</a:t>
                      </a:r>
                      <a:r>
                        <a:rPr lang="de-DE" sz="1400" u="none" cap="none" strike="noStrike">
                          <a:solidFill>
                            <a:schemeClr val="dk2"/>
                          </a:solidFill>
                          <a:latin typeface="Lato"/>
                          <a:ea typeface="Lato"/>
                          <a:cs typeface="Lato"/>
                          <a:sym typeface="Lato"/>
                        </a:rPr>
                        <a:t>.931,75 €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3882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AK-Themen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3.100,00 €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7</a:t>
                      </a:r>
                      <a:r>
                        <a:rPr lang="de-DE" sz="1400" u="none" cap="none" strike="noStrike">
                          <a:solidFill>
                            <a:schemeClr val="dk2"/>
                          </a:solidFill>
                          <a:latin typeface="Lato"/>
                          <a:ea typeface="Lato"/>
                          <a:cs typeface="Lato"/>
                          <a:sym typeface="Lato"/>
                        </a:rPr>
                        <a:t>31,12 €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 </a:t>
                      </a:r>
                      <a:r>
                        <a:rPr lang="de-DE">
                          <a:solidFill>
                            <a:schemeClr val="dk2"/>
                          </a:solidFill>
                          <a:latin typeface="Lato"/>
                          <a:ea typeface="Lato"/>
                          <a:cs typeface="Lato"/>
                          <a:sym typeface="Lato"/>
                        </a:rPr>
                        <a:t>485</a:t>
                      </a:r>
                      <a:r>
                        <a:rPr lang="de-DE" sz="1400" u="none" cap="none" strike="noStrike">
                          <a:solidFill>
                            <a:schemeClr val="dk2"/>
                          </a:solidFill>
                          <a:latin typeface="Lato"/>
                          <a:ea typeface="Lato"/>
                          <a:cs typeface="Lato"/>
                          <a:sym typeface="Lato"/>
                        </a:rPr>
                        <a:t>,52 €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lang="de-DE">
                          <a:solidFill>
                            <a:schemeClr val="dk2"/>
                          </a:solidFill>
                          <a:latin typeface="Lato"/>
                          <a:ea typeface="Lato"/>
                          <a:cs typeface="Lato"/>
                          <a:sym typeface="Lato"/>
                        </a:rPr>
                        <a:t>2</a:t>
                      </a:r>
                      <a:r>
                        <a:rPr lang="de-DE" sz="1400" u="none" cap="none" strike="noStrike">
                          <a:solidFill>
                            <a:schemeClr val="dk2"/>
                          </a:solidFill>
                          <a:latin typeface="Lato"/>
                          <a:ea typeface="Lato"/>
                          <a:cs typeface="Lato"/>
                          <a:sym typeface="Lato"/>
                        </a:rPr>
                        <a:t>.854,40 €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3882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Fachschriften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6</a:t>
                      </a:r>
                      <a:r>
                        <a:rPr lang="de-DE" sz="1400" u="none" cap="none" strike="noStrike">
                          <a:solidFill>
                            <a:schemeClr val="dk2"/>
                          </a:solidFill>
                          <a:latin typeface="Lato"/>
                          <a:ea typeface="Lato"/>
                          <a:cs typeface="Lato"/>
                          <a:sym typeface="Lato"/>
                        </a:rPr>
                        <a:t>.0</a:t>
                      </a:r>
                      <a:r>
                        <a:rPr lang="de-DE">
                          <a:solidFill>
                            <a:schemeClr val="dk2"/>
                          </a:solidFill>
                          <a:latin typeface="Lato"/>
                          <a:ea typeface="Lato"/>
                          <a:cs typeface="Lato"/>
                          <a:sym typeface="Lato"/>
                        </a:rPr>
                        <a:t>5</a:t>
                      </a:r>
                      <a:r>
                        <a:rPr lang="de-DE" sz="1400" u="none" cap="none" strike="noStrike">
                          <a:solidFill>
                            <a:schemeClr val="dk2"/>
                          </a:solidFill>
                          <a:latin typeface="Lato"/>
                          <a:ea typeface="Lato"/>
                          <a:cs typeface="Lato"/>
                          <a:sym typeface="Lato"/>
                        </a:rPr>
                        <a:t>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7</a:t>
                      </a:r>
                      <a:r>
                        <a:rPr lang="de-DE" sz="1400" u="none" cap="none" strike="noStrike">
                          <a:solidFill>
                            <a:schemeClr val="dk2"/>
                          </a:solidFill>
                          <a:latin typeface="Lato"/>
                          <a:ea typeface="Lato"/>
                          <a:cs typeface="Lato"/>
                          <a:sym typeface="Lato"/>
                        </a:rPr>
                        <a:t>50,</a:t>
                      </a:r>
                      <a:r>
                        <a:rPr lang="de-DE">
                          <a:solidFill>
                            <a:schemeClr val="dk2"/>
                          </a:solidFill>
                          <a:latin typeface="Lato"/>
                          <a:ea typeface="Lato"/>
                          <a:cs typeface="Lato"/>
                          <a:sym typeface="Lato"/>
                        </a:rPr>
                        <a:t>00</a:t>
                      </a:r>
                      <a:r>
                        <a:rPr lang="de-DE" sz="1400" u="none" cap="none" strike="noStrike">
                          <a:solidFill>
                            <a:schemeClr val="dk2"/>
                          </a:solidFill>
                          <a:latin typeface="Lato"/>
                          <a:ea typeface="Lato"/>
                          <a:cs typeface="Lato"/>
                          <a:sym typeface="Lato"/>
                        </a:rPr>
                        <a:t>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0</a:t>
                      </a:r>
                      <a:r>
                        <a:rPr lang="de-DE" sz="1400" u="none" cap="none" strike="noStrike">
                          <a:solidFill>
                            <a:schemeClr val="dk2"/>
                          </a:solidFill>
                          <a:latin typeface="Lato"/>
                          <a:ea typeface="Lato"/>
                          <a:cs typeface="Lato"/>
                          <a:sym typeface="Lato"/>
                        </a:rPr>
                        <a:t>,00 €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5</a:t>
                      </a:r>
                      <a:r>
                        <a:rPr lang="de-DE" sz="1400" u="none" cap="none" strike="noStrike">
                          <a:solidFill>
                            <a:schemeClr val="dk2"/>
                          </a:solidFill>
                          <a:latin typeface="Lato"/>
                          <a:ea typeface="Lato"/>
                          <a:cs typeface="Lato"/>
                          <a:sym typeface="Lato"/>
                        </a:rPr>
                        <a:t>.300,00 €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4051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Zwischensumme</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33</a:t>
                      </a:r>
                      <a:r>
                        <a:rPr b="1" lang="de-DE" sz="1400" u="none" cap="none" strike="noStrike">
                          <a:solidFill>
                            <a:schemeClr val="dk2"/>
                          </a:solidFill>
                          <a:latin typeface="Lato"/>
                          <a:ea typeface="Lato"/>
                          <a:cs typeface="Lato"/>
                          <a:sym typeface="Lato"/>
                        </a:rPr>
                        <a:t>.500,00 €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3</a:t>
                      </a:r>
                      <a:r>
                        <a:rPr b="1" lang="de-DE" sz="1400" u="none" cap="none" strike="noStrike">
                          <a:solidFill>
                            <a:schemeClr val="dk2"/>
                          </a:solidFill>
                          <a:latin typeface="Lato"/>
                          <a:ea typeface="Lato"/>
                          <a:cs typeface="Lato"/>
                          <a:sym typeface="Lato"/>
                        </a:rPr>
                        <a:t>0.659,95 €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23</a:t>
                      </a:r>
                      <a:r>
                        <a:rPr b="1" lang="de-DE" sz="1400" u="none" cap="none" strike="noStrike">
                          <a:solidFill>
                            <a:schemeClr val="dk2"/>
                          </a:solidFill>
                          <a:latin typeface="Lato"/>
                          <a:ea typeface="Lato"/>
                          <a:cs typeface="Lato"/>
                          <a:sym typeface="Lato"/>
                        </a:rPr>
                        <a:t>.182,60 €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26</a:t>
                      </a:r>
                      <a:r>
                        <a:rPr b="1" lang="de-DE" sz="1400" u="none" cap="none" strike="noStrike">
                          <a:solidFill>
                            <a:schemeClr val="dk2"/>
                          </a:solidFill>
                          <a:latin typeface="Lato"/>
                          <a:ea typeface="Lato"/>
                          <a:cs typeface="Lato"/>
                          <a:sym typeface="Lato"/>
                        </a:rPr>
                        <a:t>.022,</a:t>
                      </a:r>
                      <a:r>
                        <a:rPr b="1" lang="de-DE">
                          <a:solidFill>
                            <a:schemeClr val="dk2"/>
                          </a:solidFill>
                          <a:latin typeface="Lato"/>
                          <a:ea typeface="Lato"/>
                          <a:cs typeface="Lato"/>
                          <a:sym typeface="Lato"/>
                        </a:rPr>
                        <a:t>65</a:t>
                      </a:r>
                      <a:r>
                        <a:rPr b="1" lang="de-DE" sz="1400" u="none" cap="none" strike="noStrike">
                          <a:solidFill>
                            <a:schemeClr val="dk2"/>
                          </a:solidFill>
                          <a:latin typeface="Lato"/>
                          <a:ea typeface="Lato"/>
                          <a:cs typeface="Lato"/>
                          <a:sym typeface="Lato"/>
                        </a:rPr>
                        <a:t>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Google Shape;835;p136"/>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836" name="Google Shape;836;p136"/>
          <p:cNvSpPr txBox="1"/>
          <p:nvPr/>
        </p:nvSpPr>
        <p:spPr>
          <a:xfrm>
            <a:off x="402525" y="325850"/>
            <a:ext cx="8414100"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Budgets 2016/201</a:t>
            </a:r>
            <a:r>
              <a:rPr b="1" lang="de-DE" sz="2400">
                <a:solidFill>
                  <a:srgbClr val="FF8900"/>
                </a:solidFill>
                <a:latin typeface="Lato"/>
                <a:ea typeface="Lato"/>
                <a:cs typeface="Lato"/>
                <a:sym typeface="Lato"/>
              </a:rPr>
              <a:t>7</a:t>
            </a:r>
            <a:endParaRPr/>
          </a:p>
        </p:txBody>
      </p:sp>
      <p:graphicFrame>
        <p:nvGraphicFramePr>
          <p:cNvPr id="837" name="Google Shape;837;p136"/>
          <p:cNvGraphicFramePr/>
          <p:nvPr/>
        </p:nvGraphicFramePr>
        <p:xfrm>
          <a:off x="355750" y="1094665"/>
          <a:ext cx="3000000" cy="3000000"/>
        </p:xfrm>
        <a:graphic>
          <a:graphicData uri="http://schemas.openxmlformats.org/drawingml/2006/table">
            <a:tbl>
              <a:tblPr>
                <a:noFill/>
                <a:tableStyleId>{414AF04D-5F74-4CA3-9AC4-D98190126BC7}</a:tableStyleId>
              </a:tblPr>
              <a:tblGrid>
                <a:gridCol w="1912200"/>
                <a:gridCol w="1460800"/>
                <a:gridCol w="1686500"/>
                <a:gridCol w="1686500"/>
                <a:gridCol w="1686500"/>
              </a:tblGrid>
              <a:tr h="405100">
                <a:tc>
                  <a:txBody>
                    <a:bodyPr/>
                    <a:lstStyle/>
                    <a:p>
                      <a:pPr indent="0" lvl="0" marL="0" marR="0" rtl="0" algn="l">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Position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Budget</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Ausgaben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Einnahmen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Differenz</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3882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Zwischensumme</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33</a:t>
                      </a:r>
                      <a:r>
                        <a:rPr b="1" lang="de-DE" sz="1400" u="none" cap="none" strike="noStrike">
                          <a:solidFill>
                            <a:schemeClr val="dk2"/>
                          </a:solidFill>
                          <a:latin typeface="Lato"/>
                          <a:ea typeface="Lato"/>
                          <a:cs typeface="Lato"/>
                          <a:sym typeface="Lato"/>
                        </a:rPr>
                        <a:t>.500,00 €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3</a:t>
                      </a:r>
                      <a:r>
                        <a:rPr b="1" lang="de-DE" sz="1400" u="none" cap="none" strike="noStrike">
                          <a:solidFill>
                            <a:schemeClr val="dk2"/>
                          </a:solidFill>
                          <a:latin typeface="Lato"/>
                          <a:ea typeface="Lato"/>
                          <a:cs typeface="Lato"/>
                          <a:sym typeface="Lato"/>
                        </a:rPr>
                        <a:t>0.659,95 €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23</a:t>
                      </a:r>
                      <a:r>
                        <a:rPr b="1" lang="de-DE" sz="1400" u="none" cap="none" strike="noStrike">
                          <a:solidFill>
                            <a:schemeClr val="dk2"/>
                          </a:solidFill>
                          <a:latin typeface="Lato"/>
                          <a:ea typeface="Lato"/>
                          <a:cs typeface="Lato"/>
                          <a:sym typeface="Lato"/>
                        </a:rPr>
                        <a:t>.182,60 €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26</a:t>
                      </a:r>
                      <a:r>
                        <a:rPr b="1" lang="de-DE" sz="1400" u="none" cap="none" strike="noStrike">
                          <a:solidFill>
                            <a:schemeClr val="dk2"/>
                          </a:solidFill>
                          <a:latin typeface="Lato"/>
                          <a:ea typeface="Lato"/>
                          <a:cs typeface="Lato"/>
                          <a:sym typeface="Lato"/>
                        </a:rPr>
                        <a:t>.022,</a:t>
                      </a:r>
                      <a:r>
                        <a:rPr b="1" lang="de-DE">
                          <a:solidFill>
                            <a:schemeClr val="dk2"/>
                          </a:solidFill>
                          <a:latin typeface="Lato"/>
                          <a:ea typeface="Lato"/>
                          <a:cs typeface="Lato"/>
                          <a:sym typeface="Lato"/>
                        </a:rPr>
                        <a:t>65</a:t>
                      </a:r>
                      <a:r>
                        <a:rPr b="1" lang="de-DE" sz="1400" u="none" cap="none" strike="noStrike">
                          <a:solidFill>
                            <a:schemeClr val="dk2"/>
                          </a:solidFill>
                          <a:latin typeface="Lato"/>
                          <a:ea typeface="Lato"/>
                          <a:cs typeface="Lato"/>
                          <a:sym typeface="Lato"/>
                        </a:rPr>
                        <a:t>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r>
              <a:tr h="3882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Geschäftsbetrieb</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2857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10</a:t>
                      </a:r>
                      <a:r>
                        <a:rPr lang="de-DE" sz="1400" u="none" cap="none" strike="noStrike">
                          <a:solidFill>
                            <a:schemeClr val="dk2"/>
                          </a:solidFill>
                          <a:latin typeface="Lato"/>
                          <a:ea typeface="Lato"/>
                          <a:cs typeface="Lato"/>
                          <a:sym typeface="Lato"/>
                        </a:rPr>
                        <a:t>.400,00 €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2857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8</a:t>
                      </a:r>
                      <a:r>
                        <a:rPr lang="de-DE" sz="1400" u="none" cap="none" strike="noStrike">
                          <a:solidFill>
                            <a:schemeClr val="dk2"/>
                          </a:solidFill>
                          <a:latin typeface="Lato"/>
                          <a:ea typeface="Lato"/>
                          <a:cs typeface="Lato"/>
                          <a:sym typeface="Lato"/>
                        </a:rPr>
                        <a:t>.116,</a:t>
                      </a:r>
                      <a:r>
                        <a:rPr lang="de-DE">
                          <a:solidFill>
                            <a:schemeClr val="dk2"/>
                          </a:solidFill>
                          <a:latin typeface="Lato"/>
                          <a:ea typeface="Lato"/>
                          <a:cs typeface="Lato"/>
                          <a:sym typeface="Lato"/>
                        </a:rPr>
                        <a:t>17</a:t>
                      </a:r>
                      <a:r>
                        <a:rPr lang="de-DE" sz="1400" u="none" cap="none" strike="noStrike">
                          <a:solidFill>
                            <a:schemeClr val="dk2"/>
                          </a:solidFill>
                          <a:latin typeface="Lato"/>
                          <a:ea typeface="Lato"/>
                          <a:cs typeface="Lato"/>
                          <a:sym typeface="Lato"/>
                        </a:rPr>
                        <a:t>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2857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45</a:t>
                      </a:r>
                      <a:r>
                        <a:rPr lang="de-DE" sz="1400" u="none" cap="none" strike="noStrike">
                          <a:solidFill>
                            <a:schemeClr val="dk2"/>
                          </a:solidFill>
                          <a:latin typeface="Lato"/>
                          <a:ea typeface="Lato"/>
                          <a:cs typeface="Lato"/>
                          <a:sym typeface="Lato"/>
                        </a:rPr>
                        <a:t>,48 €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2857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lang="de-DE">
                          <a:solidFill>
                            <a:schemeClr val="dk2"/>
                          </a:solidFill>
                          <a:latin typeface="Lato"/>
                          <a:ea typeface="Lato"/>
                          <a:cs typeface="Lato"/>
                          <a:sym typeface="Lato"/>
                        </a:rPr>
                        <a:t>2.329</a:t>
                      </a:r>
                      <a:r>
                        <a:rPr lang="de-DE" sz="1400" u="none" cap="none" strike="noStrike">
                          <a:solidFill>
                            <a:schemeClr val="dk2"/>
                          </a:solidFill>
                          <a:latin typeface="Lato"/>
                          <a:ea typeface="Lato"/>
                          <a:cs typeface="Lato"/>
                          <a:sym typeface="Lato"/>
                        </a:rPr>
                        <a:t>,31 €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2857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3882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Webseite</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27</a:t>
                      </a:r>
                      <a:r>
                        <a:rPr lang="de-DE" sz="1400" u="none" cap="none" strike="noStrike">
                          <a:solidFill>
                            <a:schemeClr val="dk2"/>
                          </a:solidFill>
                          <a:latin typeface="Lato"/>
                          <a:ea typeface="Lato"/>
                          <a:cs typeface="Lato"/>
                          <a:sym typeface="Lato"/>
                        </a:rPr>
                        <a:t>.000,00 €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13</a:t>
                      </a:r>
                      <a:r>
                        <a:rPr lang="de-DE" sz="1400" u="none" cap="none" strike="noStrike">
                          <a:solidFill>
                            <a:schemeClr val="dk2"/>
                          </a:solidFill>
                          <a:latin typeface="Lato"/>
                          <a:ea typeface="Lato"/>
                          <a:cs typeface="Lato"/>
                          <a:sym typeface="Lato"/>
                        </a:rPr>
                        <a:t>.827,</a:t>
                      </a:r>
                      <a:r>
                        <a:rPr lang="de-DE">
                          <a:solidFill>
                            <a:schemeClr val="dk2"/>
                          </a:solidFill>
                          <a:latin typeface="Lato"/>
                          <a:ea typeface="Lato"/>
                          <a:cs typeface="Lato"/>
                          <a:sym typeface="Lato"/>
                        </a:rPr>
                        <a:t>3</a:t>
                      </a:r>
                      <a:r>
                        <a:rPr lang="de-DE" sz="1400" u="none" cap="none" strike="noStrike">
                          <a:solidFill>
                            <a:schemeClr val="dk2"/>
                          </a:solidFill>
                          <a:latin typeface="Lato"/>
                          <a:ea typeface="Lato"/>
                          <a:cs typeface="Lato"/>
                          <a:sym typeface="Lato"/>
                        </a:rPr>
                        <a:t>5 €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62</a:t>
                      </a:r>
                      <a:r>
                        <a:rPr lang="de-DE" sz="1400" u="none" cap="none" strike="noStrike">
                          <a:solidFill>
                            <a:schemeClr val="dk2"/>
                          </a:solidFill>
                          <a:latin typeface="Lato"/>
                          <a:ea typeface="Lato"/>
                          <a:cs typeface="Lato"/>
                          <a:sym typeface="Lato"/>
                        </a:rPr>
                        <a:t>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lang="de-DE">
                          <a:solidFill>
                            <a:schemeClr val="dk2"/>
                          </a:solidFill>
                          <a:latin typeface="Lato"/>
                          <a:ea typeface="Lato"/>
                          <a:cs typeface="Lato"/>
                          <a:sym typeface="Lato"/>
                        </a:rPr>
                        <a:t>13</a:t>
                      </a:r>
                      <a:r>
                        <a:rPr lang="de-DE" sz="1400" u="none" cap="none" strike="noStrike">
                          <a:solidFill>
                            <a:schemeClr val="dk2"/>
                          </a:solidFill>
                          <a:latin typeface="Lato"/>
                          <a:ea typeface="Lato"/>
                          <a:cs typeface="Lato"/>
                          <a:sym typeface="Lato"/>
                        </a:rPr>
                        <a:t>.792,65 €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3882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Werbematerialien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6</a:t>
                      </a:r>
                      <a:r>
                        <a:rPr lang="de-DE" sz="1400" u="none" cap="none" strike="noStrike">
                          <a:solidFill>
                            <a:schemeClr val="dk2"/>
                          </a:solidFill>
                          <a:latin typeface="Lato"/>
                          <a:ea typeface="Lato"/>
                          <a:cs typeface="Lato"/>
                          <a:sym typeface="Lato"/>
                        </a:rPr>
                        <a:t>.</a:t>
                      </a:r>
                      <a:r>
                        <a:rPr lang="de-DE">
                          <a:solidFill>
                            <a:schemeClr val="dk2"/>
                          </a:solidFill>
                          <a:latin typeface="Lato"/>
                          <a:ea typeface="Lato"/>
                          <a:cs typeface="Lato"/>
                          <a:sym typeface="Lato"/>
                        </a:rPr>
                        <a:t>2</a:t>
                      </a:r>
                      <a:r>
                        <a:rPr lang="de-DE" sz="1400" u="none" cap="none" strike="noStrike">
                          <a:solidFill>
                            <a:schemeClr val="dk2"/>
                          </a:solidFill>
                          <a:latin typeface="Lato"/>
                          <a:ea typeface="Lato"/>
                          <a:cs typeface="Lato"/>
                          <a:sym typeface="Lato"/>
                        </a:rPr>
                        <a:t>00,00 €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4.973</a:t>
                      </a:r>
                      <a:r>
                        <a:rPr lang="de-DE" sz="1400" u="none" cap="none" strike="noStrike">
                          <a:solidFill>
                            <a:schemeClr val="dk2"/>
                          </a:solidFill>
                          <a:latin typeface="Lato"/>
                          <a:ea typeface="Lato"/>
                          <a:cs typeface="Lato"/>
                          <a:sym typeface="Lato"/>
                        </a:rPr>
                        <a:t>,02 €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 1.205,00 €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lang="de-DE">
                          <a:solidFill>
                            <a:schemeClr val="dk2"/>
                          </a:solidFill>
                          <a:latin typeface="Lato"/>
                          <a:ea typeface="Lato"/>
                          <a:cs typeface="Lato"/>
                          <a:sym typeface="Lato"/>
                        </a:rPr>
                        <a:t>2</a:t>
                      </a:r>
                      <a:r>
                        <a:rPr lang="de-DE" sz="1400" u="none" cap="none" strike="noStrike">
                          <a:solidFill>
                            <a:schemeClr val="dk2"/>
                          </a:solidFill>
                          <a:latin typeface="Lato"/>
                          <a:ea typeface="Lato"/>
                          <a:cs typeface="Lato"/>
                          <a:sym typeface="Lato"/>
                        </a:rPr>
                        <a:t>.431,98 €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3882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Personalkosten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45</a:t>
                      </a:r>
                      <a:r>
                        <a:rPr lang="de-DE" sz="1400" u="none" cap="none" strike="noStrike">
                          <a:solidFill>
                            <a:schemeClr val="dk2"/>
                          </a:solidFill>
                          <a:latin typeface="Lato"/>
                          <a:ea typeface="Lato"/>
                          <a:cs typeface="Lato"/>
                          <a:sym typeface="Lato"/>
                        </a:rPr>
                        <a:t>.1</a:t>
                      </a:r>
                      <a:r>
                        <a:rPr lang="de-DE">
                          <a:solidFill>
                            <a:schemeClr val="dk2"/>
                          </a:solidFill>
                          <a:latin typeface="Lato"/>
                          <a:ea typeface="Lato"/>
                          <a:cs typeface="Lato"/>
                          <a:sym typeface="Lato"/>
                        </a:rPr>
                        <a:t>5</a:t>
                      </a:r>
                      <a:r>
                        <a:rPr lang="de-DE" sz="1400" u="none" cap="none" strike="noStrike">
                          <a:solidFill>
                            <a:schemeClr val="dk2"/>
                          </a:solidFill>
                          <a:latin typeface="Lato"/>
                          <a:ea typeface="Lato"/>
                          <a:cs typeface="Lato"/>
                          <a:sym typeface="Lato"/>
                        </a:rPr>
                        <a:t>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38.842</a:t>
                      </a:r>
                      <a:r>
                        <a:rPr lang="de-DE" sz="1400" u="none" cap="none" strike="noStrike">
                          <a:solidFill>
                            <a:schemeClr val="dk2"/>
                          </a:solidFill>
                          <a:latin typeface="Lato"/>
                          <a:ea typeface="Lato"/>
                          <a:cs typeface="Lato"/>
                          <a:sym typeface="Lato"/>
                        </a:rPr>
                        <a:t>,83 €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0</a:t>
                      </a:r>
                      <a:r>
                        <a:rPr lang="de-DE" sz="1400" u="none" cap="none" strike="noStrike">
                          <a:solidFill>
                            <a:schemeClr val="dk2"/>
                          </a:solidFill>
                          <a:latin typeface="Lato"/>
                          <a:ea typeface="Lato"/>
                          <a:cs typeface="Lato"/>
                          <a:sym typeface="Lato"/>
                        </a:rPr>
                        <a:t>,00 €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6</a:t>
                      </a:r>
                      <a:r>
                        <a:rPr lang="de-DE" sz="1400" u="none" cap="none" strike="noStrike">
                          <a:solidFill>
                            <a:schemeClr val="dk2"/>
                          </a:solidFill>
                          <a:latin typeface="Lato"/>
                          <a:ea typeface="Lato"/>
                          <a:cs typeface="Lato"/>
                          <a:sym typeface="Lato"/>
                        </a:rPr>
                        <a:t>.307,17 €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405100">
                <a:tc>
                  <a:txBody>
                    <a:bodyPr/>
                    <a:lstStyle/>
                    <a:p>
                      <a:pPr indent="0" lvl="0" marL="0" marR="0" rtl="0" algn="l">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Zwischensumme</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122</a:t>
                      </a:r>
                      <a:r>
                        <a:rPr b="1" lang="de-DE" sz="1400" u="none" cap="none" strike="noStrike">
                          <a:solidFill>
                            <a:schemeClr val="dk2"/>
                          </a:solidFill>
                          <a:latin typeface="Lato"/>
                          <a:ea typeface="Lato"/>
                          <a:cs typeface="Lato"/>
                          <a:sym typeface="Lato"/>
                        </a:rPr>
                        <a:t>.250,00 €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96</a:t>
                      </a:r>
                      <a:r>
                        <a:rPr b="1" lang="de-DE" sz="1400" u="none" cap="none" strike="noStrike">
                          <a:solidFill>
                            <a:schemeClr val="dk2"/>
                          </a:solidFill>
                          <a:latin typeface="Lato"/>
                          <a:ea typeface="Lato"/>
                          <a:cs typeface="Lato"/>
                          <a:sym typeface="Lato"/>
                        </a:rPr>
                        <a:t>.419,32 €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25</a:t>
                      </a:r>
                      <a:r>
                        <a:rPr b="1" lang="de-DE" sz="1400" u="none" cap="none" strike="noStrike">
                          <a:solidFill>
                            <a:schemeClr val="dk2"/>
                          </a:solidFill>
                          <a:latin typeface="Lato"/>
                          <a:ea typeface="Lato"/>
                          <a:cs typeface="Lato"/>
                          <a:sym typeface="Lato"/>
                        </a:rPr>
                        <a:t>.053,08 €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50</a:t>
                      </a:r>
                      <a:r>
                        <a:rPr b="1" lang="de-DE" sz="1400" u="none" cap="none" strike="noStrike">
                          <a:solidFill>
                            <a:schemeClr val="dk2"/>
                          </a:solidFill>
                          <a:latin typeface="Lato"/>
                          <a:ea typeface="Lato"/>
                          <a:cs typeface="Lato"/>
                          <a:sym typeface="Lato"/>
                        </a:rPr>
                        <a:t>.883,7</a:t>
                      </a:r>
                      <a:r>
                        <a:rPr b="1" lang="de-DE">
                          <a:solidFill>
                            <a:schemeClr val="dk2"/>
                          </a:solidFill>
                          <a:latin typeface="Lato"/>
                          <a:ea typeface="Lato"/>
                          <a:cs typeface="Lato"/>
                          <a:sym typeface="Lato"/>
                        </a:rPr>
                        <a:t>6</a:t>
                      </a:r>
                      <a:r>
                        <a:rPr b="1" lang="de-DE" sz="1400" u="none" cap="none" strike="noStrike">
                          <a:solidFill>
                            <a:schemeClr val="dk2"/>
                          </a:solidFill>
                          <a:latin typeface="Lato"/>
                          <a:ea typeface="Lato"/>
                          <a:cs typeface="Lato"/>
                          <a:sym typeface="Lato"/>
                        </a:rPr>
                        <a:t>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1" name="Shape 841"/>
        <p:cNvGrpSpPr/>
        <p:nvPr/>
      </p:nvGrpSpPr>
      <p:grpSpPr>
        <a:xfrm>
          <a:off x="0" y="0"/>
          <a:ext cx="0" cy="0"/>
          <a:chOff x="0" y="0"/>
          <a:chExt cx="0" cy="0"/>
        </a:xfrm>
      </p:grpSpPr>
      <p:sp>
        <p:nvSpPr>
          <p:cNvPr id="842" name="Google Shape;842;p137"/>
          <p:cNvSpPr txBox="1"/>
          <p:nvPr/>
        </p:nvSpPr>
        <p:spPr>
          <a:xfrm>
            <a:off x="303275" y="4664225"/>
            <a:ext cx="2834100" cy="37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843" name="Google Shape;843;p137"/>
          <p:cNvSpPr txBox="1"/>
          <p:nvPr/>
        </p:nvSpPr>
        <p:spPr>
          <a:xfrm>
            <a:off x="402525" y="325850"/>
            <a:ext cx="8414100"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Mitgliedsbeiträge / Sponsoring</a:t>
            </a:r>
            <a:endParaRPr/>
          </a:p>
        </p:txBody>
      </p:sp>
      <p:graphicFrame>
        <p:nvGraphicFramePr>
          <p:cNvPr id="844" name="Google Shape;844;p137"/>
          <p:cNvGraphicFramePr/>
          <p:nvPr/>
        </p:nvGraphicFramePr>
        <p:xfrm>
          <a:off x="394050" y="1544200"/>
          <a:ext cx="3000000" cy="3000000"/>
        </p:xfrm>
        <a:graphic>
          <a:graphicData uri="http://schemas.openxmlformats.org/drawingml/2006/table">
            <a:tbl>
              <a:tblPr>
                <a:noFill/>
                <a:tableStyleId>{414AF04D-5F74-4CA3-9AC4-D98190126BC7}</a:tableStyleId>
              </a:tblPr>
              <a:tblGrid>
                <a:gridCol w="2283450"/>
                <a:gridCol w="1422675"/>
                <a:gridCol w="1353375"/>
                <a:gridCol w="1686500"/>
                <a:gridCol w="1686500"/>
              </a:tblGrid>
              <a:tr h="452750">
                <a:tc>
                  <a:txBody>
                    <a:bodyPr/>
                    <a:lstStyle/>
                    <a:p>
                      <a:pPr indent="0" lvl="0" marL="0" marR="0" rtl="0" algn="l">
                        <a:lnSpc>
                          <a:spcPct val="100000"/>
                        </a:lnSpc>
                        <a:spcBef>
                          <a:spcPts val="0"/>
                        </a:spcBef>
                        <a:spcAft>
                          <a:spcPts val="0"/>
                        </a:spcAft>
                        <a:buClr>
                          <a:srgbClr val="000000"/>
                        </a:buClr>
                        <a:buFont typeface="Arial"/>
                        <a:buNone/>
                      </a:pPr>
                      <a:r>
                        <a:t/>
                      </a:r>
                      <a:endParaRPr sz="1400" u="none" cap="none" strike="noStrike">
                        <a:solidFill>
                          <a:schemeClr val="dk2"/>
                        </a:solidFill>
                        <a:latin typeface="Lato"/>
                        <a:ea typeface="Lato"/>
                        <a:cs typeface="Lato"/>
                        <a:sym typeface="Lato"/>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Budget</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Ausgaben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Einnahmen</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Differenz</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402925">
                <a:tc>
                  <a:txBody>
                    <a:bodyPr/>
                    <a:lstStyle/>
                    <a:p>
                      <a:pPr indent="0" lvl="0" marL="0" marR="0" rtl="0" algn="l">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Mitgliedsbeiträge</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6</a:t>
                      </a:r>
                      <a:r>
                        <a:rPr lang="de-DE" sz="1400" u="none" cap="none" strike="noStrike">
                          <a:solidFill>
                            <a:schemeClr val="dk2"/>
                          </a:solidFill>
                          <a:latin typeface="Lato"/>
                          <a:ea typeface="Lato"/>
                          <a:cs typeface="Lato"/>
                          <a:sym typeface="Lato"/>
                        </a:rPr>
                        <a:t>5.000,00 €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297</a:t>
                      </a:r>
                      <a:r>
                        <a:rPr lang="de-DE" sz="1400" u="none" cap="none" strike="noStrike">
                          <a:solidFill>
                            <a:schemeClr val="dk2"/>
                          </a:solidFill>
                          <a:latin typeface="Lato"/>
                          <a:ea typeface="Lato"/>
                          <a:cs typeface="Lato"/>
                          <a:sym typeface="Lato"/>
                        </a:rPr>
                        <a:t>,00 €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6</a:t>
                      </a:r>
                      <a:r>
                        <a:rPr lang="de-DE">
                          <a:solidFill>
                            <a:schemeClr val="dk2"/>
                          </a:solidFill>
                          <a:latin typeface="Lato"/>
                          <a:ea typeface="Lato"/>
                          <a:cs typeface="Lato"/>
                          <a:sym typeface="Lato"/>
                        </a:rPr>
                        <a:t>8</a:t>
                      </a:r>
                      <a:r>
                        <a:rPr lang="de-DE" sz="1400" u="none" cap="none" strike="noStrike">
                          <a:solidFill>
                            <a:schemeClr val="dk2"/>
                          </a:solidFill>
                          <a:latin typeface="Lato"/>
                          <a:ea typeface="Lato"/>
                          <a:cs typeface="Lato"/>
                          <a:sym typeface="Lato"/>
                        </a:rPr>
                        <a:t>.630,00 €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3</a:t>
                      </a:r>
                      <a:r>
                        <a:rPr lang="de-DE" sz="1400" u="none" cap="none" strike="noStrike">
                          <a:solidFill>
                            <a:schemeClr val="dk2"/>
                          </a:solidFill>
                          <a:latin typeface="Lato"/>
                          <a:ea typeface="Lato"/>
                          <a:cs typeface="Lato"/>
                          <a:sym typeface="Lato"/>
                        </a:rPr>
                        <a:t>.333,00 €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402925">
                <a:tc>
                  <a:txBody>
                    <a:bodyPr/>
                    <a:lstStyle/>
                    <a:p>
                      <a:pPr indent="0" lvl="0" marL="0" marR="0" rtl="0" algn="l">
                        <a:lnSpc>
                          <a:spcPct val="100000"/>
                        </a:lnSpc>
                        <a:spcBef>
                          <a:spcPts val="0"/>
                        </a:spcBef>
                        <a:spcAft>
                          <a:spcPts val="0"/>
                        </a:spcAft>
                        <a:buNone/>
                      </a:pPr>
                      <a:r>
                        <a:rPr b="1" lang="de-DE">
                          <a:solidFill>
                            <a:schemeClr val="dk2"/>
                          </a:solidFill>
                          <a:latin typeface="Lato"/>
                          <a:ea typeface="Lato"/>
                          <a:cs typeface="Lato"/>
                          <a:sym typeface="Lato"/>
                        </a:rPr>
                        <a:t>i-Com</a:t>
                      </a:r>
                      <a:endParaRPr b="1" sz="1400" u="none" cap="none" strike="noStrike">
                        <a:solidFill>
                          <a:schemeClr val="dk2"/>
                        </a:solidFill>
                        <a:latin typeface="Lato"/>
                        <a:ea typeface="Lato"/>
                        <a:cs typeface="Lato"/>
                        <a:sym typeface="Lato"/>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de-DE">
                          <a:solidFill>
                            <a:schemeClr val="dk2"/>
                          </a:solidFill>
                          <a:latin typeface="Lato"/>
                          <a:ea typeface="Lato"/>
                          <a:cs typeface="Lato"/>
                          <a:sym typeface="Lato"/>
                        </a:rPr>
                        <a:t>-</a:t>
                      </a:r>
                      <a:endParaRPr>
                        <a:solidFill>
                          <a:schemeClr val="dk2"/>
                        </a:solidFill>
                        <a:latin typeface="Lato"/>
                        <a:ea typeface="Lato"/>
                        <a:cs typeface="Lato"/>
                        <a:sym typeface="Lato"/>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lang="de-DE">
                          <a:solidFill>
                            <a:schemeClr val="dk2"/>
                          </a:solidFill>
                          <a:latin typeface="Lato"/>
                          <a:ea typeface="Lato"/>
                          <a:cs typeface="Lato"/>
                          <a:sym typeface="Lato"/>
                        </a:rPr>
                        <a:t>4.493,06 €</a:t>
                      </a:r>
                      <a:endParaRPr>
                        <a:solidFill>
                          <a:schemeClr val="dk2"/>
                        </a:solidFill>
                        <a:latin typeface="Lato"/>
                        <a:ea typeface="Lato"/>
                        <a:cs typeface="Lato"/>
                        <a:sym typeface="Lato"/>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lang="de-DE">
                          <a:solidFill>
                            <a:schemeClr val="dk2"/>
                          </a:solidFill>
                          <a:latin typeface="Lato"/>
                          <a:ea typeface="Lato"/>
                          <a:cs typeface="Lato"/>
                          <a:sym typeface="Lato"/>
                        </a:rPr>
                        <a:t>3.278,00 €</a:t>
                      </a:r>
                      <a:endParaRPr sz="1400" u="none" cap="none" strike="noStrike">
                        <a:solidFill>
                          <a:schemeClr val="dk2"/>
                        </a:solidFill>
                        <a:latin typeface="Lato"/>
                        <a:ea typeface="Lato"/>
                        <a:cs typeface="Lato"/>
                        <a:sym typeface="Lato"/>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c>
                  <a:txBody>
                    <a:bodyPr/>
                    <a:lstStyle/>
                    <a:p>
                      <a:pPr indent="-317500" lvl="0" marL="457200" marR="0" rtl="0" algn="r">
                        <a:lnSpc>
                          <a:spcPct val="100000"/>
                        </a:lnSpc>
                        <a:spcBef>
                          <a:spcPts val="0"/>
                        </a:spcBef>
                        <a:spcAft>
                          <a:spcPts val="0"/>
                        </a:spcAft>
                        <a:buClr>
                          <a:schemeClr val="dk2"/>
                        </a:buClr>
                        <a:buSzPts val="1400"/>
                        <a:buFont typeface="Lato"/>
                        <a:buChar char="-"/>
                      </a:pPr>
                      <a:r>
                        <a:rPr lang="de-DE">
                          <a:solidFill>
                            <a:schemeClr val="dk2"/>
                          </a:solidFill>
                          <a:latin typeface="Lato"/>
                          <a:ea typeface="Lato"/>
                          <a:cs typeface="Lato"/>
                          <a:sym typeface="Lato"/>
                        </a:rPr>
                        <a:t>1.215,06 €</a:t>
                      </a:r>
                      <a:endParaRPr>
                        <a:solidFill>
                          <a:schemeClr val="dk2"/>
                        </a:solidFill>
                        <a:latin typeface="Lato"/>
                        <a:ea typeface="Lato"/>
                        <a:cs typeface="Lato"/>
                        <a:sym typeface="Lato"/>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402925">
                <a:tc>
                  <a:txBody>
                    <a:bodyPr/>
                    <a:lstStyle/>
                    <a:p>
                      <a:pPr indent="0" lvl="0" marL="0" marR="0" rtl="0" algn="l">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Sponsoring</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sz="1400" u="none" cap="none" strike="noStrike">
                          <a:solidFill>
                            <a:schemeClr val="dk2"/>
                          </a:solidFill>
                          <a:latin typeface="Lato"/>
                          <a:ea typeface="Lato"/>
                          <a:cs typeface="Lato"/>
                          <a:sym typeface="Lato"/>
                        </a:rPr>
                        <a:t>25.000,00 €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324,87 €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48</a:t>
                      </a:r>
                      <a:r>
                        <a:rPr lang="de-DE" sz="1400" u="none" cap="none" strike="noStrike">
                          <a:solidFill>
                            <a:schemeClr val="dk2"/>
                          </a:solidFill>
                          <a:latin typeface="Lato"/>
                          <a:ea typeface="Lato"/>
                          <a:cs typeface="Lato"/>
                          <a:sym typeface="Lato"/>
                        </a:rPr>
                        <a:t>.665,00 €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lang="de-DE">
                          <a:solidFill>
                            <a:schemeClr val="dk2"/>
                          </a:solidFill>
                          <a:latin typeface="Lato"/>
                          <a:ea typeface="Lato"/>
                          <a:cs typeface="Lato"/>
                          <a:sym typeface="Lato"/>
                        </a:rPr>
                        <a:t>23</a:t>
                      </a:r>
                      <a:r>
                        <a:rPr lang="de-DE" sz="1400" u="none" cap="none" strike="noStrike">
                          <a:solidFill>
                            <a:schemeClr val="dk2"/>
                          </a:solidFill>
                          <a:latin typeface="Lato"/>
                          <a:ea typeface="Lato"/>
                          <a:cs typeface="Lato"/>
                          <a:sym typeface="Lato"/>
                        </a:rPr>
                        <a:t>.340,</a:t>
                      </a:r>
                      <a:r>
                        <a:rPr lang="de-DE">
                          <a:solidFill>
                            <a:schemeClr val="dk2"/>
                          </a:solidFill>
                          <a:latin typeface="Lato"/>
                          <a:ea typeface="Lato"/>
                          <a:cs typeface="Lato"/>
                          <a:sym typeface="Lato"/>
                        </a:rPr>
                        <a:t>13</a:t>
                      </a:r>
                      <a:r>
                        <a:rPr lang="de-DE" sz="1400" u="none" cap="none" strike="noStrike">
                          <a:solidFill>
                            <a:schemeClr val="dk2"/>
                          </a:solidFill>
                          <a:latin typeface="Lato"/>
                          <a:ea typeface="Lato"/>
                          <a:cs typeface="Lato"/>
                          <a:sym typeface="Lato"/>
                        </a:rPr>
                        <a:t>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FF8900"/>
                      </a:solidFill>
                      <a:prstDash val="solid"/>
                      <a:round/>
                      <a:headEnd len="sm" w="sm" type="none"/>
                      <a:tailEnd len="sm" w="sm" type="none"/>
                    </a:lnB>
                  </a:tcPr>
                </a:tc>
              </a:tr>
              <a:tr h="402925">
                <a:tc>
                  <a:txBody>
                    <a:bodyPr/>
                    <a:lstStyle/>
                    <a:p>
                      <a:pPr indent="0" lvl="0" marL="0" marR="0" rtl="0" algn="l">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Summe</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90</a:t>
                      </a:r>
                      <a:r>
                        <a:rPr b="1" lang="de-DE" sz="1400" u="none" cap="none" strike="noStrike">
                          <a:solidFill>
                            <a:schemeClr val="dk2"/>
                          </a:solidFill>
                          <a:latin typeface="Lato"/>
                          <a:ea typeface="Lato"/>
                          <a:cs typeface="Lato"/>
                          <a:sym typeface="Lato"/>
                        </a:rPr>
                        <a:t>.000,00 €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a:solidFill>
                            <a:schemeClr val="dk2"/>
                          </a:solidFill>
                          <a:latin typeface="Lato"/>
                          <a:ea typeface="Lato"/>
                          <a:cs typeface="Lato"/>
                          <a:sym typeface="Lato"/>
                        </a:rPr>
                        <a:t>5.</a:t>
                      </a:r>
                      <a:r>
                        <a:rPr b="1" lang="de-DE" sz="1400" u="none" cap="none" strike="noStrike">
                          <a:solidFill>
                            <a:schemeClr val="dk2"/>
                          </a:solidFill>
                          <a:latin typeface="Lato"/>
                          <a:ea typeface="Lato"/>
                          <a:cs typeface="Lato"/>
                          <a:sym typeface="Lato"/>
                        </a:rPr>
                        <a:t>114,93 €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120.573,00 €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2"/>
                        </a:buClr>
                        <a:buFont typeface="Lato"/>
                        <a:buNone/>
                      </a:pPr>
                      <a:r>
                        <a:rPr b="1" lang="de-DE" sz="1400" u="none" cap="none" strike="noStrike">
                          <a:solidFill>
                            <a:schemeClr val="dk2"/>
                          </a:solidFill>
                          <a:latin typeface="Lato"/>
                          <a:ea typeface="Lato"/>
                          <a:cs typeface="Lato"/>
                          <a:sym typeface="Lato"/>
                        </a:rPr>
                        <a:t>3</a:t>
                      </a:r>
                      <a:r>
                        <a:rPr b="1" lang="de-DE">
                          <a:solidFill>
                            <a:schemeClr val="dk2"/>
                          </a:solidFill>
                          <a:latin typeface="Lato"/>
                          <a:ea typeface="Lato"/>
                          <a:cs typeface="Lato"/>
                          <a:sym typeface="Lato"/>
                        </a:rPr>
                        <a:t>5</a:t>
                      </a:r>
                      <a:r>
                        <a:rPr b="1" lang="de-DE" sz="1400" u="none" cap="none" strike="noStrike">
                          <a:solidFill>
                            <a:schemeClr val="dk2"/>
                          </a:solidFill>
                          <a:latin typeface="Lato"/>
                          <a:ea typeface="Lato"/>
                          <a:cs typeface="Lato"/>
                          <a:sym typeface="Lato"/>
                        </a:rPr>
                        <a:t>.687,93 €</a:t>
                      </a:r>
                      <a:endParaRPr/>
                    </a:p>
                  </a:txBody>
                  <a:tcPr marT="91425" marB="91425" marR="91425" marL="91425">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FF8900"/>
                      </a:solidFill>
                      <a:prstDash val="solid"/>
                      <a:round/>
                      <a:headEnd len="sm" w="sm" type="none"/>
                      <a:tailEnd len="sm" w="sm" type="none"/>
                    </a:lnT>
                    <a:lnB cap="flat" cmpd="sng" w="28575">
                      <a:solidFill>
                        <a:srgbClr val="FF8900"/>
                      </a:solidFill>
                      <a:prstDash val="solid"/>
                      <a:round/>
                      <a:headEnd len="sm" w="sm" type="none"/>
                      <a:tailEnd len="sm" w="sm" type="none"/>
                    </a:lnB>
                  </a:tcPr>
                </a:tc>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848" name="Shape 848"/>
        <p:cNvGrpSpPr/>
        <p:nvPr/>
      </p:nvGrpSpPr>
      <p:grpSpPr>
        <a:xfrm>
          <a:off x="0" y="0"/>
          <a:ext cx="0" cy="0"/>
          <a:chOff x="0" y="0"/>
          <a:chExt cx="0" cy="0"/>
        </a:xfrm>
      </p:grpSpPr>
      <p:sp>
        <p:nvSpPr>
          <p:cNvPr id="849" name="Google Shape;849;p138"/>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850" name="Google Shape;850;p138"/>
          <p:cNvSpPr/>
          <p:nvPr/>
        </p:nvSpPr>
        <p:spPr>
          <a:xfrm>
            <a:off x="0" y="0"/>
            <a:ext cx="9145799" cy="4472100"/>
          </a:xfrm>
          <a:prstGeom prst="rect">
            <a:avLst/>
          </a:prstGeom>
          <a:solidFill>
            <a:srgbClr val="FF8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Lato"/>
              <a:buNone/>
            </a:pPr>
            <a:r>
              <a:rPr b="0" i="0" lang="de-DE" sz="1400" u="none" cap="none" strike="noStrike">
                <a:solidFill>
                  <a:srgbClr val="000000"/>
                </a:solidFill>
                <a:latin typeface="Lato"/>
                <a:ea typeface="Lato"/>
                <a:cs typeface="Lato"/>
                <a:sym typeface="Lato"/>
              </a:rPr>
              <a:t>      </a:t>
            </a:r>
            <a:endParaRPr/>
          </a:p>
        </p:txBody>
      </p:sp>
      <p:sp>
        <p:nvSpPr>
          <p:cNvPr id="851" name="Google Shape;851;p138"/>
          <p:cNvSpPr txBox="1"/>
          <p:nvPr/>
        </p:nvSpPr>
        <p:spPr>
          <a:xfrm>
            <a:off x="236875" y="578500"/>
            <a:ext cx="8783399" cy="3766499"/>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lt1"/>
              </a:buClr>
              <a:buFont typeface="Lato"/>
              <a:buNone/>
            </a:pPr>
            <a:r>
              <a:rPr b="1" i="0" lang="de-DE" sz="4000" u="none" cap="none" strike="noStrike">
                <a:solidFill>
                  <a:schemeClr val="lt1"/>
                </a:solidFill>
                <a:latin typeface="Lato"/>
                <a:ea typeface="Lato"/>
                <a:cs typeface="Lato"/>
                <a:sym typeface="Lato"/>
              </a:rPr>
              <a:t>Bericht Kassenrevision</a:t>
            </a:r>
            <a:endParaRPr/>
          </a:p>
          <a:p>
            <a:pPr indent="0" lvl="0" marL="0" marR="0" rtl="0" algn="l">
              <a:lnSpc>
                <a:spcPct val="115000"/>
              </a:lnSpc>
              <a:spcBef>
                <a:spcPts val="0"/>
              </a:spcBef>
              <a:spcAft>
                <a:spcPts val="0"/>
              </a:spcAft>
              <a:buClr>
                <a:schemeClr val="lt1"/>
              </a:buClr>
              <a:buFont typeface="Lato"/>
              <a:buNone/>
            </a:pPr>
            <a:r>
              <a:rPr b="0" i="0" lang="de-DE" sz="2000" u="none" cap="none" strike="noStrike">
                <a:solidFill>
                  <a:schemeClr val="lt1"/>
                </a:solidFill>
                <a:latin typeface="Lato"/>
                <a:ea typeface="Lato"/>
                <a:cs typeface="Lato"/>
                <a:sym typeface="Lato"/>
              </a:rPr>
              <a:t>10. August 2017</a:t>
            </a:r>
            <a:br>
              <a:rPr b="0" i="0" lang="de-DE" sz="2000" u="none" cap="none" strike="noStrike">
                <a:solidFill>
                  <a:schemeClr val="lt1"/>
                </a:solidFill>
                <a:latin typeface="Lato"/>
                <a:ea typeface="Lato"/>
                <a:cs typeface="Lato"/>
                <a:sym typeface="Lato"/>
              </a:rPr>
            </a:br>
            <a:r>
              <a:rPr b="0" i="0" lang="de-DE" sz="1200" u="none" cap="none" strike="noStrike">
                <a:solidFill>
                  <a:schemeClr val="lt1"/>
                </a:solidFill>
                <a:latin typeface="Lato"/>
                <a:ea typeface="Lato"/>
                <a:cs typeface="Lato"/>
                <a:sym typeface="Lato"/>
              </a:rPr>
              <a:t>Frankfurt/Main</a:t>
            </a:r>
            <a:br>
              <a:rPr b="1" i="0" lang="de-DE" sz="2400" u="none" cap="none" strike="noStrike">
                <a:solidFill>
                  <a:schemeClr val="lt1"/>
                </a:solidFill>
                <a:latin typeface="Lato"/>
                <a:ea typeface="Lato"/>
                <a:cs typeface="Lato"/>
                <a:sym typeface="Lato"/>
              </a:rPr>
            </a:br>
            <a:br>
              <a:rPr b="1" i="0" lang="de-DE" sz="2400" u="none" cap="none" strike="noStrike">
                <a:solidFill>
                  <a:schemeClr val="lt1"/>
                </a:solidFill>
                <a:latin typeface="Lato"/>
                <a:ea typeface="Lato"/>
                <a:cs typeface="Lato"/>
                <a:sym typeface="Lato"/>
              </a:rPr>
            </a:br>
            <a:r>
              <a:rPr b="0" i="0" lang="de-DE" sz="2400" u="none" cap="none" strike="noStrike">
                <a:solidFill>
                  <a:schemeClr val="lt1"/>
                </a:solidFill>
                <a:latin typeface="Lato"/>
                <a:ea typeface="Lato"/>
                <a:cs typeface="Lato"/>
                <a:sym typeface="Lato"/>
              </a:rPr>
              <a:t>German UPA e.V.</a:t>
            </a:r>
            <a:endParaRPr/>
          </a:p>
        </p:txBody>
      </p:sp>
      <p:sp>
        <p:nvSpPr>
          <p:cNvPr id="852" name="Google Shape;852;p138"/>
          <p:cNvSpPr txBox="1"/>
          <p:nvPr/>
        </p:nvSpPr>
        <p:spPr>
          <a:xfrm>
            <a:off x="7596336" y="1871275"/>
            <a:ext cx="1554000" cy="307800"/>
          </a:xfrm>
          <a:prstGeom prst="rect">
            <a:avLst/>
          </a:prstGeom>
          <a:noFill/>
          <a:ln>
            <a:noFill/>
          </a:ln>
        </p:spPr>
        <p:txBody>
          <a:bodyPr anchorCtr="0" anchor="t" bIns="45700" lIns="0" spcFirstLastPara="1" rIns="91425" wrap="square" tIns="45700">
            <a:noAutofit/>
          </a:bodyPr>
          <a:lstStyle/>
          <a:p>
            <a:pPr indent="0" lvl="0" marL="0" marR="0" rtl="0" algn="ctr">
              <a:lnSpc>
                <a:spcPct val="100000"/>
              </a:lnSpc>
              <a:spcBef>
                <a:spcPts val="0"/>
              </a:spcBef>
              <a:spcAft>
                <a:spcPts val="0"/>
              </a:spcAft>
              <a:buClr>
                <a:schemeClr val="lt1"/>
              </a:buClr>
              <a:buFont typeface="Arial"/>
              <a:buNone/>
            </a:pPr>
            <a:r>
              <a:rPr b="0" i="0" lang="de-DE" sz="1400" u="none" cap="none" strike="noStrike">
                <a:solidFill>
                  <a:schemeClr val="lt1"/>
                </a:solidFill>
                <a:latin typeface="Arial"/>
                <a:ea typeface="Arial"/>
                <a:cs typeface="Arial"/>
                <a:sym typeface="Arial"/>
              </a:rPr>
              <a:t>Dominique Winter</a:t>
            </a:r>
            <a:endParaRPr/>
          </a:p>
        </p:txBody>
      </p:sp>
      <p:sp>
        <p:nvSpPr>
          <p:cNvPr id="853" name="Google Shape;853;p138"/>
          <p:cNvSpPr txBox="1"/>
          <p:nvPr/>
        </p:nvSpPr>
        <p:spPr>
          <a:xfrm>
            <a:off x="7772393" y="3959507"/>
            <a:ext cx="1201800" cy="307800"/>
          </a:xfrm>
          <a:prstGeom prst="rect">
            <a:avLst/>
          </a:prstGeom>
          <a:noFill/>
          <a:ln>
            <a:noFill/>
          </a:ln>
        </p:spPr>
        <p:txBody>
          <a:bodyPr anchorCtr="0" anchor="t" bIns="45700" lIns="0" spcFirstLastPara="1" rIns="72000" wrap="square" tIns="45700">
            <a:noAutofit/>
          </a:bodyPr>
          <a:lstStyle/>
          <a:p>
            <a:pPr indent="0" lvl="0" marL="0" marR="0" rtl="0" algn="ctr">
              <a:lnSpc>
                <a:spcPct val="100000"/>
              </a:lnSpc>
              <a:spcBef>
                <a:spcPts val="0"/>
              </a:spcBef>
              <a:spcAft>
                <a:spcPts val="0"/>
              </a:spcAft>
              <a:buClr>
                <a:schemeClr val="lt1"/>
              </a:buClr>
              <a:buFont typeface="Arial"/>
              <a:buNone/>
            </a:pPr>
            <a:r>
              <a:rPr b="0" i="0" lang="de-DE" sz="1400" u="none" cap="none" strike="noStrike">
                <a:solidFill>
                  <a:schemeClr val="lt1"/>
                </a:solidFill>
                <a:latin typeface="Arial"/>
                <a:ea typeface="Arial"/>
                <a:cs typeface="Arial"/>
                <a:sym typeface="Arial"/>
              </a:rPr>
              <a:t>Holger Kälble</a:t>
            </a:r>
            <a:endParaRPr b="0" i="0" sz="1400" u="none" cap="none" strike="noStrike">
              <a:solidFill>
                <a:schemeClr val="lt1"/>
              </a:solidFill>
              <a:latin typeface="Arial"/>
              <a:ea typeface="Arial"/>
              <a:cs typeface="Arial"/>
              <a:sym typeface="Arial"/>
            </a:endParaRPr>
          </a:p>
        </p:txBody>
      </p:sp>
      <p:pic>
        <p:nvPicPr>
          <p:cNvPr descr="Dom..png" id="854" name="Google Shape;854;p138"/>
          <p:cNvPicPr preferRelativeResize="0"/>
          <p:nvPr/>
        </p:nvPicPr>
        <p:blipFill rotWithShape="1">
          <a:blip r:embed="rId4">
            <a:alphaModFix/>
          </a:blip>
          <a:srcRect b="7080" l="0" r="8550" t="0"/>
          <a:stretch/>
        </p:blipFill>
        <p:spPr>
          <a:xfrm>
            <a:off x="7814969" y="395350"/>
            <a:ext cx="1116650" cy="1475925"/>
          </a:xfrm>
          <a:prstGeom prst="rect">
            <a:avLst/>
          </a:prstGeom>
          <a:noFill/>
          <a:ln>
            <a:noFill/>
          </a:ln>
        </p:spPr>
      </p:pic>
      <p:pic>
        <p:nvPicPr>
          <p:cNvPr descr="Holger.jpg" id="855" name="Google Shape;855;p138"/>
          <p:cNvPicPr preferRelativeResize="0"/>
          <p:nvPr/>
        </p:nvPicPr>
        <p:blipFill rotWithShape="1">
          <a:blip r:embed="rId5">
            <a:alphaModFix/>
          </a:blip>
          <a:srcRect b="7419" l="5629" r="8555" t="4458"/>
          <a:stretch/>
        </p:blipFill>
        <p:spPr>
          <a:xfrm>
            <a:off x="7814969" y="2320762"/>
            <a:ext cx="1116650" cy="1497013"/>
          </a:xfrm>
          <a:prstGeom prst="rect">
            <a:avLst/>
          </a:prstGeom>
          <a:noFill/>
          <a:ln>
            <a:noFill/>
          </a:ln>
        </p:spPr>
      </p:pic>
    </p:spTree>
  </p:cSld>
  <p:clrMapOvr>
    <a:masterClrMapping/>
  </p:clrMapOvr>
  <p:transition spd="slow">
    <p:fade thruBlk="1"/>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859" name="Shape 859"/>
        <p:cNvGrpSpPr/>
        <p:nvPr/>
      </p:nvGrpSpPr>
      <p:grpSpPr>
        <a:xfrm>
          <a:off x="0" y="0"/>
          <a:ext cx="0" cy="0"/>
          <a:chOff x="0" y="0"/>
          <a:chExt cx="0" cy="0"/>
        </a:xfrm>
      </p:grpSpPr>
      <p:sp>
        <p:nvSpPr>
          <p:cNvPr id="860" name="Google Shape;860;p139"/>
          <p:cNvSpPr txBox="1"/>
          <p:nvPr/>
        </p:nvSpPr>
        <p:spPr>
          <a:xfrm>
            <a:off x="303275" y="4664225"/>
            <a:ext cx="2834100" cy="372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8900"/>
              </a:buClr>
              <a:buFont typeface="Lato"/>
              <a:buNone/>
            </a:pPr>
            <a:r>
              <a:rPr b="1" i="0" lang="de-DE" sz="1200" u="none" cap="none" strike="noStrike">
                <a:solidFill>
                  <a:srgbClr val="FF8900"/>
                </a:solidFill>
                <a:latin typeface="Lato"/>
                <a:ea typeface="Lato"/>
                <a:cs typeface="Lato"/>
                <a:sym typeface="Lato"/>
              </a:rPr>
              <a:t>D I E   E I N F A C H M A C H E R .</a:t>
            </a:r>
            <a:endParaRPr/>
          </a:p>
        </p:txBody>
      </p:sp>
      <p:sp>
        <p:nvSpPr>
          <p:cNvPr id="861" name="Google Shape;861;p139"/>
          <p:cNvSpPr txBox="1"/>
          <p:nvPr/>
        </p:nvSpPr>
        <p:spPr>
          <a:xfrm>
            <a:off x="402525" y="325850"/>
            <a:ext cx="2585299" cy="58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8900"/>
              </a:buClr>
              <a:buFont typeface="Lato"/>
              <a:buNone/>
            </a:pPr>
            <a:r>
              <a:rPr b="1" i="0" lang="de-DE" sz="2400" u="none" cap="none" strike="noStrike">
                <a:solidFill>
                  <a:srgbClr val="FF8900"/>
                </a:solidFill>
                <a:latin typeface="Lato"/>
                <a:ea typeface="Lato"/>
                <a:cs typeface="Lato"/>
                <a:sym typeface="Lato"/>
              </a:rPr>
              <a:t>Kassenrevision</a:t>
            </a:r>
            <a:endParaRPr/>
          </a:p>
        </p:txBody>
      </p:sp>
      <p:sp>
        <p:nvSpPr>
          <p:cNvPr id="862" name="Google Shape;862;p139"/>
          <p:cNvSpPr txBox="1"/>
          <p:nvPr/>
        </p:nvSpPr>
        <p:spPr>
          <a:xfrm>
            <a:off x="402525" y="1010800"/>
            <a:ext cx="4025460" cy="3123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666666"/>
              </a:buClr>
              <a:buFont typeface="Lato"/>
              <a:buNone/>
            </a:pPr>
            <a:r>
              <a:rPr b="1" i="0" lang="de-DE" sz="1600" u="none" cap="none" strike="noStrike">
                <a:solidFill>
                  <a:srgbClr val="666666"/>
                </a:solidFill>
                <a:latin typeface="Lato"/>
                <a:ea typeface="Lato"/>
                <a:cs typeface="Lato"/>
                <a:sym typeface="Lato"/>
              </a:rPr>
              <a:t>Vorgehensweise	</a:t>
            </a:r>
            <a:endParaRPr/>
          </a:p>
          <a:p>
            <a:pPr indent="0" lvl="0" marL="0" marR="0" rtl="0" algn="l">
              <a:lnSpc>
                <a:spcPct val="100000"/>
              </a:lnSpc>
              <a:spcBef>
                <a:spcPts val="600"/>
              </a:spcBef>
              <a:spcAft>
                <a:spcPts val="0"/>
              </a:spcAft>
              <a:buClr>
                <a:srgbClr val="666666"/>
              </a:buClr>
              <a:buFont typeface="Lato"/>
              <a:buNone/>
            </a:pPr>
            <a:r>
              <a:rPr b="0" i="0" lang="de-DE" sz="1600" u="none" cap="none" strike="noStrike">
                <a:solidFill>
                  <a:srgbClr val="666666"/>
                </a:solidFill>
                <a:latin typeface="Lato"/>
                <a:ea typeface="Lato"/>
                <a:cs typeface="Lato"/>
                <a:sym typeface="Lato"/>
              </a:rPr>
              <a:t>1. Prüfung der Bargeldgeschäfte</a:t>
            </a:r>
            <a:endParaRPr/>
          </a:p>
          <a:p>
            <a:pPr indent="0" lvl="0" marL="0" marR="0" rtl="0" algn="l">
              <a:lnSpc>
                <a:spcPct val="100000"/>
              </a:lnSpc>
              <a:spcBef>
                <a:spcPts val="1200"/>
              </a:spcBef>
              <a:spcAft>
                <a:spcPts val="0"/>
              </a:spcAft>
              <a:buClr>
                <a:srgbClr val="666666"/>
              </a:buClr>
              <a:buFont typeface="Lato"/>
              <a:buNone/>
            </a:pPr>
            <a:r>
              <a:rPr b="0" i="0" lang="de-DE" sz="1600" u="none" cap="none" strike="noStrike">
                <a:solidFill>
                  <a:srgbClr val="666666"/>
                </a:solidFill>
                <a:latin typeface="Lato"/>
                <a:ea typeface="Lato"/>
                <a:cs typeface="Lato"/>
                <a:sym typeface="Lato"/>
              </a:rPr>
              <a:t>2. Belegprüfung</a:t>
            </a:r>
            <a:endParaRPr/>
          </a:p>
          <a:p>
            <a:pPr indent="0" lvl="0" marL="0" marR="0" rtl="0" algn="l">
              <a:lnSpc>
                <a:spcPct val="100000"/>
              </a:lnSpc>
              <a:spcBef>
                <a:spcPts val="1200"/>
              </a:spcBef>
              <a:spcAft>
                <a:spcPts val="0"/>
              </a:spcAft>
              <a:buClr>
                <a:srgbClr val="666666"/>
              </a:buClr>
              <a:buFont typeface="Lato"/>
              <a:buNone/>
            </a:pPr>
            <a:r>
              <a:rPr b="0" i="0" lang="de-DE" sz="1600" u="none" cap="none" strike="noStrike">
                <a:solidFill>
                  <a:srgbClr val="666666"/>
                </a:solidFill>
                <a:latin typeface="Lato"/>
                <a:ea typeface="Lato"/>
                <a:cs typeface="Lato"/>
                <a:sym typeface="Lato"/>
              </a:rPr>
              <a:t>3. Prüfung der Geldbewegung</a:t>
            </a:r>
            <a:endParaRPr/>
          </a:p>
          <a:p>
            <a:pPr indent="0" lvl="0" marL="0" marR="0" rtl="0" algn="l">
              <a:lnSpc>
                <a:spcPct val="100000"/>
              </a:lnSpc>
              <a:spcBef>
                <a:spcPts val="1200"/>
              </a:spcBef>
              <a:spcAft>
                <a:spcPts val="0"/>
              </a:spcAft>
              <a:buClr>
                <a:srgbClr val="666666"/>
              </a:buClr>
              <a:buFont typeface="Lato"/>
              <a:buNone/>
            </a:pPr>
            <a:r>
              <a:rPr b="0" i="0" lang="de-DE" sz="1600" u="none" cap="none" strike="noStrike">
                <a:solidFill>
                  <a:srgbClr val="666666"/>
                </a:solidFill>
                <a:latin typeface="Lato"/>
                <a:ea typeface="Lato"/>
                <a:cs typeface="Lato"/>
                <a:sym typeface="Lato"/>
              </a:rPr>
              <a:t>4. Prüfung der Zahlungen von Mitgliedern</a:t>
            </a:r>
            <a:endParaRPr/>
          </a:p>
          <a:p>
            <a:pPr indent="0" lvl="0" marL="0" marR="0" rtl="0" algn="l">
              <a:lnSpc>
                <a:spcPct val="100000"/>
              </a:lnSpc>
              <a:spcBef>
                <a:spcPts val="1200"/>
              </a:spcBef>
              <a:spcAft>
                <a:spcPts val="0"/>
              </a:spcAft>
              <a:buClr>
                <a:srgbClr val="666666"/>
              </a:buClr>
              <a:buFont typeface="Lato"/>
              <a:buNone/>
            </a:pPr>
            <a:r>
              <a:rPr b="0" i="0" lang="de-DE" sz="1600" u="none" cap="none" strike="noStrike">
                <a:solidFill>
                  <a:srgbClr val="666666"/>
                </a:solidFill>
                <a:latin typeface="Lato"/>
                <a:ea typeface="Lato"/>
                <a:cs typeface="Lato"/>
                <a:sym typeface="Lato"/>
              </a:rPr>
              <a:t>5. Sachliche Richtigkeit der Ausgaben</a:t>
            </a:r>
            <a:endParaRPr/>
          </a:p>
          <a:p>
            <a:pPr indent="0" lvl="0" marL="0" marR="0" rtl="0" algn="l">
              <a:lnSpc>
                <a:spcPct val="100000"/>
              </a:lnSpc>
              <a:spcBef>
                <a:spcPts val="1200"/>
              </a:spcBef>
              <a:spcAft>
                <a:spcPts val="0"/>
              </a:spcAft>
              <a:buClr>
                <a:srgbClr val="666666"/>
              </a:buClr>
              <a:buFont typeface="Lato"/>
              <a:buNone/>
            </a:pPr>
            <a:r>
              <a:rPr b="0" i="0" lang="de-DE" sz="1600" u="none" cap="none" strike="noStrike">
                <a:solidFill>
                  <a:srgbClr val="666666"/>
                </a:solidFill>
                <a:latin typeface="Lato"/>
                <a:ea typeface="Lato"/>
                <a:cs typeface="Lato"/>
                <a:sym typeface="Lato"/>
              </a:rPr>
              <a:t>6. Prüfung des Jahresabschlusses</a:t>
            </a:r>
            <a:endParaRPr/>
          </a:p>
        </p:txBody>
      </p:sp>
      <p:sp>
        <p:nvSpPr>
          <p:cNvPr id="863" name="Google Shape;863;p139"/>
          <p:cNvSpPr txBox="1"/>
          <p:nvPr/>
        </p:nvSpPr>
        <p:spPr>
          <a:xfrm>
            <a:off x="4427985" y="1010800"/>
            <a:ext cx="4388790" cy="3123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2"/>
              </a:buClr>
              <a:buFont typeface="Lato"/>
              <a:buNone/>
            </a:pPr>
            <a:r>
              <a:rPr b="1" i="0" lang="de-DE" sz="1600" u="none" cap="none" strike="noStrike">
                <a:solidFill>
                  <a:srgbClr val="666666"/>
                </a:solidFill>
                <a:latin typeface="Lato"/>
                <a:ea typeface="Lato"/>
                <a:cs typeface="Lato"/>
                <a:sym typeface="Lato"/>
              </a:rPr>
              <a:t>geprüft wurden …</a:t>
            </a:r>
            <a:endParaRPr/>
          </a:p>
          <a:p>
            <a:pPr indent="-180975" lvl="0" marL="180975" marR="0" rtl="0" algn="l">
              <a:lnSpc>
                <a:spcPct val="100000"/>
              </a:lnSpc>
              <a:spcBef>
                <a:spcPts val="600"/>
              </a:spcBef>
              <a:spcAft>
                <a:spcPts val="0"/>
              </a:spcAft>
              <a:buClr>
                <a:schemeClr val="dk2"/>
              </a:buClr>
              <a:buSzPts val="1600"/>
              <a:buFont typeface="Noto Sans Symbols"/>
              <a:buChar char="▪"/>
            </a:pPr>
            <a:r>
              <a:rPr b="0" i="0" lang="de-DE" sz="1600" u="none" cap="none" strike="noStrike">
                <a:solidFill>
                  <a:srgbClr val="666666"/>
                </a:solidFill>
                <a:latin typeface="Lato"/>
                <a:ea typeface="Lato"/>
                <a:cs typeface="Lato"/>
                <a:sym typeface="Lato"/>
              </a:rPr>
              <a:t>Kassenbuch</a:t>
            </a:r>
            <a:endParaRPr/>
          </a:p>
          <a:p>
            <a:pPr indent="-180975" lvl="0" marL="180975" marR="0" rtl="0" algn="l">
              <a:lnSpc>
                <a:spcPct val="100000"/>
              </a:lnSpc>
              <a:spcBef>
                <a:spcPts val="1200"/>
              </a:spcBef>
              <a:spcAft>
                <a:spcPts val="0"/>
              </a:spcAft>
              <a:buClr>
                <a:schemeClr val="dk2"/>
              </a:buClr>
              <a:buSzPts val="1600"/>
              <a:buFont typeface="Noto Sans Symbols"/>
              <a:buChar char="▪"/>
            </a:pPr>
            <a:r>
              <a:rPr b="0" i="0" lang="de-DE" sz="1600" u="none" cap="none" strike="noStrike">
                <a:solidFill>
                  <a:srgbClr val="666666"/>
                </a:solidFill>
                <a:latin typeface="Lato"/>
                <a:ea typeface="Lato"/>
                <a:cs typeface="Lato"/>
                <a:sym typeface="Lato"/>
              </a:rPr>
              <a:t>Alle Kontoauszüge</a:t>
            </a:r>
            <a:endParaRPr/>
          </a:p>
          <a:p>
            <a:pPr indent="-180975" lvl="0" marL="180975" marR="0" rtl="0" algn="l">
              <a:lnSpc>
                <a:spcPct val="100000"/>
              </a:lnSpc>
              <a:spcBef>
                <a:spcPts val="1200"/>
              </a:spcBef>
              <a:spcAft>
                <a:spcPts val="0"/>
              </a:spcAft>
              <a:buClr>
                <a:schemeClr val="dk2"/>
              </a:buClr>
              <a:buSzPts val="1600"/>
              <a:buFont typeface="Noto Sans Symbols"/>
              <a:buChar char="▪"/>
            </a:pPr>
            <a:r>
              <a:rPr b="0" i="0" lang="de-DE" sz="1600" u="none" cap="none" strike="noStrike">
                <a:solidFill>
                  <a:srgbClr val="666666"/>
                </a:solidFill>
                <a:latin typeface="Lato"/>
                <a:ea typeface="Lato"/>
                <a:cs typeface="Lato"/>
                <a:sym typeface="Lato"/>
              </a:rPr>
              <a:t>Abrechnungen VISA-Prepaid-Card</a:t>
            </a:r>
            <a:endParaRPr/>
          </a:p>
          <a:p>
            <a:pPr indent="-180975" lvl="0" marL="180975" marR="0" rtl="0" algn="l">
              <a:lnSpc>
                <a:spcPct val="100000"/>
              </a:lnSpc>
              <a:spcBef>
                <a:spcPts val="1200"/>
              </a:spcBef>
              <a:spcAft>
                <a:spcPts val="0"/>
              </a:spcAft>
              <a:buClr>
                <a:schemeClr val="dk2"/>
              </a:buClr>
              <a:buSzPts val="1600"/>
              <a:buFont typeface="Noto Sans Symbols"/>
              <a:buChar char="▪"/>
            </a:pPr>
            <a:r>
              <a:rPr b="0" i="0" lang="de-DE" sz="1600" u="none" cap="none" strike="noStrike">
                <a:solidFill>
                  <a:srgbClr val="666666"/>
                </a:solidFill>
                <a:latin typeface="Lato"/>
                <a:ea typeface="Lato"/>
                <a:cs typeface="Lato"/>
                <a:sym typeface="Lato"/>
              </a:rPr>
              <a:t>Belege per Stichprobe</a:t>
            </a:r>
            <a:endParaRPr/>
          </a:p>
          <a:p>
            <a:pPr indent="-180975" lvl="0" marL="180975" marR="0" rtl="0" algn="l">
              <a:lnSpc>
                <a:spcPct val="100000"/>
              </a:lnSpc>
              <a:spcBef>
                <a:spcPts val="1200"/>
              </a:spcBef>
              <a:spcAft>
                <a:spcPts val="0"/>
              </a:spcAft>
              <a:buClr>
                <a:schemeClr val="dk2"/>
              </a:buClr>
              <a:buSzPts val="1600"/>
              <a:buFont typeface="Noto Sans Symbols"/>
              <a:buChar char="▪"/>
            </a:pPr>
            <a:r>
              <a:rPr b="0" i="0" lang="de-DE" sz="1600" u="none" cap="none" strike="noStrike">
                <a:solidFill>
                  <a:srgbClr val="666666"/>
                </a:solidFill>
                <a:latin typeface="Lato"/>
                <a:ea typeface="Lato"/>
                <a:cs typeface="Lato"/>
                <a:sym typeface="Lato"/>
              </a:rPr>
              <a:t>Sachliche und rechnerische Richtigkeit der Einnahmen und Ausgaben</a:t>
            </a:r>
            <a:endParaRPr/>
          </a:p>
          <a:p>
            <a:pPr indent="-180975" lvl="0" marL="180975" marR="0" rtl="0" algn="l">
              <a:lnSpc>
                <a:spcPct val="100000"/>
              </a:lnSpc>
              <a:spcBef>
                <a:spcPts val="1200"/>
              </a:spcBef>
              <a:spcAft>
                <a:spcPts val="0"/>
              </a:spcAft>
              <a:buClr>
                <a:schemeClr val="dk2"/>
              </a:buClr>
              <a:buSzPts val="1600"/>
              <a:buFont typeface="Noto Sans Symbols"/>
              <a:buChar char="▪"/>
            </a:pPr>
            <a:r>
              <a:rPr b="0" i="0" lang="de-DE" sz="1600" u="none" cap="none" strike="noStrike">
                <a:solidFill>
                  <a:srgbClr val="666666"/>
                </a:solidFill>
                <a:latin typeface="Lato"/>
                <a:ea typeface="Lato"/>
                <a:cs typeface="Lato"/>
                <a:sym typeface="Lato"/>
              </a:rPr>
              <a:t>Übereinstimmung von Kassenbuch, Belegen und Kontobewegungen per Stichprobe</a:t>
            </a:r>
            <a:endParaRPr/>
          </a:p>
        </p:txBody>
      </p:sp>
      <p:sp>
        <p:nvSpPr>
          <p:cNvPr id="864" name="Google Shape;864;p139"/>
          <p:cNvSpPr/>
          <p:nvPr/>
        </p:nvSpPr>
        <p:spPr>
          <a:xfrm>
            <a:off x="6071602" y="265290"/>
            <a:ext cx="2808312" cy="681069"/>
          </a:xfrm>
          <a:prstGeom prst="wedgeRectCallout">
            <a:avLst>
              <a:gd fmla="val -40437" name="adj1"/>
              <a:gd fmla="val 87506" name="adj2"/>
            </a:avLst>
          </a:prstGeom>
          <a:solidFill>
            <a:srgbClr val="FF8900"/>
          </a:solidFill>
          <a:ln cap="flat" cmpd="sng" w="9525">
            <a:solidFill>
              <a:srgbClr val="9D742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0" i="0" lang="de-DE" sz="1000" u="none" cap="none" strike="noStrike">
                <a:solidFill>
                  <a:schemeClr val="lt1"/>
                </a:solidFill>
                <a:latin typeface="Arial"/>
                <a:ea typeface="Arial"/>
                <a:cs typeface="Arial"/>
                <a:sym typeface="Arial"/>
              </a:rPr>
              <a:t>Im Vorgriff auf ein festgelegtes Geschäftsjahr (01.07. bis 30.06. des Folgejahres) wurde die Kasse vom 16.08.2016 bis 30.06.2017 geprüft</a:t>
            </a:r>
            <a:endParaRPr b="0" i="0" sz="1000" u="none" cap="none" strike="noStrike">
              <a:solidFill>
                <a:schemeClr val="lt1"/>
              </a:solidFill>
              <a:latin typeface="Arial"/>
              <a:ea typeface="Arial"/>
              <a:cs typeface="Arial"/>
              <a:sym typeface="Arial"/>
            </a:endParaRPr>
          </a:p>
        </p:txBody>
      </p:sp>
    </p:spTree>
  </p:cSld>
  <p:clrMapOvr>
    <a:masterClrMapping/>
  </p:clrMapOvr>
  <p:transition spd="slow">
    <p:fade thruBlk="1"/>
  </p:transition>
</p:sld>
</file>

<file path=ppt/theme/theme1.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